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ags/tag3.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7" r:id="rId6"/>
    <p:sldMasterId id="2147483672" r:id="rId7"/>
    <p:sldMasterId id="2147483684" r:id="rId8"/>
    <p:sldMasterId id="2147483696" r:id="rId9"/>
    <p:sldMasterId id="2147483710" r:id="rId10"/>
    <p:sldMasterId id="2147483724" r:id="rId11"/>
    <p:sldMasterId id="2147483727" r:id="rId12"/>
    <p:sldMasterId id="2147483742" r:id="rId13"/>
  </p:sldMasterIdLst>
  <p:notesMasterIdLst>
    <p:notesMasterId r:id="rId53"/>
  </p:notesMasterIdLst>
  <p:sldIdLst>
    <p:sldId id="269" r:id="rId14"/>
    <p:sldId id="298" r:id="rId15"/>
    <p:sldId id="268" r:id="rId16"/>
    <p:sldId id="259" r:id="rId17"/>
    <p:sldId id="301" r:id="rId18"/>
    <p:sldId id="512" r:id="rId19"/>
    <p:sldId id="511" r:id="rId20"/>
    <p:sldId id="302" r:id="rId21"/>
    <p:sldId id="295" r:id="rId22"/>
    <p:sldId id="514" r:id="rId23"/>
    <p:sldId id="515" r:id="rId24"/>
    <p:sldId id="2147468172" r:id="rId25"/>
    <p:sldId id="660" r:id="rId26"/>
    <p:sldId id="655" r:id="rId27"/>
    <p:sldId id="646" r:id="rId28"/>
    <p:sldId id="2147468190" r:id="rId29"/>
    <p:sldId id="624" r:id="rId30"/>
    <p:sldId id="2147468186" r:id="rId31"/>
    <p:sldId id="2147468187" r:id="rId32"/>
    <p:sldId id="2147468181" r:id="rId33"/>
    <p:sldId id="2147468188" r:id="rId34"/>
    <p:sldId id="2147468191" r:id="rId35"/>
    <p:sldId id="2147468192" r:id="rId36"/>
    <p:sldId id="304" r:id="rId37"/>
    <p:sldId id="2147468193" r:id="rId38"/>
    <p:sldId id="256" r:id="rId39"/>
    <p:sldId id="257" r:id="rId40"/>
    <p:sldId id="258" r:id="rId41"/>
    <p:sldId id="513" r:id="rId42"/>
    <p:sldId id="260" r:id="rId43"/>
    <p:sldId id="261" r:id="rId44"/>
    <p:sldId id="262" r:id="rId45"/>
    <p:sldId id="263" r:id="rId46"/>
    <p:sldId id="264" r:id="rId47"/>
    <p:sldId id="288" r:id="rId48"/>
    <p:sldId id="359" r:id="rId49"/>
    <p:sldId id="360" r:id="rId50"/>
    <p:sldId id="361" r:id="rId51"/>
    <p:sldId id="51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078665-7AF3-4038-8400-3034563641C3}" v="58" dt="2025-03-17T20:40:53.0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18" autoAdjust="0"/>
  </p:normalViewPr>
  <p:slideViewPr>
    <p:cSldViewPr snapToGrid="0">
      <p:cViewPr varScale="1">
        <p:scale>
          <a:sx n="101" d="100"/>
          <a:sy n="101" d="100"/>
        </p:scale>
        <p:origin x="95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s>
</file>

<file path=ppt/diagrams/_rels/data1.xml.rels><?xml version="1.0" encoding="UTF-8" standalone="yes"?>
<Relationships xmlns="http://schemas.openxmlformats.org/package/2006/relationships"><Relationship Id="rId1" Type="http://schemas.openxmlformats.org/officeDocument/2006/relationships/hyperlink" Target="https://transfercredit.ohio.gov/static/files/transfer/tags/Learning+Outcomes+for+Introduction+to+Manufacturing+TAG+Course+(June+6%2C+2023).pdf"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4" Type="http://schemas.openxmlformats.org/officeDocument/2006/relationships/image" Target="../media/image91.svg"/></Relationships>
</file>

<file path=ppt/diagrams/_rels/drawing1.xml.rels><?xml version="1.0" encoding="UTF-8" standalone="yes"?>
<Relationships xmlns="http://schemas.openxmlformats.org/package/2006/relationships"><Relationship Id="rId1" Type="http://schemas.openxmlformats.org/officeDocument/2006/relationships/hyperlink" Target="https://transfercredit.ohio.gov/static/files/transfer/tags/Learning+Outcomes+for+Introduction+to+Manufacturing+TAG+Course+(June+6%2C+2023).pdf"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4" Type="http://schemas.openxmlformats.org/officeDocument/2006/relationships/image" Target="../media/image9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F0021A-9EEB-4E21-822F-76971E2F1A7D}" type="doc">
      <dgm:prSet loTypeId="urn:microsoft.com/office/officeart/2011/layout/InterconnectedBlockProcess" loCatId="officeonline" qsTypeId="urn:microsoft.com/office/officeart/2005/8/quickstyle/3d3" qsCatId="3D" csTypeId="urn:microsoft.com/office/officeart/2005/8/colors/colorful5" csCatId="colorful" phldr="1"/>
      <dgm:spPr/>
      <dgm:t>
        <a:bodyPr/>
        <a:lstStyle/>
        <a:p>
          <a:endParaRPr lang="en-US"/>
        </a:p>
      </dgm:t>
    </dgm:pt>
    <dgm:pt modelId="{3E0ED177-06BD-46B8-BE4A-93F0BED56B0F}">
      <dgm:prSet phldrT="[Text]" custT="1"/>
      <dgm:spPr/>
      <dgm:t>
        <a:bodyPr/>
        <a:lstStyle/>
        <a:p>
          <a:pPr algn="ctr" rtl="0"/>
          <a:r>
            <a:rPr lang="en-US" sz="1600" b="1" u="none" dirty="0">
              <a:latin typeface="+mj-lt"/>
            </a:rPr>
            <a:t>Semiconductor Manufacturing Certificate (example)</a:t>
          </a:r>
        </a:p>
      </dgm:t>
    </dgm:pt>
    <dgm:pt modelId="{D94DDBD7-BCC1-4735-8D38-5A29AB52F188}" type="parTrans" cxnId="{C7E540AF-7FCF-4359-B29E-6642866CA247}">
      <dgm:prSet/>
      <dgm:spPr/>
      <dgm:t>
        <a:bodyPr/>
        <a:lstStyle/>
        <a:p>
          <a:endParaRPr lang="en-US"/>
        </a:p>
      </dgm:t>
    </dgm:pt>
    <dgm:pt modelId="{BD1DA4EE-A1D0-42FF-86FF-CE53DC1FF6D9}" type="sibTrans" cxnId="{C7E540AF-7FCF-4359-B29E-6642866CA247}">
      <dgm:prSet/>
      <dgm:spPr/>
      <dgm:t>
        <a:bodyPr/>
        <a:lstStyle/>
        <a:p>
          <a:endParaRPr lang="en-US"/>
        </a:p>
      </dgm:t>
    </dgm:pt>
    <dgm:pt modelId="{A9BEA3A5-F4DC-4648-99F1-20E9A01E434A}">
      <dgm:prSet custT="1"/>
      <dgm:spPr/>
      <dgm:t>
        <a:bodyPr/>
        <a:lstStyle/>
        <a:p>
          <a:pPr rtl="0">
            <a:buFont typeface="Arial" panose="020B0604020202020204" pitchFamily="34" charset="0"/>
            <a:buNone/>
          </a:pPr>
          <a:r>
            <a:rPr lang="en-US" sz="1400" b="0" i="0" u="none" dirty="0">
              <a:latin typeface="+mj-lt"/>
              <a:hlinkClick xmlns:r="http://schemas.openxmlformats.org/officeDocument/2006/relationships" r:id="rId1"/>
            </a:rPr>
            <a:t> </a:t>
          </a:r>
          <a:r>
            <a:rPr lang="en-US" sz="1400" b="1" i="0" u="none" dirty="0">
              <a:latin typeface="+mn-lt"/>
            </a:rPr>
            <a:t>OIM001 Introduction to Manufacturing</a:t>
          </a:r>
        </a:p>
      </dgm:t>
    </dgm:pt>
    <dgm:pt modelId="{5741EE0B-3E12-4E76-9047-E81906F98998}" type="parTrans" cxnId="{F91EBED4-CA51-4E84-85AA-FC519ABA4B57}">
      <dgm:prSet/>
      <dgm:spPr/>
      <dgm:t>
        <a:bodyPr/>
        <a:lstStyle/>
        <a:p>
          <a:endParaRPr lang="en-US"/>
        </a:p>
      </dgm:t>
    </dgm:pt>
    <dgm:pt modelId="{0CE4DF98-61C8-459F-B1A7-CFDD7DBBE7D4}" type="sibTrans" cxnId="{F91EBED4-CA51-4E84-85AA-FC519ABA4B57}">
      <dgm:prSet/>
      <dgm:spPr/>
      <dgm:t>
        <a:bodyPr/>
        <a:lstStyle/>
        <a:p>
          <a:endParaRPr lang="en-US"/>
        </a:p>
      </dgm:t>
    </dgm:pt>
    <dgm:pt modelId="{60DE4518-DA40-4A33-97D8-C8B787F0B965}">
      <dgm:prSet phldr="0" custT="1"/>
      <dgm:spPr/>
      <dgm:t>
        <a:bodyPr/>
        <a:lstStyle/>
        <a:p>
          <a:r>
            <a:rPr lang="en-US" sz="1400" b="0" i="0" u="none" dirty="0">
              <a:latin typeface="+mn-lt"/>
            </a:rPr>
            <a:t>OET 001 DC Circuits </a:t>
          </a:r>
          <a:endParaRPr lang="en-US" sz="1400" b="0" u="none" dirty="0">
            <a:latin typeface="+mn-lt"/>
            <a:ea typeface="+mn-lt"/>
            <a:cs typeface="Arial" panose="020B0604020202020204"/>
          </a:endParaRPr>
        </a:p>
      </dgm:t>
    </dgm:pt>
    <dgm:pt modelId="{02691DCC-0500-43E7-B176-A8F329DCDF2F}" type="parTrans" cxnId="{3D9DD53E-9DBF-47A3-90B2-3F940289913A}">
      <dgm:prSet/>
      <dgm:spPr/>
      <dgm:t>
        <a:bodyPr/>
        <a:lstStyle/>
        <a:p>
          <a:endParaRPr lang="en-US"/>
        </a:p>
      </dgm:t>
    </dgm:pt>
    <dgm:pt modelId="{48D2D21F-36C0-479D-9699-579FF384B666}" type="sibTrans" cxnId="{3D9DD53E-9DBF-47A3-90B2-3F940289913A}">
      <dgm:prSet/>
      <dgm:spPr/>
      <dgm:t>
        <a:bodyPr/>
        <a:lstStyle/>
        <a:p>
          <a:endParaRPr lang="en-US"/>
        </a:p>
      </dgm:t>
    </dgm:pt>
    <dgm:pt modelId="{B07EF67E-019D-4634-B1DB-1FA94D7DE68A}">
      <dgm:prSet phldr="0" custT="1"/>
      <dgm:spPr/>
      <dgm:t>
        <a:bodyPr/>
        <a:lstStyle/>
        <a:p>
          <a:pPr rtl="0"/>
          <a:r>
            <a:rPr lang="en-US" sz="1400" b="0" i="0" u="none" dirty="0">
              <a:latin typeface="+mn-lt"/>
            </a:rPr>
            <a:t>IT Fundamentals</a:t>
          </a:r>
          <a:r>
            <a:rPr lang="en-US" sz="1400" b="0" u="none" dirty="0">
              <a:latin typeface="+mn-lt"/>
              <a:ea typeface="+mn-lt"/>
              <a:cs typeface="Arial"/>
            </a:rPr>
            <a:t>+</a:t>
          </a:r>
        </a:p>
      </dgm:t>
    </dgm:pt>
    <dgm:pt modelId="{9F498805-0616-4612-8177-E48E0C3ED719}" type="parTrans" cxnId="{4241ECAB-3DC1-4215-9836-71D8EC3E14AB}">
      <dgm:prSet/>
      <dgm:spPr/>
      <dgm:t>
        <a:bodyPr/>
        <a:lstStyle/>
        <a:p>
          <a:endParaRPr lang="en-US"/>
        </a:p>
      </dgm:t>
    </dgm:pt>
    <dgm:pt modelId="{DA4C59F6-1F0E-4B61-B74C-A5778C962D56}" type="sibTrans" cxnId="{4241ECAB-3DC1-4215-9836-71D8EC3E14AB}">
      <dgm:prSet/>
      <dgm:spPr/>
      <dgm:t>
        <a:bodyPr/>
        <a:lstStyle/>
        <a:p>
          <a:endParaRPr lang="en-US"/>
        </a:p>
      </dgm:t>
    </dgm:pt>
    <dgm:pt modelId="{DAC0AD7F-97BE-4272-A79F-132552974489}">
      <dgm:prSet phldr="0" custT="1"/>
      <dgm:spPr/>
      <dgm:t>
        <a:bodyPr/>
        <a:lstStyle/>
        <a:p>
          <a:pPr rtl="0"/>
          <a:r>
            <a:rPr lang="en-US" sz="1400" b="1" i="0" u="none" dirty="0">
              <a:latin typeface="+mn-lt"/>
            </a:rPr>
            <a:t>OSE001 Introduction to Semiconductors and Cleanroom Processing</a:t>
          </a:r>
          <a:endParaRPr lang="en-US" sz="1400" b="1" i="0" u="none" dirty="0">
            <a:latin typeface="+mn-lt"/>
            <a:ea typeface="+mn-lt"/>
            <a:cs typeface="+mn-lt"/>
          </a:endParaRPr>
        </a:p>
      </dgm:t>
    </dgm:pt>
    <dgm:pt modelId="{AFE3897F-3585-465E-8526-77AA18B3B5DF}" type="parTrans" cxnId="{5BE4FEAE-C92F-4E9F-9B13-9F9ABDAAB7EF}">
      <dgm:prSet/>
      <dgm:spPr/>
      <dgm:t>
        <a:bodyPr/>
        <a:lstStyle/>
        <a:p>
          <a:endParaRPr lang="en-US"/>
        </a:p>
      </dgm:t>
    </dgm:pt>
    <dgm:pt modelId="{5E274421-6839-4F18-A9AE-1FC879FFDFC7}" type="sibTrans" cxnId="{5BE4FEAE-C92F-4E9F-9B13-9F9ABDAAB7EF}">
      <dgm:prSet/>
      <dgm:spPr/>
      <dgm:t>
        <a:bodyPr/>
        <a:lstStyle/>
        <a:p>
          <a:endParaRPr lang="en-US"/>
        </a:p>
      </dgm:t>
    </dgm:pt>
    <dgm:pt modelId="{5F0FBF9A-18FB-4CB0-AA7D-FE627E6A8569}">
      <dgm:prSet phldr="0" custT="1"/>
      <dgm:spPr/>
      <dgm:t>
        <a:bodyPr/>
        <a:lstStyle/>
        <a:p>
          <a:pPr rtl="0"/>
          <a:r>
            <a:rPr lang="en-US" sz="1400" b="1" i="0" u="none" dirty="0">
              <a:latin typeface="+mn-lt"/>
            </a:rPr>
            <a:t>CTVS001 Vacuum Systems</a:t>
          </a:r>
          <a:r>
            <a:rPr lang="en-US" sz="1400" b="0" i="0" u="none" dirty="0">
              <a:latin typeface="+mn-lt"/>
            </a:rPr>
            <a:t> </a:t>
          </a:r>
          <a:endParaRPr lang="en-US" sz="1400" b="0" u="none" dirty="0">
            <a:latin typeface="+mn-lt"/>
          </a:endParaRPr>
        </a:p>
      </dgm:t>
    </dgm:pt>
    <dgm:pt modelId="{17934B4B-5FCE-4C65-842F-BAC29BF44D11}" type="parTrans" cxnId="{69D38679-28C4-44FF-A9C5-04CECB20C291}">
      <dgm:prSet/>
      <dgm:spPr/>
      <dgm:t>
        <a:bodyPr/>
        <a:lstStyle/>
        <a:p>
          <a:endParaRPr lang="en-US"/>
        </a:p>
      </dgm:t>
    </dgm:pt>
    <dgm:pt modelId="{BD7BA7AF-8ED1-408D-8D1C-012A76943972}" type="sibTrans" cxnId="{69D38679-28C4-44FF-A9C5-04CECB20C291}">
      <dgm:prSet/>
      <dgm:spPr/>
      <dgm:t>
        <a:bodyPr/>
        <a:lstStyle/>
        <a:p>
          <a:endParaRPr lang="en-US"/>
        </a:p>
      </dgm:t>
    </dgm:pt>
    <dgm:pt modelId="{397A71F3-0469-4AD9-93CA-A5448FA08C0B}">
      <dgm:prSet phldr="0" custT="1"/>
      <dgm:spPr/>
      <dgm:t>
        <a:bodyPr/>
        <a:lstStyle/>
        <a:p>
          <a:pPr rtl="0">
            <a:buFont typeface="Arial" panose="020B0604020202020204" pitchFamily="34" charset="0"/>
            <a:buNone/>
          </a:pPr>
          <a:r>
            <a:rPr lang="en-US" sz="1400" b="0" i="0" u="none" dirty="0">
              <a:latin typeface="+mn-lt"/>
            </a:rPr>
            <a:t>OET 003 AC Circuits</a:t>
          </a:r>
        </a:p>
      </dgm:t>
    </dgm:pt>
    <dgm:pt modelId="{8237E2D6-0B23-4AEF-9198-7EB73485013E}" type="parTrans" cxnId="{098B5BF0-E148-4AE0-88E1-EE383845AC59}">
      <dgm:prSet/>
      <dgm:spPr/>
      <dgm:t>
        <a:bodyPr/>
        <a:lstStyle/>
        <a:p>
          <a:endParaRPr lang="en-US"/>
        </a:p>
      </dgm:t>
    </dgm:pt>
    <dgm:pt modelId="{62484194-FB91-4F20-9794-98676A5129D3}" type="sibTrans" cxnId="{098B5BF0-E148-4AE0-88E1-EE383845AC59}">
      <dgm:prSet/>
      <dgm:spPr/>
      <dgm:t>
        <a:bodyPr/>
        <a:lstStyle/>
        <a:p>
          <a:endParaRPr lang="en-US"/>
        </a:p>
      </dgm:t>
    </dgm:pt>
    <dgm:pt modelId="{506B9464-215C-453B-A722-CED9DE85AB73}">
      <dgm:prSet phldr="0" custT="1"/>
      <dgm:spPr/>
      <dgm:t>
        <a:bodyPr/>
        <a:lstStyle/>
        <a:p>
          <a:r>
            <a:rPr lang="en-US" sz="1400" b="0" i="0" u="none" dirty="0">
              <a:latin typeface="+mn-lt"/>
            </a:rPr>
            <a:t>Basic Mechanisms and Drives</a:t>
          </a:r>
          <a:endParaRPr lang="en-US" sz="1400" b="0" u="none" dirty="0">
            <a:latin typeface="+mn-lt"/>
          </a:endParaRPr>
        </a:p>
      </dgm:t>
    </dgm:pt>
    <dgm:pt modelId="{9FF0965A-0937-4876-8A80-BB72CD10BE66}" type="parTrans" cxnId="{3720B6F3-94B4-4C3C-8440-DB30DE2DF22E}">
      <dgm:prSet/>
      <dgm:spPr/>
      <dgm:t>
        <a:bodyPr/>
        <a:lstStyle/>
        <a:p>
          <a:endParaRPr lang="en-US"/>
        </a:p>
      </dgm:t>
    </dgm:pt>
    <dgm:pt modelId="{2E4306FE-FC4B-4989-84E4-6D5A67EA7F33}" type="sibTrans" cxnId="{3720B6F3-94B4-4C3C-8440-DB30DE2DF22E}">
      <dgm:prSet/>
      <dgm:spPr/>
      <dgm:t>
        <a:bodyPr/>
        <a:lstStyle/>
        <a:p>
          <a:endParaRPr lang="en-US"/>
        </a:p>
      </dgm:t>
    </dgm:pt>
    <dgm:pt modelId="{23FFB3F4-3B82-4CDD-AAA9-AA3C3EC639F0}">
      <dgm:prSet phldrT="[Text]" custT="1"/>
      <dgm:spPr/>
      <dgm:t>
        <a:bodyPr/>
        <a:lstStyle/>
        <a:p>
          <a:pPr algn="ctr"/>
          <a:r>
            <a:rPr lang="en-US" sz="1600" b="1" dirty="0">
              <a:latin typeface="+mj-lt"/>
            </a:rPr>
            <a:t>Associate of Applied Science (example</a:t>
          </a:r>
          <a:r>
            <a:rPr lang="en-US" sz="1400" b="1" dirty="0">
              <a:latin typeface="+mj-lt"/>
            </a:rPr>
            <a:t>)</a:t>
          </a:r>
        </a:p>
      </dgm:t>
    </dgm:pt>
    <dgm:pt modelId="{8587DFE4-C31A-411A-8A39-E4EF7081F334}" type="parTrans" cxnId="{BB4A526F-289B-4317-860D-DB0415B45A27}">
      <dgm:prSet/>
      <dgm:spPr/>
      <dgm:t>
        <a:bodyPr/>
        <a:lstStyle/>
        <a:p>
          <a:endParaRPr lang="en-US"/>
        </a:p>
      </dgm:t>
    </dgm:pt>
    <dgm:pt modelId="{7DCFB98F-0E8E-4FBA-9F49-C1DD235F5FAF}" type="sibTrans" cxnId="{BB4A526F-289B-4317-860D-DB0415B45A27}">
      <dgm:prSet/>
      <dgm:spPr/>
      <dgm:t>
        <a:bodyPr/>
        <a:lstStyle/>
        <a:p>
          <a:endParaRPr lang="en-US"/>
        </a:p>
      </dgm:t>
    </dgm:pt>
    <dgm:pt modelId="{6A4C47F2-9519-4F03-870B-15780A1A8E3A}">
      <dgm:prSet phldrT="[Text]" custT="1"/>
      <dgm:spPr/>
      <dgm:t>
        <a:bodyPr/>
        <a:lstStyle/>
        <a:p>
          <a:r>
            <a:rPr lang="en-US" sz="1400" b="0" dirty="0">
              <a:latin typeface="+mn-lt"/>
            </a:rPr>
            <a:t>PLC’s</a:t>
          </a:r>
        </a:p>
      </dgm:t>
    </dgm:pt>
    <dgm:pt modelId="{9BF38928-90CF-4DEF-B3A5-6E6E8BF93284}" type="parTrans" cxnId="{59F367F8-E89C-454D-851F-B6B773661A68}">
      <dgm:prSet/>
      <dgm:spPr/>
      <dgm:t>
        <a:bodyPr/>
        <a:lstStyle/>
        <a:p>
          <a:endParaRPr lang="en-US"/>
        </a:p>
      </dgm:t>
    </dgm:pt>
    <dgm:pt modelId="{D592D508-578B-4A12-96C0-9B7EE7D12EE5}" type="sibTrans" cxnId="{59F367F8-E89C-454D-851F-B6B773661A68}">
      <dgm:prSet/>
      <dgm:spPr/>
      <dgm:t>
        <a:bodyPr/>
        <a:lstStyle/>
        <a:p>
          <a:endParaRPr lang="en-US"/>
        </a:p>
      </dgm:t>
    </dgm:pt>
    <dgm:pt modelId="{7E26D0C5-B32B-4A3E-B6F5-83A9C9D7D84B}">
      <dgm:prSet phldrT="[Text]" custT="1"/>
      <dgm:spPr/>
      <dgm:t>
        <a:bodyPr/>
        <a:lstStyle/>
        <a:p>
          <a:pPr rtl="0"/>
          <a:r>
            <a:rPr lang="en-US" sz="1400" b="0" i="0" dirty="0">
              <a:latin typeface="+mn-lt"/>
            </a:rPr>
            <a:t>Motors and Control Logic</a:t>
          </a:r>
        </a:p>
        <a:p>
          <a:pPr rtl="0"/>
          <a:r>
            <a:rPr lang="en-US" sz="1400" b="0" i="0" dirty="0">
              <a:latin typeface="+mn-lt"/>
            </a:rPr>
            <a:t>PLC</a:t>
          </a:r>
        </a:p>
        <a:p>
          <a:pPr rtl="0"/>
          <a:r>
            <a:rPr lang="en-US" sz="1400" b="0" i="0" dirty="0">
              <a:latin typeface="+mn-lt"/>
            </a:rPr>
            <a:t>Intro to Environmental Science, Safety and Health</a:t>
          </a:r>
        </a:p>
        <a:p>
          <a:pPr rtl="0"/>
          <a:r>
            <a:rPr lang="en-US" sz="1400" b="0" i="0" dirty="0">
              <a:latin typeface="+mn-lt"/>
            </a:rPr>
            <a:t>Manufacturing Processes</a:t>
          </a:r>
        </a:p>
        <a:p>
          <a:pPr rtl="0"/>
          <a:r>
            <a:rPr lang="en-US" sz="1400" b="0" i="0" dirty="0">
              <a:latin typeface="+mn-lt"/>
            </a:rPr>
            <a:t>Digital systems</a:t>
          </a:r>
        </a:p>
      </dgm:t>
    </dgm:pt>
    <dgm:pt modelId="{33E3523D-3974-45CA-83DF-315222CCEFD2}" type="parTrans" cxnId="{1A9E9894-A386-4408-B2C3-5E189A21104B}">
      <dgm:prSet/>
      <dgm:spPr/>
      <dgm:t>
        <a:bodyPr/>
        <a:lstStyle/>
        <a:p>
          <a:endParaRPr lang="en-US"/>
        </a:p>
      </dgm:t>
    </dgm:pt>
    <dgm:pt modelId="{2D6D5A18-E456-47A9-9B47-DC8CB3090F6F}" type="sibTrans" cxnId="{1A9E9894-A386-4408-B2C3-5E189A21104B}">
      <dgm:prSet/>
      <dgm:spPr/>
      <dgm:t>
        <a:bodyPr/>
        <a:lstStyle/>
        <a:p>
          <a:endParaRPr lang="en-US"/>
        </a:p>
      </dgm:t>
    </dgm:pt>
    <dgm:pt modelId="{800BFE83-206D-49B8-8414-67AF52B52D31}">
      <dgm:prSet phldrT="[Text]" custT="1"/>
      <dgm:spPr/>
      <dgm:t>
        <a:bodyPr/>
        <a:lstStyle/>
        <a:p>
          <a:r>
            <a:rPr lang="en-US" sz="1400" b="0" dirty="0">
              <a:latin typeface="+mn-lt"/>
            </a:rPr>
            <a:t>Semiconductor Mfg. Processes</a:t>
          </a:r>
        </a:p>
      </dgm:t>
    </dgm:pt>
    <dgm:pt modelId="{AD83B6C0-4A65-4987-9576-4FD86A941F8C}" type="parTrans" cxnId="{F27F4E4E-EB36-42A3-941A-B9A121F59C5F}">
      <dgm:prSet/>
      <dgm:spPr/>
      <dgm:t>
        <a:bodyPr/>
        <a:lstStyle/>
        <a:p>
          <a:endParaRPr lang="en-US"/>
        </a:p>
      </dgm:t>
    </dgm:pt>
    <dgm:pt modelId="{45326DE2-05EE-47BC-87C8-97057AC95A96}" type="sibTrans" cxnId="{F27F4E4E-EB36-42A3-941A-B9A121F59C5F}">
      <dgm:prSet/>
      <dgm:spPr/>
      <dgm:t>
        <a:bodyPr/>
        <a:lstStyle/>
        <a:p>
          <a:endParaRPr lang="en-US"/>
        </a:p>
      </dgm:t>
    </dgm:pt>
    <dgm:pt modelId="{142E7C29-0D27-4128-9309-2995DCDC7A74}">
      <dgm:prSet phldrT="[Text]" custT="1"/>
      <dgm:spPr/>
      <dgm:t>
        <a:bodyPr/>
        <a:lstStyle/>
        <a:p>
          <a:r>
            <a:rPr lang="en-US" sz="1400" b="0" dirty="0">
              <a:latin typeface="+mn-lt"/>
            </a:rPr>
            <a:t>Engineering </a:t>
          </a:r>
          <a:r>
            <a:rPr lang="en-US" sz="1400" b="0" i="0" dirty="0">
              <a:latin typeface="+mn-lt"/>
            </a:rPr>
            <a:t>Statistics </a:t>
          </a:r>
          <a:endParaRPr lang="en-US" sz="1400" b="0" dirty="0">
            <a:latin typeface="+mn-lt"/>
          </a:endParaRPr>
        </a:p>
      </dgm:t>
    </dgm:pt>
    <dgm:pt modelId="{3D9CC5D7-4522-47EC-8D99-A3E6FD6F091C}" type="parTrans" cxnId="{BA3DBF12-4CB4-4844-BB4F-282DAC66A5F0}">
      <dgm:prSet/>
      <dgm:spPr/>
      <dgm:t>
        <a:bodyPr/>
        <a:lstStyle/>
        <a:p>
          <a:endParaRPr lang="en-US"/>
        </a:p>
      </dgm:t>
    </dgm:pt>
    <dgm:pt modelId="{1D500AE1-5243-4B38-B18C-6A5E28BA2056}" type="sibTrans" cxnId="{BA3DBF12-4CB4-4844-BB4F-282DAC66A5F0}">
      <dgm:prSet/>
      <dgm:spPr/>
      <dgm:t>
        <a:bodyPr/>
        <a:lstStyle/>
        <a:p>
          <a:endParaRPr lang="en-US"/>
        </a:p>
      </dgm:t>
    </dgm:pt>
    <dgm:pt modelId="{B2D4EEB0-9A99-4B87-BD85-5E44E1E7CF6F}">
      <dgm:prSet phldrT="[Text]" custT="1"/>
      <dgm:spPr/>
      <dgm:t>
        <a:bodyPr/>
        <a:lstStyle/>
        <a:p>
          <a:r>
            <a:rPr lang="en-US" sz="1400" b="0" i="0" dirty="0">
              <a:latin typeface="+mn-lt"/>
            </a:rPr>
            <a:t>Robotics</a:t>
          </a:r>
        </a:p>
        <a:p>
          <a:r>
            <a:rPr lang="en-US" sz="1400" b="0" dirty="0">
              <a:latin typeface="+mn-lt"/>
            </a:rPr>
            <a:t>Composition and Technical Writing</a:t>
          </a:r>
        </a:p>
      </dgm:t>
    </dgm:pt>
    <dgm:pt modelId="{EC8EAE21-7E60-401F-89B4-0C8E8C71D108}" type="parTrans" cxnId="{55203B7E-2B47-4D1D-9349-815EC5F0646F}">
      <dgm:prSet/>
      <dgm:spPr/>
      <dgm:t>
        <a:bodyPr/>
        <a:lstStyle/>
        <a:p>
          <a:endParaRPr lang="en-US"/>
        </a:p>
      </dgm:t>
    </dgm:pt>
    <dgm:pt modelId="{2D727AAD-B177-49E3-8686-40665A00C51B}" type="sibTrans" cxnId="{55203B7E-2B47-4D1D-9349-815EC5F0646F}">
      <dgm:prSet/>
      <dgm:spPr/>
      <dgm:t>
        <a:bodyPr/>
        <a:lstStyle/>
        <a:p>
          <a:endParaRPr lang="en-US"/>
        </a:p>
      </dgm:t>
    </dgm:pt>
    <dgm:pt modelId="{51BC9B9E-F267-41B3-A49E-BC3D65322841}">
      <dgm:prSet phldrT="[Text]" custT="1"/>
      <dgm:spPr/>
      <dgm:t>
        <a:bodyPr/>
        <a:lstStyle/>
        <a:p>
          <a:r>
            <a:rPr lang="en-US" sz="1400" b="0" dirty="0">
              <a:latin typeface="+mn-lt"/>
            </a:rPr>
            <a:t>Mathematics</a:t>
          </a:r>
        </a:p>
      </dgm:t>
    </dgm:pt>
    <dgm:pt modelId="{DF079869-D75B-4C97-9830-B057EE707157}" type="parTrans" cxnId="{4AB0C6DE-3215-49A8-9F39-DA7E6D1E53DE}">
      <dgm:prSet/>
      <dgm:spPr/>
      <dgm:t>
        <a:bodyPr/>
        <a:lstStyle/>
        <a:p>
          <a:endParaRPr lang="en-US"/>
        </a:p>
      </dgm:t>
    </dgm:pt>
    <dgm:pt modelId="{D537AACD-2754-4AE3-B39F-08AFB0D7C9FD}" type="sibTrans" cxnId="{4AB0C6DE-3215-49A8-9F39-DA7E6D1E53DE}">
      <dgm:prSet/>
      <dgm:spPr/>
      <dgm:t>
        <a:bodyPr/>
        <a:lstStyle/>
        <a:p>
          <a:endParaRPr lang="en-US"/>
        </a:p>
      </dgm:t>
    </dgm:pt>
    <dgm:pt modelId="{AF2E81E7-FB50-483D-B06A-D5FA5F09E36C}">
      <dgm:prSet phldrT="[Text]" custT="1"/>
      <dgm:spPr/>
      <dgm:t>
        <a:bodyPr/>
        <a:lstStyle/>
        <a:p>
          <a:r>
            <a:rPr lang="en-US" sz="1400" b="0" dirty="0">
              <a:latin typeface="+mn-lt"/>
            </a:rPr>
            <a:t> </a:t>
          </a:r>
        </a:p>
      </dgm:t>
    </dgm:pt>
    <dgm:pt modelId="{6E949071-A729-45EB-928D-6B46712C8145}" type="parTrans" cxnId="{CCA190F8-E1C5-45F0-8F43-F04DF093746A}">
      <dgm:prSet/>
      <dgm:spPr/>
      <dgm:t>
        <a:bodyPr/>
        <a:lstStyle/>
        <a:p>
          <a:endParaRPr lang="en-US"/>
        </a:p>
      </dgm:t>
    </dgm:pt>
    <dgm:pt modelId="{EF3C756C-576A-4240-9A53-0C02D16AEA23}" type="sibTrans" cxnId="{CCA190F8-E1C5-45F0-8F43-F04DF093746A}">
      <dgm:prSet/>
      <dgm:spPr/>
      <dgm:t>
        <a:bodyPr/>
        <a:lstStyle/>
        <a:p>
          <a:endParaRPr lang="en-US"/>
        </a:p>
      </dgm:t>
    </dgm:pt>
    <dgm:pt modelId="{D2E6EDC1-E48C-43FA-AACF-DC5737413DEB}">
      <dgm:prSet phldrT="[Text]" custT="1"/>
      <dgm:spPr/>
      <dgm:t>
        <a:bodyPr/>
        <a:lstStyle/>
        <a:p>
          <a:pPr algn="ctr"/>
          <a:r>
            <a:rPr lang="en-US" sz="1600" b="1" dirty="0">
              <a:latin typeface="+mj-lt"/>
            </a:rPr>
            <a:t>Bachelor of Applied Science (example) </a:t>
          </a:r>
        </a:p>
      </dgm:t>
    </dgm:pt>
    <dgm:pt modelId="{77DE3698-AA69-4D1E-A2BA-27973F61F372}" type="parTrans" cxnId="{21343148-C160-4EE1-B90D-1392D91A1029}">
      <dgm:prSet/>
      <dgm:spPr/>
      <dgm:t>
        <a:bodyPr/>
        <a:lstStyle/>
        <a:p>
          <a:endParaRPr lang="en-US"/>
        </a:p>
      </dgm:t>
    </dgm:pt>
    <dgm:pt modelId="{A0C05D20-BA2E-43FC-9B63-41FEAFA70B90}" type="sibTrans" cxnId="{21343148-C160-4EE1-B90D-1392D91A1029}">
      <dgm:prSet/>
      <dgm:spPr/>
      <dgm:t>
        <a:bodyPr/>
        <a:lstStyle/>
        <a:p>
          <a:endParaRPr lang="en-US"/>
        </a:p>
      </dgm:t>
    </dgm:pt>
    <dgm:pt modelId="{DE3524EB-4A8C-4E13-B25D-9ED6EB938A1D}">
      <dgm:prSet phldrT="[Text]" custT="1"/>
      <dgm:spPr/>
      <dgm:t>
        <a:bodyPr/>
        <a:lstStyle/>
        <a:p>
          <a:r>
            <a:rPr lang="en-US" sz="1400" b="0" i="0" dirty="0">
              <a:latin typeface="+mn-lt"/>
            </a:rPr>
            <a:t>Industrial Instrumentation &amp; Control</a:t>
          </a:r>
        </a:p>
        <a:p>
          <a:r>
            <a:rPr lang="en-US" sz="1400" b="0" i="0" dirty="0">
              <a:latin typeface="+mn-lt"/>
            </a:rPr>
            <a:t>Smart Automation Systems </a:t>
          </a:r>
        </a:p>
        <a:p>
          <a:r>
            <a:rPr lang="en-US" sz="1400" b="0" i="0" dirty="0">
              <a:latin typeface="+mn-lt"/>
            </a:rPr>
            <a:t>Lean Six Sigma</a:t>
          </a:r>
        </a:p>
        <a:p>
          <a:r>
            <a:rPr lang="en-US" sz="1400" b="0" i="0" dirty="0">
              <a:latin typeface="+mn-lt"/>
            </a:rPr>
            <a:t>Industrial Internet of Things</a:t>
          </a:r>
        </a:p>
        <a:p>
          <a:r>
            <a:rPr lang="en-US" sz="1400" b="0" i="0" dirty="0">
              <a:latin typeface="+mn-lt"/>
            </a:rPr>
            <a:t>Quality Systems</a:t>
          </a:r>
        </a:p>
        <a:p>
          <a:r>
            <a:rPr lang="en-US" sz="1400" b="0" i="0" dirty="0" err="1">
              <a:latin typeface="+mn-lt"/>
            </a:rPr>
            <a:t>Solidworks</a:t>
          </a:r>
          <a:endParaRPr lang="en-US" sz="1400" b="0" i="0" dirty="0">
            <a:latin typeface="+mn-lt"/>
          </a:endParaRPr>
        </a:p>
        <a:p>
          <a:r>
            <a:rPr lang="en-US" sz="1400" b="0" i="0" dirty="0">
              <a:latin typeface="+mn-lt"/>
            </a:rPr>
            <a:t>Industrial Robotics Calculus</a:t>
          </a:r>
        </a:p>
        <a:p>
          <a:r>
            <a:rPr lang="en-US" sz="1400" b="0" i="0" dirty="0">
              <a:latin typeface="+mn-lt"/>
            </a:rPr>
            <a:t>Physics</a:t>
          </a:r>
        </a:p>
        <a:p>
          <a:r>
            <a:rPr lang="en-US" sz="1400" b="0" i="0" dirty="0">
              <a:latin typeface="+mn-lt"/>
            </a:rPr>
            <a:t>Gen-eds</a:t>
          </a:r>
          <a:endParaRPr lang="en-US" sz="1400" b="0" i="0" baseline="30000" dirty="0">
            <a:latin typeface="+mn-lt"/>
          </a:endParaRPr>
        </a:p>
      </dgm:t>
    </dgm:pt>
    <dgm:pt modelId="{F9518741-4D48-40D4-8E22-32AC91D989F2}" type="parTrans" cxnId="{B99388E0-9854-4768-8638-E362510759EA}">
      <dgm:prSet/>
      <dgm:spPr/>
      <dgm:t>
        <a:bodyPr/>
        <a:lstStyle/>
        <a:p>
          <a:endParaRPr lang="en-US"/>
        </a:p>
      </dgm:t>
    </dgm:pt>
    <dgm:pt modelId="{887A2067-DD2C-4763-85CA-AF9B2732326E}" type="sibTrans" cxnId="{B99388E0-9854-4768-8638-E362510759EA}">
      <dgm:prSet/>
      <dgm:spPr/>
      <dgm:t>
        <a:bodyPr/>
        <a:lstStyle/>
        <a:p>
          <a:endParaRPr lang="en-US"/>
        </a:p>
      </dgm:t>
    </dgm:pt>
    <dgm:pt modelId="{5663404C-41B3-4656-BA23-3982E8F1033B}" type="pres">
      <dgm:prSet presAssocID="{97F0021A-9EEB-4E21-822F-76971E2F1A7D}" presName="Name0" presStyleCnt="0">
        <dgm:presLayoutVars>
          <dgm:chMax val="7"/>
          <dgm:chPref val="5"/>
          <dgm:dir/>
          <dgm:animOne val="branch"/>
          <dgm:animLvl val="lvl"/>
        </dgm:presLayoutVars>
      </dgm:prSet>
      <dgm:spPr/>
    </dgm:pt>
    <dgm:pt modelId="{0123E8AB-D24D-4C1A-95F1-9095C5D470BA}" type="pres">
      <dgm:prSet presAssocID="{D2E6EDC1-E48C-43FA-AACF-DC5737413DEB}" presName="ChildAccent3" presStyleCnt="0"/>
      <dgm:spPr/>
    </dgm:pt>
    <dgm:pt modelId="{BCB1D1F6-2779-40AA-AE5A-40C31F44FA41}" type="pres">
      <dgm:prSet presAssocID="{D2E6EDC1-E48C-43FA-AACF-DC5737413DEB}" presName="ChildAccent" presStyleLbl="alignImgPlace1" presStyleIdx="0" presStyleCnt="3" custScaleX="165146" custScaleY="90714" custLinFactNeighborX="38693" custLinFactNeighborY="2322"/>
      <dgm:spPr/>
    </dgm:pt>
    <dgm:pt modelId="{F3982F7C-A8A4-4C48-AB90-ED9B40B7E1D7}" type="pres">
      <dgm:prSet presAssocID="{D2E6EDC1-E48C-43FA-AACF-DC5737413DEB}" presName="Child3" presStyleLbl="revTx" presStyleIdx="0" presStyleCnt="0">
        <dgm:presLayoutVars>
          <dgm:chMax val="0"/>
          <dgm:chPref val="0"/>
          <dgm:bulletEnabled val="1"/>
        </dgm:presLayoutVars>
      </dgm:prSet>
      <dgm:spPr/>
    </dgm:pt>
    <dgm:pt modelId="{BEF4AD74-C88B-48BC-8159-66DF4BA96B48}" type="pres">
      <dgm:prSet presAssocID="{D2E6EDC1-E48C-43FA-AACF-DC5737413DEB}" presName="Parent3" presStyleLbl="node1" presStyleIdx="0" presStyleCnt="3" custScaleX="142165" custLinFactNeighborX="63979" custLinFactNeighborY="35556">
        <dgm:presLayoutVars>
          <dgm:chMax val="2"/>
          <dgm:chPref val="1"/>
          <dgm:bulletEnabled val="1"/>
        </dgm:presLayoutVars>
      </dgm:prSet>
      <dgm:spPr/>
    </dgm:pt>
    <dgm:pt modelId="{ADBFA074-477A-4C15-840B-15D918C0B5E5}" type="pres">
      <dgm:prSet presAssocID="{23FFB3F4-3B82-4CDD-AAA9-AA3C3EC639F0}" presName="ChildAccent2" presStyleCnt="0"/>
      <dgm:spPr/>
    </dgm:pt>
    <dgm:pt modelId="{E94E09E3-D02B-43A9-AA81-35D1DB31B8EA}" type="pres">
      <dgm:prSet presAssocID="{23FFB3F4-3B82-4CDD-AAA9-AA3C3EC639F0}" presName="ChildAccent" presStyleLbl="alignImgPlace1" presStyleIdx="1" presStyleCnt="3" custScaleX="127351" custScaleY="85636" custLinFactNeighborX="22058" custLinFactNeighborY="13037"/>
      <dgm:spPr/>
    </dgm:pt>
    <dgm:pt modelId="{B16DA128-E50A-4D92-8641-F783F9600ACF}" type="pres">
      <dgm:prSet presAssocID="{23FFB3F4-3B82-4CDD-AAA9-AA3C3EC639F0}" presName="Child2" presStyleLbl="revTx" presStyleIdx="0" presStyleCnt="0">
        <dgm:presLayoutVars>
          <dgm:chMax val="0"/>
          <dgm:chPref val="0"/>
          <dgm:bulletEnabled val="1"/>
        </dgm:presLayoutVars>
      </dgm:prSet>
      <dgm:spPr/>
    </dgm:pt>
    <dgm:pt modelId="{B8FDB30D-EF23-473B-9E33-E22AE4616086}" type="pres">
      <dgm:prSet presAssocID="{23FFB3F4-3B82-4CDD-AAA9-AA3C3EC639F0}" presName="Parent2" presStyleLbl="node1" presStyleIdx="1" presStyleCnt="3" custScaleX="127854" custLinFactY="6488" custLinFactNeighborX="22058" custLinFactNeighborY="100000">
        <dgm:presLayoutVars>
          <dgm:chMax val="2"/>
          <dgm:chPref val="1"/>
          <dgm:bulletEnabled val="1"/>
        </dgm:presLayoutVars>
      </dgm:prSet>
      <dgm:spPr/>
    </dgm:pt>
    <dgm:pt modelId="{4C5B9DB9-2FE3-493B-A935-2DEB487DC447}" type="pres">
      <dgm:prSet presAssocID="{3E0ED177-06BD-46B8-BE4A-93F0BED56B0F}" presName="ChildAccent1" presStyleCnt="0"/>
      <dgm:spPr/>
    </dgm:pt>
    <dgm:pt modelId="{2CEF04EE-3330-402B-83AA-1CAD6C2D0F72}" type="pres">
      <dgm:prSet presAssocID="{3E0ED177-06BD-46B8-BE4A-93F0BED56B0F}" presName="ChildAccent" presStyleLbl="alignImgPlace1" presStyleIdx="2" presStyleCnt="3" custScaleX="137418" custScaleY="72744" custLinFactNeighborX="-10317" custLinFactNeighborY="28307"/>
      <dgm:spPr/>
    </dgm:pt>
    <dgm:pt modelId="{D110FF71-5292-4E9F-B0E1-B2313353DE0F}" type="pres">
      <dgm:prSet presAssocID="{3E0ED177-06BD-46B8-BE4A-93F0BED56B0F}" presName="Child1" presStyleLbl="revTx" presStyleIdx="0" presStyleCnt="0">
        <dgm:presLayoutVars>
          <dgm:chMax val="0"/>
          <dgm:chPref val="0"/>
          <dgm:bulletEnabled val="1"/>
        </dgm:presLayoutVars>
      </dgm:prSet>
      <dgm:spPr/>
    </dgm:pt>
    <dgm:pt modelId="{B858DCC3-96BF-4B19-B6AF-15DF46764B4B}" type="pres">
      <dgm:prSet presAssocID="{3E0ED177-06BD-46B8-BE4A-93F0BED56B0F}" presName="Parent1" presStyleLbl="node1" presStyleIdx="2" presStyleCnt="3" custScaleX="140213" custLinFactY="100000" custLinFactNeighborX="-10478" custLinFactNeighborY="158090">
        <dgm:presLayoutVars>
          <dgm:chMax val="2"/>
          <dgm:chPref val="1"/>
          <dgm:bulletEnabled val="1"/>
        </dgm:presLayoutVars>
      </dgm:prSet>
      <dgm:spPr/>
    </dgm:pt>
  </dgm:ptLst>
  <dgm:cxnLst>
    <dgm:cxn modelId="{BA3DBF12-4CB4-4844-BB4F-282DAC66A5F0}" srcId="{23FFB3F4-3B82-4CDD-AAA9-AA3C3EC639F0}" destId="{142E7C29-0D27-4128-9309-2995DCDC7A74}" srcOrd="3" destOrd="0" parTransId="{3D9CC5D7-4522-47EC-8D99-A3E6FD6F091C}" sibTransId="{1D500AE1-5243-4B38-B18C-6A5E28BA2056}"/>
    <dgm:cxn modelId="{F9190613-8DAA-4AEA-974D-982912C9302C}" type="presOf" srcId="{51BC9B9E-F267-41B3-A49E-BC3D65322841}" destId="{E94E09E3-D02B-43A9-AA81-35D1DB31B8EA}" srcOrd="0" destOrd="5" presId="urn:microsoft.com/office/officeart/2011/layout/InterconnectedBlockProcess"/>
    <dgm:cxn modelId="{43D11414-C2D1-4B41-801B-F05E9978008C}" type="presOf" srcId="{397A71F3-0469-4AD9-93CA-A5448FA08C0B}" destId="{2CEF04EE-3330-402B-83AA-1CAD6C2D0F72}" srcOrd="0" destOrd="5" presId="urn:microsoft.com/office/officeart/2011/layout/InterconnectedBlockProcess"/>
    <dgm:cxn modelId="{04616C14-B521-4E75-B29B-C186F194F79E}" type="presOf" srcId="{5F0FBF9A-18FB-4CB0-AA7D-FE627E6A8569}" destId="{2CEF04EE-3330-402B-83AA-1CAD6C2D0F72}" srcOrd="0" destOrd="4" presId="urn:microsoft.com/office/officeart/2011/layout/InterconnectedBlockProcess"/>
    <dgm:cxn modelId="{7C745B17-7272-4620-A27E-07FD5CEBDA1F}" type="presOf" srcId="{DAC0AD7F-97BE-4272-A79F-132552974489}" destId="{D110FF71-5292-4E9F-B0E1-B2313353DE0F}" srcOrd="1" destOrd="3" presId="urn:microsoft.com/office/officeart/2011/layout/InterconnectedBlockProcess"/>
    <dgm:cxn modelId="{49B2B227-D679-42EB-9855-AFFF4D298366}" type="presOf" srcId="{60DE4518-DA40-4A33-97D8-C8B787F0B965}" destId="{D110FF71-5292-4E9F-B0E1-B2313353DE0F}" srcOrd="1" destOrd="1" presId="urn:microsoft.com/office/officeart/2011/layout/InterconnectedBlockProcess"/>
    <dgm:cxn modelId="{E4B78E29-235A-48FE-8450-A2D880B599AD}" type="presOf" srcId="{397A71F3-0469-4AD9-93CA-A5448FA08C0B}" destId="{D110FF71-5292-4E9F-B0E1-B2313353DE0F}" srcOrd="1" destOrd="5" presId="urn:microsoft.com/office/officeart/2011/layout/InterconnectedBlockProcess"/>
    <dgm:cxn modelId="{0ABD7736-565B-4848-917D-0E78B36335D9}" type="presOf" srcId="{AF2E81E7-FB50-483D-B06A-D5FA5F09E36C}" destId="{B16DA128-E50A-4D92-8641-F783F9600ACF}" srcOrd="1" destOrd="6" presId="urn:microsoft.com/office/officeart/2011/layout/InterconnectedBlockProcess"/>
    <dgm:cxn modelId="{EA95D938-9155-49DA-A0CB-9BA3239516C1}" type="presOf" srcId="{23FFB3F4-3B82-4CDD-AAA9-AA3C3EC639F0}" destId="{B8FDB30D-EF23-473B-9E33-E22AE4616086}" srcOrd="0" destOrd="0" presId="urn:microsoft.com/office/officeart/2011/layout/InterconnectedBlockProcess"/>
    <dgm:cxn modelId="{7432113A-3F3E-4B69-88FD-CC103DBD3BAB}" type="presOf" srcId="{7E26D0C5-B32B-4A3E-B6F5-83A9C9D7D84B}" destId="{E94E09E3-D02B-43A9-AA81-35D1DB31B8EA}" srcOrd="0" destOrd="1" presId="urn:microsoft.com/office/officeart/2011/layout/InterconnectedBlockProcess"/>
    <dgm:cxn modelId="{99B09A3C-D2AF-46CC-8679-0AEDDD371F87}" type="presOf" srcId="{60DE4518-DA40-4A33-97D8-C8B787F0B965}" destId="{2CEF04EE-3330-402B-83AA-1CAD6C2D0F72}" srcOrd="0" destOrd="1" presId="urn:microsoft.com/office/officeart/2011/layout/InterconnectedBlockProcess"/>
    <dgm:cxn modelId="{3D9DD53E-9DBF-47A3-90B2-3F940289913A}" srcId="{3E0ED177-06BD-46B8-BE4A-93F0BED56B0F}" destId="{60DE4518-DA40-4A33-97D8-C8B787F0B965}" srcOrd="1" destOrd="0" parTransId="{02691DCC-0500-43E7-B176-A8F329DCDF2F}" sibTransId="{48D2D21F-36C0-479D-9699-579FF384B666}"/>
    <dgm:cxn modelId="{204FCC43-FDE1-4F5D-AE0D-E7DA401729EA}" type="presOf" srcId="{D2E6EDC1-E48C-43FA-AACF-DC5737413DEB}" destId="{BEF4AD74-C88B-48BC-8159-66DF4BA96B48}" srcOrd="0" destOrd="0" presId="urn:microsoft.com/office/officeart/2011/layout/InterconnectedBlockProcess"/>
    <dgm:cxn modelId="{F1D37245-A3C9-4AB6-98A8-6166FA4D1D72}" type="presOf" srcId="{B07EF67E-019D-4634-B1DB-1FA94D7DE68A}" destId="{D110FF71-5292-4E9F-B0E1-B2313353DE0F}" srcOrd="1" destOrd="2" presId="urn:microsoft.com/office/officeart/2011/layout/InterconnectedBlockProcess"/>
    <dgm:cxn modelId="{21343148-C160-4EE1-B90D-1392D91A1029}" srcId="{97F0021A-9EEB-4E21-822F-76971E2F1A7D}" destId="{D2E6EDC1-E48C-43FA-AACF-DC5737413DEB}" srcOrd="2" destOrd="0" parTransId="{77DE3698-AA69-4D1E-A2BA-27973F61F372}" sibTransId="{A0C05D20-BA2E-43FC-9B63-41FEAFA70B90}"/>
    <dgm:cxn modelId="{DC9FCE4D-FA19-49DD-90F4-6245503F44DB}" type="presOf" srcId="{506B9464-215C-453B-A722-CED9DE85AB73}" destId="{2CEF04EE-3330-402B-83AA-1CAD6C2D0F72}" srcOrd="0" destOrd="6" presId="urn:microsoft.com/office/officeart/2011/layout/InterconnectedBlockProcess"/>
    <dgm:cxn modelId="{F27F4E4E-EB36-42A3-941A-B9A121F59C5F}" srcId="{23FFB3F4-3B82-4CDD-AAA9-AA3C3EC639F0}" destId="{800BFE83-206D-49B8-8414-67AF52B52D31}" srcOrd="2" destOrd="0" parTransId="{AD83B6C0-4A65-4987-9576-4FD86A941F8C}" sibTransId="{45326DE2-05EE-47BC-87C8-97057AC95A96}"/>
    <dgm:cxn modelId="{BB4A526F-289B-4317-860D-DB0415B45A27}" srcId="{97F0021A-9EEB-4E21-822F-76971E2F1A7D}" destId="{23FFB3F4-3B82-4CDD-AAA9-AA3C3EC639F0}" srcOrd="1" destOrd="0" parTransId="{8587DFE4-C31A-411A-8A39-E4EF7081F334}" sibTransId="{7DCFB98F-0E8E-4FBA-9F49-C1DD235F5FAF}"/>
    <dgm:cxn modelId="{74C1A455-B6DD-434B-ABF6-3AB7AD979A1A}" type="presOf" srcId="{7E26D0C5-B32B-4A3E-B6F5-83A9C9D7D84B}" destId="{B16DA128-E50A-4D92-8641-F783F9600ACF}" srcOrd="1" destOrd="1" presId="urn:microsoft.com/office/officeart/2011/layout/InterconnectedBlockProcess"/>
    <dgm:cxn modelId="{CA5EBC75-6AA7-4F32-848C-98B27452AE60}" type="presOf" srcId="{800BFE83-206D-49B8-8414-67AF52B52D31}" destId="{E94E09E3-D02B-43A9-AA81-35D1DB31B8EA}" srcOrd="0" destOrd="2" presId="urn:microsoft.com/office/officeart/2011/layout/InterconnectedBlockProcess"/>
    <dgm:cxn modelId="{97373259-B874-40A5-A4BA-519DAEA82B2F}" type="presOf" srcId="{142E7C29-0D27-4128-9309-2995DCDC7A74}" destId="{B16DA128-E50A-4D92-8641-F783F9600ACF}" srcOrd="1" destOrd="3" presId="urn:microsoft.com/office/officeart/2011/layout/InterconnectedBlockProcess"/>
    <dgm:cxn modelId="{69D38679-28C4-44FF-A9C5-04CECB20C291}" srcId="{3E0ED177-06BD-46B8-BE4A-93F0BED56B0F}" destId="{5F0FBF9A-18FB-4CB0-AA7D-FE627E6A8569}" srcOrd="4" destOrd="0" parTransId="{17934B4B-5FCE-4C65-842F-BAC29BF44D11}" sibTransId="{BD7BA7AF-8ED1-408D-8D1C-012A76943972}"/>
    <dgm:cxn modelId="{55203B7E-2B47-4D1D-9349-815EC5F0646F}" srcId="{23FFB3F4-3B82-4CDD-AAA9-AA3C3EC639F0}" destId="{B2D4EEB0-9A99-4B87-BD85-5E44E1E7CF6F}" srcOrd="4" destOrd="0" parTransId="{EC8EAE21-7E60-401F-89B4-0C8E8C71D108}" sibTransId="{2D727AAD-B177-49E3-8686-40665A00C51B}"/>
    <dgm:cxn modelId="{8217948D-962B-49F5-B3D8-E54D460834A3}" type="presOf" srcId="{5F0FBF9A-18FB-4CB0-AA7D-FE627E6A8569}" destId="{D110FF71-5292-4E9F-B0E1-B2313353DE0F}" srcOrd="1" destOrd="4" presId="urn:microsoft.com/office/officeart/2011/layout/InterconnectedBlockProcess"/>
    <dgm:cxn modelId="{98860394-9EF0-4785-9539-0AF7A8BE0453}" type="presOf" srcId="{51BC9B9E-F267-41B3-A49E-BC3D65322841}" destId="{B16DA128-E50A-4D92-8641-F783F9600ACF}" srcOrd="1" destOrd="5" presId="urn:microsoft.com/office/officeart/2011/layout/InterconnectedBlockProcess"/>
    <dgm:cxn modelId="{1A9E9894-A386-4408-B2C3-5E189A21104B}" srcId="{23FFB3F4-3B82-4CDD-AAA9-AA3C3EC639F0}" destId="{7E26D0C5-B32B-4A3E-B6F5-83A9C9D7D84B}" srcOrd="1" destOrd="0" parTransId="{33E3523D-3974-45CA-83DF-315222CCEFD2}" sibTransId="{2D6D5A18-E456-47A9-9B47-DC8CB3090F6F}"/>
    <dgm:cxn modelId="{4A7DB398-E7D2-4045-83D9-B8BCB9182829}" type="presOf" srcId="{A9BEA3A5-F4DC-4648-99F1-20E9A01E434A}" destId="{2CEF04EE-3330-402B-83AA-1CAD6C2D0F72}" srcOrd="0" destOrd="0" presId="urn:microsoft.com/office/officeart/2011/layout/InterconnectedBlockProcess"/>
    <dgm:cxn modelId="{598B39A3-4A8B-4505-A13D-EBFCA2B94699}" type="presOf" srcId="{3E0ED177-06BD-46B8-BE4A-93F0BED56B0F}" destId="{B858DCC3-96BF-4B19-B6AF-15DF46764B4B}" srcOrd="0" destOrd="0" presId="urn:microsoft.com/office/officeart/2011/layout/InterconnectedBlockProcess"/>
    <dgm:cxn modelId="{31798EAA-EB49-4CED-8208-71507D81C628}" type="presOf" srcId="{97F0021A-9EEB-4E21-822F-76971E2F1A7D}" destId="{5663404C-41B3-4656-BA23-3982E8F1033B}" srcOrd="0" destOrd="0" presId="urn:microsoft.com/office/officeart/2011/layout/InterconnectedBlockProcess"/>
    <dgm:cxn modelId="{4241ECAB-3DC1-4215-9836-71D8EC3E14AB}" srcId="{3E0ED177-06BD-46B8-BE4A-93F0BED56B0F}" destId="{B07EF67E-019D-4634-B1DB-1FA94D7DE68A}" srcOrd="2" destOrd="0" parTransId="{9F498805-0616-4612-8177-E48E0C3ED719}" sibTransId="{DA4C59F6-1F0E-4B61-B74C-A5778C962D56}"/>
    <dgm:cxn modelId="{5BE4FEAE-C92F-4E9F-9B13-9F9ABDAAB7EF}" srcId="{3E0ED177-06BD-46B8-BE4A-93F0BED56B0F}" destId="{DAC0AD7F-97BE-4272-A79F-132552974489}" srcOrd="3" destOrd="0" parTransId="{AFE3897F-3585-465E-8526-77AA18B3B5DF}" sibTransId="{5E274421-6839-4F18-A9AE-1FC879FFDFC7}"/>
    <dgm:cxn modelId="{C7E540AF-7FCF-4359-B29E-6642866CA247}" srcId="{97F0021A-9EEB-4E21-822F-76971E2F1A7D}" destId="{3E0ED177-06BD-46B8-BE4A-93F0BED56B0F}" srcOrd="0" destOrd="0" parTransId="{D94DDBD7-BCC1-4735-8D38-5A29AB52F188}" sibTransId="{BD1DA4EE-A1D0-42FF-86FF-CE53DC1FF6D9}"/>
    <dgm:cxn modelId="{63BBE8B5-D219-4020-9EDA-4284069F7EEB}" type="presOf" srcId="{DE3524EB-4A8C-4E13-B25D-9ED6EB938A1D}" destId="{BCB1D1F6-2779-40AA-AE5A-40C31F44FA41}" srcOrd="0" destOrd="0" presId="urn:microsoft.com/office/officeart/2011/layout/InterconnectedBlockProcess"/>
    <dgm:cxn modelId="{6A7CCABA-80D0-4F15-A51C-35A1CE537872}" type="presOf" srcId="{506B9464-215C-453B-A722-CED9DE85AB73}" destId="{D110FF71-5292-4E9F-B0E1-B2313353DE0F}" srcOrd="1" destOrd="6" presId="urn:microsoft.com/office/officeart/2011/layout/InterconnectedBlockProcess"/>
    <dgm:cxn modelId="{CBD318BD-341B-4B67-9724-9052126AD40A}" type="presOf" srcId="{800BFE83-206D-49B8-8414-67AF52B52D31}" destId="{B16DA128-E50A-4D92-8641-F783F9600ACF}" srcOrd="1" destOrd="2" presId="urn:microsoft.com/office/officeart/2011/layout/InterconnectedBlockProcess"/>
    <dgm:cxn modelId="{4F548CC4-0B37-4C54-A806-59CAEA79E4BC}" type="presOf" srcId="{6A4C47F2-9519-4F03-870B-15780A1A8E3A}" destId="{E94E09E3-D02B-43A9-AA81-35D1DB31B8EA}" srcOrd="0" destOrd="0" presId="urn:microsoft.com/office/officeart/2011/layout/InterconnectedBlockProcess"/>
    <dgm:cxn modelId="{00EAE2C5-94BE-43BA-A112-A1E1496597ED}" type="presOf" srcId="{142E7C29-0D27-4128-9309-2995DCDC7A74}" destId="{E94E09E3-D02B-43A9-AA81-35D1DB31B8EA}" srcOrd="0" destOrd="3" presId="urn:microsoft.com/office/officeart/2011/layout/InterconnectedBlockProcess"/>
    <dgm:cxn modelId="{9285A5CD-98B9-44B9-B32C-69192171433B}" type="presOf" srcId="{6A4C47F2-9519-4F03-870B-15780A1A8E3A}" destId="{B16DA128-E50A-4D92-8641-F783F9600ACF}" srcOrd="1" destOrd="0" presId="urn:microsoft.com/office/officeart/2011/layout/InterconnectedBlockProcess"/>
    <dgm:cxn modelId="{A1A36DD1-0CC0-4CAD-BD80-7E9F1EE7970B}" type="presOf" srcId="{A9BEA3A5-F4DC-4648-99F1-20E9A01E434A}" destId="{D110FF71-5292-4E9F-B0E1-B2313353DE0F}" srcOrd="1" destOrd="0" presId="urn:microsoft.com/office/officeart/2011/layout/InterconnectedBlockProcess"/>
    <dgm:cxn modelId="{A0FC37D4-9061-4D29-8707-18EFF2364B0A}" type="presOf" srcId="{B2D4EEB0-9A99-4B87-BD85-5E44E1E7CF6F}" destId="{E94E09E3-D02B-43A9-AA81-35D1DB31B8EA}" srcOrd="0" destOrd="4" presId="urn:microsoft.com/office/officeart/2011/layout/InterconnectedBlockProcess"/>
    <dgm:cxn modelId="{F91EBED4-CA51-4E84-85AA-FC519ABA4B57}" srcId="{3E0ED177-06BD-46B8-BE4A-93F0BED56B0F}" destId="{A9BEA3A5-F4DC-4648-99F1-20E9A01E434A}" srcOrd="0" destOrd="0" parTransId="{5741EE0B-3E12-4E76-9047-E81906F98998}" sibTransId="{0CE4DF98-61C8-459F-B1A7-CFDD7DBBE7D4}"/>
    <dgm:cxn modelId="{7B6340D6-9E25-48C8-83C8-2DDDEE1BB46B}" type="presOf" srcId="{B07EF67E-019D-4634-B1DB-1FA94D7DE68A}" destId="{2CEF04EE-3330-402B-83AA-1CAD6C2D0F72}" srcOrd="0" destOrd="2" presId="urn:microsoft.com/office/officeart/2011/layout/InterconnectedBlockProcess"/>
    <dgm:cxn modelId="{528EB7D9-D051-424D-BAD4-E1EC676B0D31}" type="presOf" srcId="{DAC0AD7F-97BE-4272-A79F-132552974489}" destId="{2CEF04EE-3330-402B-83AA-1CAD6C2D0F72}" srcOrd="0" destOrd="3" presId="urn:microsoft.com/office/officeart/2011/layout/InterconnectedBlockProcess"/>
    <dgm:cxn modelId="{4AB0C6DE-3215-49A8-9F39-DA7E6D1E53DE}" srcId="{23FFB3F4-3B82-4CDD-AAA9-AA3C3EC639F0}" destId="{51BC9B9E-F267-41B3-A49E-BC3D65322841}" srcOrd="5" destOrd="0" parTransId="{DF079869-D75B-4C97-9830-B057EE707157}" sibTransId="{D537AACD-2754-4AE3-B39F-08AFB0D7C9FD}"/>
    <dgm:cxn modelId="{B99388E0-9854-4768-8638-E362510759EA}" srcId="{D2E6EDC1-E48C-43FA-AACF-DC5737413DEB}" destId="{DE3524EB-4A8C-4E13-B25D-9ED6EB938A1D}" srcOrd="0" destOrd="0" parTransId="{F9518741-4D48-40D4-8E22-32AC91D989F2}" sibTransId="{887A2067-DD2C-4763-85CA-AF9B2732326E}"/>
    <dgm:cxn modelId="{E0A1AEEA-A4B7-4297-9059-0F3FFB972D39}" type="presOf" srcId="{B2D4EEB0-9A99-4B87-BD85-5E44E1E7CF6F}" destId="{B16DA128-E50A-4D92-8641-F783F9600ACF}" srcOrd="1" destOrd="4" presId="urn:microsoft.com/office/officeart/2011/layout/InterconnectedBlockProcess"/>
    <dgm:cxn modelId="{098B5BF0-E148-4AE0-88E1-EE383845AC59}" srcId="{3E0ED177-06BD-46B8-BE4A-93F0BED56B0F}" destId="{397A71F3-0469-4AD9-93CA-A5448FA08C0B}" srcOrd="5" destOrd="0" parTransId="{8237E2D6-0B23-4AEF-9198-7EB73485013E}" sibTransId="{62484194-FB91-4F20-9794-98676A5129D3}"/>
    <dgm:cxn modelId="{3720B6F3-94B4-4C3C-8440-DB30DE2DF22E}" srcId="{3E0ED177-06BD-46B8-BE4A-93F0BED56B0F}" destId="{506B9464-215C-453B-A722-CED9DE85AB73}" srcOrd="6" destOrd="0" parTransId="{9FF0965A-0937-4876-8A80-BB72CD10BE66}" sibTransId="{2E4306FE-FC4B-4989-84E4-6D5A67EA7F33}"/>
    <dgm:cxn modelId="{59F367F8-E89C-454D-851F-B6B773661A68}" srcId="{23FFB3F4-3B82-4CDD-AAA9-AA3C3EC639F0}" destId="{6A4C47F2-9519-4F03-870B-15780A1A8E3A}" srcOrd="0" destOrd="0" parTransId="{9BF38928-90CF-4DEF-B3A5-6E6E8BF93284}" sibTransId="{D592D508-578B-4A12-96C0-9B7EE7D12EE5}"/>
    <dgm:cxn modelId="{CCA190F8-E1C5-45F0-8F43-F04DF093746A}" srcId="{23FFB3F4-3B82-4CDD-AAA9-AA3C3EC639F0}" destId="{AF2E81E7-FB50-483D-B06A-D5FA5F09E36C}" srcOrd="6" destOrd="0" parTransId="{6E949071-A729-45EB-928D-6B46712C8145}" sibTransId="{EF3C756C-576A-4240-9A53-0C02D16AEA23}"/>
    <dgm:cxn modelId="{97E771F9-EFC4-4BCC-9DDB-27A43C09E47C}" type="presOf" srcId="{AF2E81E7-FB50-483D-B06A-D5FA5F09E36C}" destId="{E94E09E3-D02B-43A9-AA81-35D1DB31B8EA}" srcOrd="0" destOrd="6" presId="urn:microsoft.com/office/officeart/2011/layout/InterconnectedBlockProcess"/>
    <dgm:cxn modelId="{6E5BDEFD-1EE9-42D0-8779-C27949D252DC}" type="presOf" srcId="{DE3524EB-4A8C-4E13-B25D-9ED6EB938A1D}" destId="{F3982F7C-A8A4-4C48-AB90-ED9B40B7E1D7}" srcOrd="1" destOrd="0" presId="urn:microsoft.com/office/officeart/2011/layout/InterconnectedBlockProcess"/>
    <dgm:cxn modelId="{4442BE37-BCBF-4A5A-8ADE-0CF95FB33830}" type="presParOf" srcId="{5663404C-41B3-4656-BA23-3982E8F1033B}" destId="{0123E8AB-D24D-4C1A-95F1-9095C5D470BA}" srcOrd="0" destOrd="0" presId="urn:microsoft.com/office/officeart/2011/layout/InterconnectedBlockProcess"/>
    <dgm:cxn modelId="{5237F982-7905-434D-9C64-1A56D7AC4799}" type="presParOf" srcId="{0123E8AB-D24D-4C1A-95F1-9095C5D470BA}" destId="{BCB1D1F6-2779-40AA-AE5A-40C31F44FA41}" srcOrd="0" destOrd="0" presId="urn:microsoft.com/office/officeart/2011/layout/InterconnectedBlockProcess"/>
    <dgm:cxn modelId="{3CB69B21-D7FE-40B6-AEBC-BAD39727AA06}" type="presParOf" srcId="{5663404C-41B3-4656-BA23-3982E8F1033B}" destId="{F3982F7C-A8A4-4C48-AB90-ED9B40B7E1D7}" srcOrd="1" destOrd="0" presId="urn:microsoft.com/office/officeart/2011/layout/InterconnectedBlockProcess"/>
    <dgm:cxn modelId="{13AD1501-6104-42B8-B1C6-DEFEE245EE49}" type="presParOf" srcId="{5663404C-41B3-4656-BA23-3982E8F1033B}" destId="{BEF4AD74-C88B-48BC-8159-66DF4BA96B48}" srcOrd="2" destOrd="0" presId="urn:microsoft.com/office/officeart/2011/layout/InterconnectedBlockProcess"/>
    <dgm:cxn modelId="{D45E8B97-6B36-40C0-966F-79CBF7BC4E74}" type="presParOf" srcId="{5663404C-41B3-4656-BA23-3982E8F1033B}" destId="{ADBFA074-477A-4C15-840B-15D918C0B5E5}" srcOrd="3" destOrd="0" presId="urn:microsoft.com/office/officeart/2011/layout/InterconnectedBlockProcess"/>
    <dgm:cxn modelId="{641D0E4B-BE9E-4A40-9B61-95893E9CD23E}" type="presParOf" srcId="{ADBFA074-477A-4C15-840B-15D918C0B5E5}" destId="{E94E09E3-D02B-43A9-AA81-35D1DB31B8EA}" srcOrd="0" destOrd="0" presId="urn:microsoft.com/office/officeart/2011/layout/InterconnectedBlockProcess"/>
    <dgm:cxn modelId="{BC3C67B8-708E-46E9-8A48-D6E75E24FBE9}" type="presParOf" srcId="{5663404C-41B3-4656-BA23-3982E8F1033B}" destId="{B16DA128-E50A-4D92-8641-F783F9600ACF}" srcOrd="4" destOrd="0" presId="urn:microsoft.com/office/officeart/2011/layout/InterconnectedBlockProcess"/>
    <dgm:cxn modelId="{8B8F7982-3E03-4BE3-AC69-08EA5B39AED1}" type="presParOf" srcId="{5663404C-41B3-4656-BA23-3982E8F1033B}" destId="{B8FDB30D-EF23-473B-9E33-E22AE4616086}" srcOrd="5" destOrd="0" presId="urn:microsoft.com/office/officeart/2011/layout/InterconnectedBlockProcess"/>
    <dgm:cxn modelId="{9DECF541-995C-4B7D-99F7-04E0C745EBEF}" type="presParOf" srcId="{5663404C-41B3-4656-BA23-3982E8F1033B}" destId="{4C5B9DB9-2FE3-493B-A935-2DEB487DC447}" srcOrd="6" destOrd="0" presId="urn:microsoft.com/office/officeart/2011/layout/InterconnectedBlockProcess"/>
    <dgm:cxn modelId="{DB64D017-56E2-4F78-82B6-445782CE4BCD}" type="presParOf" srcId="{4C5B9DB9-2FE3-493B-A935-2DEB487DC447}" destId="{2CEF04EE-3330-402B-83AA-1CAD6C2D0F72}" srcOrd="0" destOrd="0" presId="urn:microsoft.com/office/officeart/2011/layout/InterconnectedBlockProcess"/>
    <dgm:cxn modelId="{A515DF6E-0F3A-4A1D-BF6D-D19E3512EA4C}" type="presParOf" srcId="{5663404C-41B3-4656-BA23-3982E8F1033B}" destId="{D110FF71-5292-4E9F-B0E1-B2313353DE0F}" srcOrd="7" destOrd="0" presId="urn:microsoft.com/office/officeart/2011/layout/InterconnectedBlockProcess"/>
    <dgm:cxn modelId="{051D5F14-78E4-4034-B1D6-8753E90E3D0D}" type="presParOf" srcId="{5663404C-41B3-4656-BA23-3982E8F1033B}" destId="{B858DCC3-96BF-4B19-B6AF-15DF46764B4B}" srcOrd="8" destOrd="0" presId="urn:microsoft.com/office/officeart/2011/layout/InterconnectedBlock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ED0587-BF0F-4EDC-911F-DAB10876B988}"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F6DE44AE-0CC4-45DD-987F-058E121F9F25}">
      <dgm:prSet phldrT="[Text]" custT="1"/>
      <dgm:spPr/>
      <dgm:t>
        <a:bodyPr/>
        <a:lstStyle/>
        <a:p>
          <a:pPr algn="ctr">
            <a:lnSpc>
              <a:spcPct val="100000"/>
            </a:lnSpc>
            <a:defRPr b="1"/>
          </a:pPr>
          <a:r>
            <a:rPr lang="en-US" sz="2000" i="0" dirty="0"/>
            <a:t>Engineering Technology Day</a:t>
          </a:r>
        </a:p>
      </dgm:t>
    </dgm:pt>
    <dgm:pt modelId="{53D8A239-D96F-43EF-AD20-5CF4E68CE996}" type="parTrans" cxnId="{D1F4FD00-90AF-49CB-BF48-75A376500614}">
      <dgm:prSet/>
      <dgm:spPr/>
      <dgm:t>
        <a:bodyPr/>
        <a:lstStyle/>
        <a:p>
          <a:endParaRPr lang="en-US"/>
        </a:p>
      </dgm:t>
    </dgm:pt>
    <dgm:pt modelId="{8A1460BF-6BFC-406B-8B69-EF09C6A9D2F5}" type="sibTrans" cxnId="{D1F4FD00-90AF-49CB-BF48-75A376500614}">
      <dgm:prSet/>
      <dgm:spPr/>
      <dgm:t>
        <a:bodyPr/>
        <a:lstStyle/>
        <a:p>
          <a:endParaRPr lang="en-US"/>
        </a:p>
      </dgm:t>
    </dgm:pt>
    <dgm:pt modelId="{3FFE4CF1-0EAF-4ABF-BABD-FD4B9306C049}">
      <dgm:prSet phldrT="[Text]" custT="1"/>
      <dgm:spPr/>
      <dgm:t>
        <a:bodyPr/>
        <a:lstStyle/>
        <a:p>
          <a:pPr>
            <a:lnSpc>
              <a:spcPct val="100000"/>
            </a:lnSpc>
          </a:pPr>
          <a:r>
            <a:rPr lang="en-US" sz="1200" dirty="0"/>
            <a:t>Audience: Prospective Adult Learners interested in Engineering Tech programs</a:t>
          </a:r>
        </a:p>
        <a:p>
          <a:pPr>
            <a:lnSpc>
              <a:spcPct val="100000"/>
            </a:lnSpc>
          </a:pPr>
          <a:endParaRPr lang="en-US" sz="1200" dirty="0"/>
        </a:p>
      </dgm:t>
    </dgm:pt>
    <dgm:pt modelId="{C5722429-566A-4FD5-94B3-B5293873CB79}" type="parTrans" cxnId="{E4F004AA-F50A-46E2-B475-93456C54FA61}">
      <dgm:prSet/>
      <dgm:spPr/>
      <dgm:t>
        <a:bodyPr/>
        <a:lstStyle/>
        <a:p>
          <a:endParaRPr lang="en-US"/>
        </a:p>
      </dgm:t>
    </dgm:pt>
    <dgm:pt modelId="{F5346F71-9F64-4095-B011-2A8536A08F39}" type="sibTrans" cxnId="{E4F004AA-F50A-46E2-B475-93456C54FA61}">
      <dgm:prSet/>
      <dgm:spPr/>
      <dgm:t>
        <a:bodyPr/>
        <a:lstStyle/>
        <a:p>
          <a:endParaRPr lang="en-US"/>
        </a:p>
      </dgm:t>
    </dgm:pt>
    <dgm:pt modelId="{7E683E86-161D-48A0-8367-6599157D2605}">
      <dgm:prSet phldrT="[Text]" custT="1"/>
      <dgm:spPr/>
      <dgm:t>
        <a:bodyPr/>
        <a:lstStyle/>
        <a:p>
          <a:pPr>
            <a:lnSpc>
              <a:spcPct val="100000"/>
            </a:lnSpc>
          </a:pPr>
          <a:endParaRPr lang="en-US" sz="1200" dirty="0"/>
        </a:p>
        <a:p>
          <a:pPr>
            <a:lnSpc>
              <a:spcPct val="100000"/>
            </a:lnSpc>
          </a:pPr>
          <a:r>
            <a:rPr lang="en-US" sz="1200" dirty="0"/>
            <a:t>Wed, Apr 9 | 4:30PM-6:30PM | Mitchell Hall</a:t>
          </a:r>
        </a:p>
      </dgm:t>
    </dgm:pt>
    <dgm:pt modelId="{0787DF23-F060-4B21-AEE4-098CCF230CA4}" type="parTrans" cxnId="{6C9BE26A-3BBA-46D0-A32C-F6E0A5F431F5}">
      <dgm:prSet/>
      <dgm:spPr/>
      <dgm:t>
        <a:bodyPr/>
        <a:lstStyle/>
        <a:p>
          <a:endParaRPr lang="en-US"/>
        </a:p>
      </dgm:t>
    </dgm:pt>
    <dgm:pt modelId="{8DCA921A-3A03-402E-8CA8-2531C818B5DF}" type="sibTrans" cxnId="{6C9BE26A-3BBA-46D0-A32C-F6E0A5F431F5}">
      <dgm:prSet/>
      <dgm:spPr/>
      <dgm:t>
        <a:bodyPr/>
        <a:lstStyle/>
        <a:p>
          <a:endParaRPr lang="en-US"/>
        </a:p>
      </dgm:t>
    </dgm:pt>
    <dgm:pt modelId="{EF4119DA-0653-430B-8EF6-8CDC23F08FB6}">
      <dgm:prSet phldrT="[Text]" custT="1"/>
      <dgm:spPr/>
      <dgm:t>
        <a:bodyPr/>
        <a:lstStyle/>
        <a:p>
          <a:pPr>
            <a:lnSpc>
              <a:spcPct val="100000"/>
            </a:lnSpc>
          </a:pPr>
          <a:r>
            <a:rPr lang="en-US" sz="1200"/>
            <a:t>Tue, Oct 10 | 9AM-12:30PM &amp; 4:30PM-6:30PM | Workforce Development Building</a:t>
          </a:r>
        </a:p>
      </dgm:t>
    </dgm:pt>
    <dgm:pt modelId="{4B2712E8-B008-42F9-A3FE-DADBDD4AD661}" type="parTrans" cxnId="{458B679A-0EB8-4F60-B112-88959C814926}">
      <dgm:prSet/>
      <dgm:spPr/>
      <dgm:t>
        <a:bodyPr/>
        <a:lstStyle/>
        <a:p>
          <a:endParaRPr lang="en-US"/>
        </a:p>
      </dgm:t>
    </dgm:pt>
    <dgm:pt modelId="{9DE7A914-E195-4FF6-9DFE-98671FF41856}" type="sibTrans" cxnId="{458B679A-0EB8-4F60-B112-88959C814926}">
      <dgm:prSet/>
      <dgm:spPr/>
      <dgm:t>
        <a:bodyPr/>
        <a:lstStyle/>
        <a:p>
          <a:endParaRPr lang="en-US"/>
        </a:p>
      </dgm:t>
    </dgm:pt>
    <dgm:pt modelId="{679BD965-6845-47C3-A157-162724DC901F}">
      <dgm:prSet phldrT="[Text]" custT="1"/>
      <dgm:spPr/>
      <dgm:t>
        <a:bodyPr/>
        <a:lstStyle/>
        <a:p>
          <a:pPr>
            <a:lnSpc>
              <a:spcPct val="100000"/>
            </a:lnSpc>
          </a:pPr>
          <a:r>
            <a:rPr lang="en-US" sz="1200" i="1"/>
            <a:t>An open-house with info sessions, a CSCC resource fair, and a panel with employers, graduates, and students</a:t>
          </a:r>
        </a:p>
      </dgm:t>
    </dgm:pt>
    <dgm:pt modelId="{53367B39-600E-4A2C-88B9-E83064ECA32C}" type="sibTrans" cxnId="{9F7C95B0-77CA-4FE7-82AB-0034F00569A2}">
      <dgm:prSet/>
      <dgm:spPr/>
      <dgm:t>
        <a:bodyPr/>
        <a:lstStyle/>
        <a:p>
          <a:endParaRPr lang="en-US"/>
        </a:p>
      </dgm:t>
    </dgm:pt>
    <dgm:pt modelId="{49DF244B-BDEF-4E6B-A1D9-0F1427D66C2E}" type="parTrans" cxnId="{9F7C95B0-77CA-4FE7-82AB-0034F00569A2}">
      <dgm:prSet/>
      <dgm:spPr/>
      <dgm:t>
        <a:bodyPr/>
        <a:lstStyle/>
        <a:p>
          <a:endParaRPr lang="en-US"/>
        </a:p>
      </dgm:t>
    </dgm:pt>
    <dgm:pt modelId="{A1C0CE4F-E727-4D9C-A382-A63327818EEF}">
      <dgm:prSet phldrT="[Text]" custT="1"/>
      <dgm:spPr/>
      <dgm:t>
        <a:bodyPr/>
        <a:lstStyle/>
        <a:p>
          <a:pPr algn="ctr">
            <a:lnSpc>
              <a:spcPct val="100000"/>
            </a:lnSpc>
            <a:defRPr b="1"/>
          </a:pPr>
          <a:r>
            <a:rPr lang="en-US" sz="2000" b="1" dirty="0" err="1">
              <a:latin typeface="Aptos Display"/>
              <a:ea typeface="Calibri"/>
              <a:cs typeface="Calibri"/>
            </a:rPr>
            <a:t>CState</a:t>
          </a:r>
          <a:r>
            <a:rPr lang="en-US" sz="2000" b="1" dirty="0">
              <a:latin typeface="Aptos Display"/>
              <a:ea typeface="Calibri"/>
              <a:cs typeface="Calibri"/>
            </a:rPr>
            <a:t> </a:t>
          </a:r>
          <a:r>
            <a:rPr lang="en-US" sz="2000" b="1" dirty="0" err="1">
              <a:latin typeface="Aptos Display"/>
              <a:ea typeface="Calibri"/>
              <a:cs typeface="Calibri"/>
            </a:rPr>
            <a:t>Technation</a:t>
          </a:r>
          <a:r>
            <a:rPr lang="en-US" sz="2000" b="1" dirty="0">
              <a:latin typeface="Aptos Display"/>
              <a:ea typeface="Calibri"/>
              <a:cs typeface="Calibri"/>
            </a:rPr>
            <a:t> Day</a:t>
          </a:r>
          <a:endParaRPr lang="en-US" sz="2000" dirty="0"/>
        </a:p>
      </dgm:t>
    </dgm:pt>
    <dgm:pt modelId="{A44A45AD-7138-4974-9A9B-EEB364753891}" type="sibTrans" cxnId="{C16FF202-5FFA-477A-9B5B-542EE7888949}">
      <dgm:prSet/>
      <dgm:spPr/>
      <dgm:t>
        <a:bodyPr/>
        <a:lstStyle/>
        <a:p>
          <a:endParaRPr lang="en-US"/>
        </a:p>
      </dgm:t>
    </dgm:pt>
    <dgm:pt modelId="{E19BE955-6888-4FB4-8282-88B350F71639}" type="parTrans" cxnId="{C16FF202-5FFA-477A-9B5B-542EE7888949}">
      <dgm:prSet/>
      <dgm:spPr/>
      <dgm:t>
        <a:bodyPr/>
        <a:lstStyle/>
        <a:p>
          <a:endParaRPr lang="en-US"/>
        </a:p>
      </dgm:t>
    </dgm:pt>
    <dgm:pt modelId="{7E7D31F3-73E1-46F3-8B24-26A8355DA021}">
      <dgm:prSet phldrT="[Text]" custT="1"/>
      <dgm:spPr/>
      <dgm:t>
        <a:bodyPr/>
        <a:lstStyle/>
        <a:p>
          <a:pPr>
            <a:lnSpc>
              <a:spcPct val="100000"/>
            </a:lnSpc>
          </a:pPr>
          <a:r>
            <a:rPr lang="en-US" sz="1200"/>
            <a:t>Audience: High School students (morning) &amp; adult learners (evening)</a:t>
          </a:r>
        </a:p>
      </dgm:t>
    </dgm:pt>
    <dgm:pt modelId="{ADCC7329-ABC2-45D4-B792-B9C249EA9ED1}" type="parTrans" cxnId="{D6620CC8-775F-45AC-A907-16DADA97255B}">
      <dgm:prSet/>
      <dgm:spPr/>
      <dgm:t>
        <a:bodyPr/>
        <a:lstStyle/>
        <a:p>
          <a:endParaRPr lang="en-US"/>
        </a:p>
      </dgm:t>
    </dgm:pt>
    <dgm:pt modelId="{59CCFAD4-222D-4735-86C1-66A88F3872BF}" type="sibTrans" cxnId="{D6620CC8-775F-45AC-A907-16DADA97255B}">
      <dgm:prSet/>
      <dgm:spPr/>
      <dgm:t>
        <a:bodyPr/>
        <a:lstStyle/>
        <a:p>
          <a:endParaRPr lang="en-US"/>
        </a:p>
      </dgm:t>
    </dgm:pt>
    <dgm:pt modelId="{DB00FEEA-AC41-4618-B101-7613AFC36895}">
      <dgm:prSet phldrT="[Text]" custT="1"/>
      <dgm:spPr/>
      <dgm:t>
        <a:bodyPr/>
        <a:lstStyle/>
        <a:p>
          <a:pPr>
            <a:lnSpc>
              <a:spcPct val="100000"/>
            </a:lnSpc>
          </a:pPr>
          <a:r>
            <a:rPr lang="en-US" sz="1200" i="1"/>
            <a:t>An interactive event featuring hands-on activities, lab tours, a resource fair with employer partners and/or guest speaker breakout sessions</a:t>
          </a:r>
          <a:endParaRPr lang="en-US" sz="1200"/>
        </a:p>
      </dgm:t>
    </dgm:pt>
    <dgm:pt modelId="{93FABCCF-8A67-4B76-8DC0-4B4B2BF90750}" type="parTrans" cxnId="{A89D5ECC-CE32-43A4-97FA-D052CDBDAB73}">
      <dgm:prSet/>
      <dgm:spPr/>
      <dgm:t>
        <a:bodyPr/>
        <a:lstStyle/>
        <a:p>
          <a:endParaRPr lang="en-US"/>
        </a:p>
      </dgm:t>
    </dgm:pt>
    <dgm:pt modelId="{FBA72D44-EEAC-47A2-B182-555A9BF61188}" type="sibTrans" cxnId="{A89D5ECC-CE32-43A4-97FA-D052CDBDAB73}">
      <dgm:prSet/>
      <dgm:spPr/>
      <dgm:t>
        <a:bodyPr/>
        <a:lstStyle/>
        <a:p>
          <a:endParaRPr lang="en-US"/>
        </a:p>
      </dgm:t>
    </dgm:pt>
    <dgm:pt modelId="{DC0BEC70-1558-43CF-B8E6-A63380DA6C53}">
      <dgm:prSet phldrT="[Text]" custT="1"/>
      <dgm:spPr/>
      <dgm:t>
        <a:bodyPr/>
        <a:lstStyle/>
        <a:p>
          <a:pPr>
            <a:lnSpc>
              <a:spcPct val="100000"/>
            </a:lnSpc>
          </a:pPr>
          <a:endParaRPr lang="en-US" sz="1200"/>
        </a:p>
      </dgm:t>
    </dgm:pt>
    <dgm:pt modelId="{EEB9FBAE-95C9-4596-AB96-0E7551B7B970}" type="parTrans" cxnId="{91F4990D-6570-40A0-863C-81F635611989}">
      <dgm:prSet/>
      <dgm:spPr/>
      <dgm:t>
        <a:bodyPr/>
        <a:lstStyle/>
        <a:p>
          <a:endParaRPr lang="en-US"/>
        </a:p>
      </dgm:t>
    </dgm:pt>
    <dgm:pt modelId="{34D99439-1401-45F7-BD7E-DCC8FC8F3EC6}" type="sibTrans" cxnId="{91F4990D-6570-40A0-863C-81F635611989}">
      <dgm:prSet/>
      <dgm:spPr/>
      <dgm:t>
        <a:bodyPr/>
        <a:lstStyle/>
        <a:p>
          <a:endParaRPr lang="en-US"/>
        </a:p>
      </dgm:t>
    </dgm:pt>
    <dgm:pt modelId="{97AAF6FB-B83F-45CE-94FC-703387DF7386}" type="pres">
      <dgm:prSet presAssocID="{8EED0587-BF0F-4EDC-911F-DAB10876B988}" presName="root" presStyleCnt="0">
        <dgm:presLayoutVars>
          <dgm:dir/>
          <dgm:resizeHandles val="exact"/>
        </dgm:presLayoutVars>
      </dgm:prSet>
      <dgm:spPr/>
    </dgm:pt>
    <dgm:pt modelId="{5F3A0723-4C43-4074-B958-39C12007B9A5}" type="pres">
      <dgm:prSet presAssocID="{A1C0CE4F-E727-4D9C-A382-A63327818EEF}" presName="compNode" presStyleCnt="0"/>
      <dgm:spPr/>
    </dgm:pt>
    <dgm:pt modelId="{04D4D741-CFE6-4498-B135-264860EE5152}" type="pres">
      <dgm:prSet presAssocID="{A1C0CE4F-E727-4D9C-A382-A63327818EEF}" presName="iconRect" presStyleLbl="node1" presStyleIdx="0" presStyleCnt="2" custLinFactNeighborX="87485" custLinFactNeighborY="410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Internet Of Things with solid fill"/>
        </a:ext>
      </dgm:extLst>
    </dgm:pt>
    <dgm:pt modelId="{B3AE0BDB-CD41-4514-A568-6FF6F60488A0}" type="pres">
      <dgm:prSet presAssocID="{A1C0CE4F-E727-4D9C-A382-A63327818EEF}" presName="iconSpace" presStyleCnt="0"/>
      <dgm:spPr/>
    </dgm:pt>
    <dgm:pt modelId="{3A4F0E56-D8F5-4C6D-A2DB-3FF7DF4001C2}" type="pres">
      <dgm:prSet presAssocID="{A1C0CE4F-E727-4D9C-A382-A63327818EEF}" presName="parTx" presStyleLbl="revTx" presStyleIdx="0" presStyleCnt="4">
        <dgm:presLayoutVars>
          <dgm:chMax val="0"/>
          <dgm:chPref val="0"/>
        </dgm:presLayoutVars>
      </dgm:prSet>
      <dgm:spPr/>
    </dgm:pt>
    <dgm:pt modelId="{9198D7C5-2DDA-4712-8ECC-ECE455501579}" type="pres">
      <dgm:prSet presAssocID="{A1C0CE4F-E727-4D9C-A382-A63327818EEF}" presName="txSpace" presStyleCnt="0"/>
      <dgm:spPr/>
    </dgm:pt>
    <dgm:pt modelId="{CA635DC6-34DA-41D4-B35A-6325EF471794}" type="pres">
      <dgm:prSet presAssocID="{A1C0CE4F-E727-4D9C-A382-A63327818EEF}" presName="desTx" presStyleLbl="revTx" presStyleIdx="1" presStyleCnt="4" custLinFactNeighborX="877" custLinFactNeighborY="-2080">
        <dgm:presLayoutVars/>
      </dgm:prSet>
      <dgm:spPr/>
    </dgm:pt>
    <dgm:pt modelId="{BA109B58-AECD-4A97-BF2B-ED47B99D6E9C}" type="pres">
      <dgm:prSet presAssocID="{A44A45AD-7138-4974-9A9B-EEB364753891}" presName="sibTrans" presStyleCnt="0"/>
      <dgm:spPr/>
    </dgm:pt>
    <dgm:pt modelId="{11F8D1CF-42DD-454E-8AF8-76E25DD51E4F}" type="pres">
      <dgm:prSet presAssocID="{F6DE44AE-0CC4-45DD-987F-058E121F9F25}" presName="compNode" presStyleCnt="0"/>
      <dgm:spPr/>
    </dgm:pt>
    <dgm:pt modelId="{E2DE0CC7-B9DB-4D15-B1D5-21658D8F3FCE}" type="pres">
      <dgm:prSet presAssocID="{F6DE44AE-0CC4-45DD-987F-058E121F9F25}" presName="iconRect" presStyleLbl="node1" presStyleIdx="1" presStyleCnt="2" custLinFactNeighborX="95993" custLinFactNeighborY="852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obot Hand with solid fill"/>
        </a:ext>
      </dgm:extLst>
    </dgm:pt>
    <dgm:pt modelId="{7C48C8F3-27AB-4DDE-B903-6CDF6FC1EE11}" type="pres">
      <dgm:prSet presAssocID="{F6DE44AE-0CC4-45DD-987F-058E121F9F25}" presName="iconSpace" presStyleCnt="0"/>
      <dgm:spPr/>
    </dgm:pt>
    <dgm:pt modelId="{020B8245-D474-48A9-A4D0-EC2AE9FBC29B}" type="pres">
      <dgm:prSet presAssocID="{F6DE44AE-0CC4-45DD-987F-058E121F9F25}" presName="parTx" presStyleLbl="revTx" presStyleIdx="2" presStyleCnt="4">
        <dgm:presLayoutVars>
          <dgm:chMax val="0"/>
          <dgm:chPref val="0"/>
        </dgm:presLayoutVars>
      </dgm:prSet>
      <dgm:spPr/>
    </dgm:pt>
    <dgm:pt modelId="{2140EC1C-727E-4B9A-BE95-B47442AC532C}" type="pres">
      <dgm:prSet presAssocID="{F6DE44AE-0CC4-45DD-987F-058E121F9F25}" presName="txSpace" presStyleCnt="0"/>
      <dgm:spPr/>
    </dgm:pt>
    <dgm:pt modelId="{6959D650-869D-4FCD-909C-2EFD7843570B}" type="pres">
      <dgm:prSet presAssocID="{F6DE44AE-0CC4-45DD-987F-058E121F9F25}" presName="desTx" presStyleLbl="revTx" presStyleIdx="3" presStyleCnt="4">
        <dgm:presLayoutVars/>
      </dgm:prSet>
      <dgm:spPr/>
    </dgm:pt>
  </dgm:ptLst>
  <dgm:cxnLst>
    <dgm:cxn modelId="{D1F4FD00-90AF-49CB-BF48-75A376500614}" srcId="{8EED0587-BF0F-4EDC-911F-DAB10876B988}" destId="{F6DE44AE-0CC4-45DD-987F-058E121F9F25}" srcOrd="1" destOrd="0" parTransId="{53D8A239-D96F-43EF-AD20-5CF4E68CE996}" sibTransId="{8A1460BF-6BFC-406B-8B69-EF09C6A9D2F5}"/>
    <dgm:cxn modelId="{C16FF202-5FFA-477A-9B5B-542EE7888949}" srcId="{8EED0587-BF0F-4EDC-911F-DAB10876B988}" destId="{A1C0CE4F-E727-4D9C-A382-A63327818EEF}" srcOrd="0" destOrd="0" parTransId="{E19BE955-6888-4FB4-8282-88B350F71639}" sibTransId="{A44A45AD-7138-4974-9A9B-EEB364753891}"/>
    <dgm:cxn modelId="{91F4990D-6570-40A0-863C-81F635611989}" srcId="{F6DE44AE-0CC4-45DD-987F-058E121F9F25}" destId="{DC0BEC70-1558-43CF-B8E6-A63380DA6C53}" srcOrd="1" destOrd="0" parTransId="{EEB9FBAE-95C9-4596-AB96-0E7551B7B970}" sibTransId="{34D99439-1401-45F7-BD7E-DCC8FC8F3EC6}"/>
    <dgm:cxn modelId="{DA588C28-0C58-4412-99E0-3A7E20A6C618}" type="presOf" srcId="{F6DE44AE-0CC4-45DD-987F-058E121F9F25}" destId="{020B8245-D474-48A9-A4D0-EC2AE9FBC29B}" srcOrd="0" destOrd="0" presId="urn:microsoft.com/office/officeart/2018/2/layout/IconLabelDescriptionList"/>
    <dgm:cxn modelId="{CA04F944-CD36-462F-ADB7-656C41767C8D}" type="presOf" srcId="{A1C0CE4F-E727-4D9C-A382-A63327818EEF}" destId="{3A4F0E56-D8F5-4C6D-A2DB-3FF7DF4001C2}" srcOrd="0" destOrd="0" presId="urn:microsoft.com/office/officeart/2018/2/layout/IconLabelDescriptionList"/>
    <dgm:cxn modelId="{6C9BE26A-3BBA-46D0-A32C-F6E0A5F431F5}" srcId="{A1C0CE4F-E727-4D9C-A382-A63327818EEF}" destId="{7E683E86-161D-48A0-8367-6599157D2605}" srcOrd="1" destOrd="0" parTransId="{0787DF23-F060-4B21-AEE4-098CCF230CA4}" sibTransId="{8DCA921A-3A03-402E-8CA8-2531C818B5DF}"/>
    <dgm:cxn modelId="{9C47FB7C-D8B9-468E-A7D2-BA49763A935F}" type="presOf" srcId="{679BD965-6845-47C3-A157-162724DC901F}" destId="{CA635DC6-34DA-41D4-B35A-6325EF471794}" srcOrd="0" destOrd="0" presId="urn:microsoft.com/office/officeart/2018/2/layout/IconLabelDescriptionList"/>
    <dgm:cxn modelId="{84A7F98C-24A9-4045-A76A-1DF9F7EF417D}" type="presOf" srcId="{7E7D31F3-73E1-46F3-8B24-26A8355DA021}" destId="{6959D650-869D-4FCD-909C-2EFD7843570B}" srcOrd="0" destOrd="3" presId="urn:microsoft.com/office/officeart/2018/2/layout/IconLabelDescriptionList"/>
    <dgm:cxn modelId="{458B679A-0EB8-4F60-B112-88959C814926}" srcId="{F6DE44AE-0CC4-45DD-987F-058E121F9F25}" destId="{EF4119DA-0653-430B-8EF6-8CDC23F08FB6}" srcOrd="2" destOrd="0" parTransId="{4B2712E8-B008-42F9-A3FE-DADBDD4AD661}" sibTransId="{9DE7A914-E195-4FF6-9DFE-98671FF41856}"/>
    <dgm:cxn modelId="{5A82ABA0-91A5-48E3-AF12-4B7F10DA72DD}" type="presOf" srcId="{DC0BEC70-1558-43CF-B8E6-A63380DA6C53}" destId="{6959D650-869D-4FCD-909C-2EFD7843570B}" srcOrd="0" destOrd="1" presId="urn:microsoft.com/office/officeart/2018/2/layout/IconLabelDescriptionList"/>
    <dgm:cxn modelId="{E4F004AA-F50A-46E2-B475-93456C54FA61}" srcId="{A1C0CE4F-E727-4D9C-A382-A63327818EEF}" destId="{3FFE4CF1-0EAF-4ABF-BABD-FD4B9306C049}" srcOrd="2" destOrd="0" parTransId="{C5722429-566A-4FD5-94B3-B5293873CB79}" sibTransId="{F5346F71-9F64-4095-B011-2A8536A08F39}"/>
    <dgm:cxn modelId="{9F7C95B0-77CA-4FE7-82AB-0034F00569A2}" srcId="{A1C0CE4F-E727-4D9C-A382-A63327818EEF}" destId="{679BD965-6845-47C3-A157-162724DC901F}" srcOrd="0" destOrd="0" parTransId="{49DF244B-BDEF-4E6B-A1D9-0F1427D66C2E}" sibTransId="{53367B39-600E-4A2C-88B9-E83064ECA32C}"/>
    <dgm:cxn modelId="{D6620CC8-775F-45AC-A907-16DADA97255B}" srcId="{F6DE44AE-0CC4-45DD-987F-058E121F9F25}" destId="{7E7D31F3-73E1-46F3-8B24-26A8355DA021}" srcOrd="3" destOrd="0" parTransId="{ADCC7329-ABC2-45D4-B792-B9C249EA9ED1}" sibTransId="{59CCFAD4-222D-4735-86C1-66A88F3872BF}"/>
    <dgm:cxn modelId="{A89D5ECC-CE32-43A4-97FA-D052CDBDAB73}" srcId="{F6DE44AE-0CC4-45DD-987F-058E121F9F25}" destId="{DB00FEEA-AC41-4618-B101-7613AFC36895}" srcOrd="0" destOrd="0" parTransId="{93FABCCF-8A67-4B76-8DC0-4B4B2BF90750}" sibTransId="{FBA72D44-EEAC-47A2-B182-555A9BF61188}"/>
    <dgm:cxn modelId="{B5917DD0-5935-4424-AED8-0E9F1448B2A6}" type="presOf" srcId="{3FFE4CF1-0EAF-4ABF-BABD-FD4B9306C049}" destId="{CA635DC6-34DA-41D4-B35A-6325EF471794}" srcOrd="0" destOrd="2" presId="urn:microsoft.com/office/officeart/2018/2/layout/IconLabelDescriptionList"/>
    <dgm:cxn modelId="{A52D82D0-AD31-4AF5-A2A4-8606DAA81AF3}" type="presOf" srcId="{EF4119DA-0653-430B-8EF6-8CDC23F08FB6}" destId="{6959D650-869D-4FCD-909C-2EFD7843570B}" srcOrd="0" destOrd="2" presId="urn:microsoft.com/office/officeart/2018/2/layout/IconLabelDescriptionList"/>
    <dgm:cxn modelId="{B20794DA-139E-4D96-AA62-B7DE22343640}" type="presOf" srcId="{DB00FEEA-AC41-4618-B101-7613AFC36895}" destId="{6959D650-869D-4FCD-909C-2EFD7843570B}" srcOrd="0" destOrd="0" presId="urn:microsoft.com/office/officeart/2018/2/layout/IconLabelDescriptionList"/>
    <dgm:cxn modelId="{C599A8F6-7A89-4342-B4FD-62F720691436}" type="presOf" srcId="{7E683E86-161D-48A0-8367-6599157D2605}" destId="{CA635DC6-34DA-41D4-B35A-6325EF471794}" srcOrd="0" destOrd="1" presId="urn:microsoft.com/office/officeart/2018/2/layout/IconLabelDescriptionList"/>
    <dgm:cxn modelId="{7F21CCFC-827D-41AD-8E6B-02ACBB748855}" type="presOf" srcId="{8EED0587-BF0F-4EDC-911F-DAB10876B988}" destId="{97AAF6FB-B83F-45CE-94FC-703387DF7386}" srcOrd="0" destOrd="0" presId="urn:microsoft.com/office/officeart/2018/2/layout/IconLabelDescriptionList"/>
    <dgm:cxn modelId="{6F49EAC0-82C8-4C2E-BCEC-1A33182E55A2}" type="presParOf" srcId="{97AAF6FB-B83F-45CE-94FC-703387DF7386}" destId="{5F3A0723-4C43-4074-B958-39C12007B9A5}" srcOrd="0" destOrd="0" presId="urn:microsoft.com/office/officeart/2018/2/layout/IconLabelDescriptionList"/>
    <dgm:cxn modelId="{01D30AFD-1B1E-442F-B7DB-CC2A4F8F3591}" type="presParOf" srcId="{5F3A0723-4C43-4074-B958-39C12007B9A5}" destId="{04D4D741-CFE6-4498-B135-264860EE5152}" srcOrd="0" destOrd="0" presId="urn:microsoft.com/office/officeart/2018/2/layout/IconLabelDescriptionList"/>
    <dgm:cxn modelId="{44F1A447-A245-41B4-84E4-79705811C9B8}" type="presParOf" srcId="{5F3A0723-4C43-4074-B958-39C12007B9A5}" destId="{B3AE0BDB-CD41-4514-A568-6FF6F60488A0}" srcOrd="1" destOrd="0" presId="urn:microsoft.com/office/officeart/2018/2/layout/IconLabelDescriptionList"/>
    <dgm:cxn modelId="{556C6140-9623-4D42-B2FA-D611C9585D1E}" type="presParOf" srcId="{5F3A0723-4C43-4074-B958-39C12007B9A5}" destId="{3A4F0E56-D8F5-4C6D-A2DB-3FF7DF4001C2}" srcOrd="2" destOrd="0" presId="urn:microsoft.com/office/officeart/2018/2/layout/IconLabelDescriptionList"/>
    <dgm:cxn modelId="{2CF8C63D-5634-406A-BCBC-2AC7B41D2036}" type="presParOf" srcId="{5F3A0723-4C43-4074-B958-39C12007B9A5}" destId="{9198D7C5-2DDA-4712-8ECC-ECE455501579}" srcOrd="3" destOrd="0" presId="urn:microsoft.com/office/officeart/2018/2/layout/IconLabelDescriptionList"/>
    <dgm:cxn modelId="{D99B9805-89D5-47AE-AC64-2DAC4CECFEC1}" type="presParOf" srcId="{5F3A0723-4C43-4074-B958-39C12007B9A5}" destId="{CA635DC6-34DA-41D4-B35A-6325EF471794}" srcOrd="4" destOrd="0" presId="urn:microsoft.com/office/officeart/2018/2/layout/IconLabelDescriptionList"/>
    <dgm:cxn modelId="{A6FD4C1E-5340-4371-AAFB-34D2C13D3203}" type="presParOf" srcId="{97AAF6FB-B83F-45CE-94FC-703387DF7386}" destId="{BA109B58-AECD-4A97-BF2B-ED47B99D6E9C}" srcOrd="1" destOrd="0" presId="urn:microsoft.com/office/officeart/2018/2/layout/IconLabelDescriptionList"/>
    <dgm:cxn modelId="{62BE3ECF-82D0-4F7D-B68C-27CAD6386869}" type="presParOf" srcId="{97AAF6FB-B83F-45CE-94FC-703387DF7386}" destId="{11F8D1CF-42DD-454E-8AF8-76E25DD51E4F}" srcOrd="2" destOrd="0" presId="urn:microsoft.com/office/officeart/2018/2/layout/IconLabelDescriptionList"/>
    <dgm:cxn modelId="{2FDCF1EC-59A8-40A7-B789-C03392FA65AA}" type="presParOf" srcId="{11F8D1CF-42DD-454E-8AF8-76E25DD51E4F}" destId="{E2DE0CC7-B9DB-4D15-B1D5-21658D8F3FCE}" srcOrd="0" destOrd="0" presId="urn:microsoft.com/office/officeart/2018/2/layout/IconLabelDescriptionList"/>
    <dgm:cxn modelId="{3F8CF2ED-7F24-4169-B453-ED13F7F23412}" type="presParOf" srcId="{11F8D1CF-42DD-454E-8AF8-76E25DD51E4F}" destId="{7C48C8F3-27AB-4DDE-B903-6CDF6FC1EE11}" srcOrd="1" destOrd="0" presId="urn:microsoft.com/office/officeart/2018/2/layout/IconLabelDescriptionList"/>
    <dgm:cxn modelId="{79E1FAB8-AEE8-4270-ABF4-33F067DD9505}" type="presParOf" srcId="{11F8D1CF-42DD-454E-8AF8-76E25DD51E4F}" destId="{020B8245-D474-48A9-A4D0-EC2AE9FBC29B}" srcOrd="2" destOrd="0" presId="urn:microsoft.com/office/officeart/2018/2/layout/IconLabelDescriptionList"/>
    <dgm:cxn modelId="{75548B48-FAC8-4A08-AA25-58AF103DDE16}" type="presParOf" srcId="{11F8D1CF-42DD-454E-8AF8-76E25DD51E4F}" destId="{2140EC1C-727E-4B9A-BE95-B47442AC532C}" srcOrd="3" destOrd="0" presId="urn:microsoft.com/office/officeart/2018/2/layout/IconLabelDescriptionList"/>
    <dgm:cxn modelId="{5F009130-CC7A-4E7D-A193-88B2A2A672FD}" type="presParOf" srcId="{11F8D1CF-42DD-454E-8AF8-76E25DD51E4F}" destId="{6959D650-869D-4FCD-909C-2EFD7843570B}"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1D1F6-2779-40AA-AE5A-40C31F44FA41}">
      <dsp:nvSpPr>
        <dsp:cNvPr id="0" name=""/>
        <dsp:cNvSpPr/>
      </dsp:nvSpPr>
      <dsp:spPr>
        <a:xfrm>
          <a:off x="5537502" y="1427119"/>
          <a:ext cx="3465757" cy="4230563"/>
        </a:xfrm>
        <a:prstGeom prst="wedgeRectCallout">
          <a:avLst>
            <a:gd name="adj1" fmla="val 0"/>
            <a:gd name="adj2" fmla="val 0"/>
          </a:avLst>
        </a:prstGeom>
        <a:solidFill>
          <a:schemeClr val="accent5">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txBody>
        <a:bodyPr spcFirstLastPara="0" vert="horz" wrap="square" lIns="44450" tIns="44450" rIns="44450" bIns="44450" numCol="1" spcCol="1270" anchor="t" anchorCtr="0">
          <a:noAutofit/>
        </a:bodyPr>
        <a:lstStyle/>
        <a:p>
          <a:pPr marL="0" lvl="0" indent="0" algn="r" defTabSz="622300">
            <a:lnSpc>
              <a:spcPct val="90000"/>
            </a:lnSpc>
            <a:spcBef>
              <a:spcPct val="0"/>
            </a:spcBef>
            <a:spcAft>
              <a:spcPct val="35000"/>
            </a:spcAft>
            <a:buNone/>
          </a:pPr>
          <a:r>
            <a:rPr lang="en-US" sz="1400" b="0" i="0" kern="1200" dirty="0">
              <a:latin typeface="+mn-lt"/>
            </a:rPr>
            <a:t>Industrial Instrumentation &amp; Control</a:t>
          </a:r>
        </a:p>
        <a:p>
          <a:pPr marL="0" lvl="0" indent="0" algn="r" defTabSz="622300">
            <a:lnSpc>
              <a:spcPct val="90000"/>
            </a:lnSpc>
            <a:spcBef>
              <a:spcPct val="0"/>
            </a:spcBef>
            <a:spcAft>
              <a:spcPct val="35000"/>
            </a:spcAft>
            <a:buNone/>
          </a:pPr>
          <a:r>
            <a:rPr lang="en-US" sz="1400" b="0" i="0" kern="1200" dirty="0">
              <a:latin typeface="+mn-lt"/>
            </a:rPr>
            <a:t>Smart Automation Systems </a:t>
          </a:r>
        </a:p>
        <a:p>
          <a:pPr marL="0" lvl="0" indent="0" algn="r" defTabSz="622300">
            <a:lnSpc>
              <a:spcPct val="90000"/>
            </a:lnSpc>
            <a:spcBef>
              <a:spcPct val="0"/>
            </a:spcBef>
            <a:spcAft>
              <a:spcPct val="35000"/>
            </a:spcAft>
            <a:buNone/>
          </a:pPr>
          <a:r>
            <a:rPr lang="en-US" sz="1400" b="0" i="0" kern="1200" dirty="0">
              <a:latin typeface="+mn-lt"/>
            </a:rPr>
            <a:t>Lean Six Sigma</a:t>
          </a:r>
        </a:p>
        <a:p>
          <a:pPr marL="0" lvl="0" indent="0" algn="r" defTabSz="622300">
            <a:lnSpc>
              <a:spcPct val="90000"/>
            </a:lnSpc>
            <a:spcBef>
              <a:spcPct val="0"/>
            </a:spcBef>
            <a:spcAft>
              <a:spcPct val="35000"/>
            </a:spcAft>
            <a:buNone/>
          </a:pPr>
          <a:r>
            <a:rPr lang="en-US" sz="1400" b="0" i="0" kern="1200" dirty="0">
              <a:latin typeface="+mn-lt"/>
            </a:rPr>
            <a:t>Industrial Internet of Things</a:t>
          </a:r>
        </a:p>
        <a:p>
          <a:pPr marL="0" lvl="0" indent="0" algn="r" defTabSz="622300">
            <a:lnSpc>
              <a:spcPct val="90000"/>
            </a:lnSpc>
            <a:spcBef>
              <a:spcPct val="0"/>
            </a:spcBef>
            <a:spcAft>
              <a:spcPct val="35000"/>
            </a:spcAft>
            <a:buNone/>
          </a:pPr>
          <a:r>
            <a:rPr lang="en-US" sz="1400" b="0" i="0" kern="1200" dirty="0">
              <a:latin typeface="+mn-lt"/>
            </a:rPr>
            <a:t>Quality Systems</a:t>
          </a:r>
        </a:p>
        <a:p>
          <a:pPr marL="0" lvl="0" indent="0" algn="r" defTabSz="622300">
            <a:lnSpc>
              <a:spcPct val="90000"/>
            </a:lnSpc>
            <a:spcBef>
              <a:spcPct val="0"/>
            </a:spcBef>
            <a:spcAft>
              <a:spcPct val="35000"/>
            </a:spcAft>
            <a:buNone/>
          </a:pPr>
          <a:r>
            <a:rPr lang="en-US" sz="1400" b="0" i="0" kern="1200" dirty="0" err="1">
              <a:latin typeface="+mn-lt"/>
            </a:rPr>
            <a:t>Solidworks</a:t>
          </a:r>
          <a:endParaRPr lang="en-US" sz="1400" b="0" i="0" kern="1200" dirty="0">
            <a:latin typeface="+mn-lt"/>
          </a:endParaRPr>
        </a:p>
        <a:p>
          <a:pPr marL="0" lvl="0" indent="0" algn="r" defTabSz="622300">
            <a:lnSpc>
              <a:spcPct val="90000"/>
            </a:lnSpc>
            <a:spcBef>
              <a:spcPct val="0"/>
            </a:spcBef>
            <a:spcAft>
              <a:spcPct val="35000"/>
            </a:spcAft>
            <a:buNone/>
          </a:pPr>
          <a:r>
            <a:rPr lang="en-US" sz="1400" b="0" i="0" kern="1200" dirty="0">
              <a:latin typeface="+mn-lt"/>
            </a:rPr>
            <a:t>Industrial Robotics Calculus</a:t>
          </a:r>
        </a:p>
        <a:p>
          <a:pPr marL="0" lvl="0" indent="0" algn="r" defTabSz="622300">
            <a:lnSpc>
              <a:spcPct val="90000"/>
            </a:lnSpc>
            <a:spcBef>
              <a:spcPct val="0"/>
            </a:spcBef>
            <a:spcAft>
              <a:spcPct val="35000"/>
            </a:spcAft>
            <a:buNone/>
          </a:pPr>
          <a:r>
            <a:rPr lang="en-US" sz="1400" b="0" i="0" kern="1200" dirty="0">
              <a:latin typeface="+mn-lt"/>
            </a:rPr>
            <a:t>Physics</a:t>
          </a:r>
        </a:p>
        <a:p>
          <a:pPr marL="0" lvl="0" indent="0" algn="r" defTabSz="622300">
            <a:lnSpc>
              <a:spcPct val="90000"/>
            </a:lnSpc>
            <a:spcBef>
              <a:spcPct val="0"/>
            </a:spcBef>
            <a:spcAft>
              <a:spcPct val="35000"/>
            </a:spcAft>
            <a:buNone/>
          </a:pPr>
          <a:r>
            <a:rPr lang="en-US" sz="1400" b="0" i="0" kern="1200" dirty="0">
              <a:latin typeface="+mn-lt"/>
            </a:rPr>
            <a:t>Gen-eds</a:t>
          </a:r>
          <a:endParaRPr lang="en-US" sz="1400" b="0" i="0" kern="1200" baseline="30000" dirty="0">
            <a:latin typeface="+mn-lt"/>
          </a:endParaRPr>
        </a:p>
      </dsp:txBody>
      <dsp:txXfrm>
        <a:off x="5977351" y="1427119"/>
        <a:ext cx="3025908" cy="4230563"/>
      </dsp:txXfrm>
    </dsp:sp>
    <dsp:sp modelId="{BEF4AD74-C88B-48BC-8159-66DF4BA96B48}">
      <dsp:nvSpPr>
        <dsp:cNvPr id="0" name=""/>
        <dsp:cNvSpPr/>
      </dsp:nvSpPr>
      <dsp:spPr>
        <a:xfrm>
          <a:off x="6019782" y="462315"/>
          <a:ext cx="2983477" cy="995752"/>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j-lt"/>
            </a:rPr>
            <a:t>Bachelor of Applied Science (example) </a:t>
          </a:r>
        </a:p>
      </dsp:txBody>
      <dsp:txXfrm>
        <a:off x="6019782" y="462315"/>
        <a:ext cx="2983477" cy="995752"/>
      </dsp:txXfrm>
    </dsp:sp>
    <dsp:sp modelId="{E94E09E3-D02B-43A9-AA81-35D1DB31B8EA}">
      <dsp:nvSpPr>
        <dsp:cNvPr id="0" name=""/>
        <dsp:cNvSpPr/>
      </dsp:nvSpPr>
      <dsp:spPr>
        <a:xfrm>
          <a:off x="3497118" y="1948825"/>
          <a:ext cx="2672590" cy="3708857"/>
        </a:xfrm>
        <a:prstGeom prst="wedgeRectCallout">
          <a:avLst>
            <a:gd name="adj1" fmla="val 62500"/>
            <a:gd name="adj2" fmla="val 20830"/>
          </a:avLst>
        </a:prstGeom>
        <a:solidFill>
          <a:schemeClr val="accent5">
            <a:tint val="50000"/>
            <a:hueOff val="-3342512"/>
            <a:satOff val="-12663"/>
            <a:lumOff val="4207"/>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txBody>
        <a:bodyPr spcFirstLastPara="0" vert="horz" wrap="square" lIns="44450" tIns="44450" rIns="44450" bIns="44450" numCol="1" spcCol="1270" anchor="t" anchorCtr="0">
          <a:noAutofit/>
        </a:bodyPr>
        <a:lstStyle/>
        <a:p>
          <a:pPr marL="0" lvl="0" indent="0" algn="r" defTabSz="622300">
            <a:lnSpc>
              <a:spcPct val="90000"/>
            </a:lnSpc>
            <a:spcBef>
              <a:spcPct val="0"/>
            </a:spcBef>
            <a:spcAft>
              <a:spcPct val="35000"/>
            </a:spcAft>
            <a:buNone/>
          </a:pPr>
          <a:r>
            <a:rPr lang="en-US" sz="1400" b="0" kern="1200" dirty="0">
              <a:latin typeface="+mn-lt"/>
            </a:rPr>
            <a:t>PLC’s</a:t>
          </a:r>
        </a:p>
        <a:p>
          <a:pPr marL="0" lvl="0" indent="0" algn="r" defTabSz="622300" rtl="0">
            <a:lnSpc>
              <a:spcPct val="90000"/>
            </a:lnSpc>
            <a:spcBef>
              <a:spcPct val="0"/>
            </a:spcBef>
            <a:spcAft>
              <a:spcPct val="35000"/>
            </a:spcAft>
            <a:buNone/>
          </a:pPr>
          <a:r>
            <a:rPr lang="en-US" sz="1400" b="0" i="0" kern="1200" dirty="0">
              <a:latin typeface="+mn-lt"/>
            </a:rPr>
            <a:t>Motors and Control Logic</a:t>
          </a:r>
        </a:p>
        <a:p>
          <a:pPr marL="0" lvl="0" indent="0" algn="r" defTabSz="622300" rtl="0">
            <a:lnSpc>
              <a:spcPct val="90000"/>
            </a:lnSpc>
            <a:spcBef>
              <a:spcPct val="0"/>
            </a:spcBef>
            <a:spcAft>
              <a:spcPct val="35000"/>
            </a:spcAft>
            <a:buNone/>
          </a:pPr>
          <a:r>
            <a:rPr lang="en-US" sz="1400" b="0" i="0" kern="1200" dirty="0">
              <a:latin typeface="+mn-lt"/>
            </a:rPr>
            <a:t>PLC</a:t>
          </a:r>
        </a:p>
        <a:p>
          <a:pPr marL="0" lvl="0" indent="0" algn="r" defTabSz="622300" rtl="0">
            <a:lnSpc>
              <a:spcPct val="90000"/>
            </a:lnSpc>
            <a:spcBef>
              <a:spcPct val="0"/>
            </a:spcBef>
            <a:spcAft>
              <a:spcPct val="35000"/>
            </a:spcAft>
            <a:buNone/>
          </a:pPr>
          <a:r>
            <a:rPr lang="en-US" sz="1400" b="0" i="0" kern="1200" dirty="0">
              <a:latin typeface="+mn-lt"/>
            </a:rPr>
            <a:t>Intro to Environmental Science, Safety and Health</a:t>
          </a:r>
        </a:p>
        <a:p>
          <a:pPr marL="0" lvl="0" indent="0" algn="r" defTabSz="622300" rtl="0">
            <a:lnSpc>
              <a:spcPct val="90000"/>
            </a:lnSpc>
            <a:spcBef>
              <a:spcPct val="0"/>
            </a:spcBef>
            <a:spcAft>
              <a:spcPct val="35000"/>
            </a:spcAft>
            <a:buNone/>
          </a:pPr>
          <a:r>
            <a:rPr lang="en-US" sz="1400" b="0" i="0" kern="1200" dirty="0">
              <a:latin typeface="+mn-lt"/>
            </a:rPr>
            <a:t>Manufacturing Processes</a:t>
          </a:r>
        </a:p>
        <a:p>
          <a:pPr marL="0" lvl="0" indent="0" algn="r" defTabSz="622300" rtl="0">
            <a:lnSpc>
              <a:spcPct val="90000"/>
            </a:lnSpc>
            <a:spcBef>
              <a:spcPct val="0"/>
            </a:spcBef>
            <a:spcAft>
              <a:spcPct val="35000"/>
            </a:spcAft>
            <a:buNone/>
          </a:pPr>
          <a:r>
            <a:rPr lang="en-US" sz="1400" b="0" i="0" kern="1200" dirty="0">
              <a:latin typeface="+mn-lt"/>
            </a:rPr>
            <a:t>Digital systems</a:t>
          </a:r>
        </a:p>
        <a:p>
          <a:pPr marL="0" lvl="0" indent="0" algn="r" defTabSz="622300">
            <a:lnSpc>
              <a:spcPct val="90000"/>
            </a:lnSpc>
            <a:spcBef>
              <a:spcPct val="0"/>
            </a:spcBef>
            <a:spcAft>
              <a:spcPct val="35000"/>
            </a:spcAft>
            <a:buNone/>
          </a:pPr>
          <a:r>
            <a:rPr lang="en-US" sz="1400" b="0" kern="1200" dirty="0">
              <a:latin typeface="+mn-lt"/>
            </a:rPr>
            <a:t>Semiconductor Mfg. Processes</a:t>
          </a:r>
        </a:p>
        <a:p>
          <a:pPr marL="0" lvl="0" indent="0" algn="r" defTabSz="622300">
            <a:lnSpc>
              <a:spcPct val="90000"/>
            </a:lnSpc>
            <a:spcBef>
              <a:spcPct val="0"/>
            </a:spcBef>
            <a:spcAft>
              <a:spcPct val="35000"/>
            </a:spcAft>
            <a:buNone/>
          </a:pPr>
          <a:r>
            <a:rPr lang="en-US" sz="1400" b="0" kern="1200" dirty="0">
              <a:latin typeface="+mn-lt"/>
            </a:rPr>
            <a:t>Engineering </a:t>
          </a:r>
          <a:r>
            <a:rPr lang="en-US" sz="1400" b="0" i="0" kern="1200" dirty="0">
              <a:latin typeface="+mn-lt"/>
            </a:rPr>
            <a:t>Statistics </a:t>
          </a:r>
          <a:endParaRPr lang="en-US" sz="1400" b="0" kern="1200" dirty="0">
            <a:latin typeface="+mn-lt"/>
          </a:endParaRPr>
        </a:p>
        <a:p>
          <a:pPr marL="0" lvl="0" indent="0" algn="r" defTabSz="622300">
            <a:lnSpc>
              <a:spcPct val="90000"/>
            </a:lnSpc>
            <a:spcBef>
              <a:spcPct val="0"/>
            </a:spcBef>
            <a:spcAft>
              <a:spcPct val="35000"/>
            </a:spcAft>
            <a:buNone/>
          </a:pPr>
          <a:r>
            <a:rPr lang="en-US" sz="1400" b="0" i="0" kern="1200" dirty="0">
              <a:latin typeface="+mn-lt"/>
            </a:rPr>
            <a:t>Robotics</a:t>
          </a:r>
        </a:p>
        <a:p>
          <a:pPr marL="0" lvl="0" indent="0" algn="r" defTabSz="622300">
            <a:lnSpc>
              <a:spcPct val="90000"/>
            </a:lnSpc>
            <a:spcBef>
              <a:spcPct val="0"/>
            </a:spcBef>
            <a:spcAft>
              <a:spcPct val="35000"/>
            </a:spcAft>
            <a:buNone/>
          </a:pPr>
          <a:r>
            <a:rPr lang="en-US" sz="1400" b="0" kern="1200" dirty="0">
              <a:latin typeface="+mn-lt"/>
            </a:rPr>
            <a:t>Composition and Technical Writing</a:t>
          </a:r>
        </a:p>
        <a:p>
          <a:pPr marL="0" lvl="0" indent="0" algn="r" defTabSz="622300">
            <a:lnSpc>
              <a:spcPct val="90000"/>
            </a:lnSpc>
            <a:spcBef>
              <a:spcPct val="0"/>
            </a:spcBef>
            <a:spcAft>
              <a:spcPct val="35000"/>
            </a:spcAft>
            <a:buNone/>
          </a:pPr>
          <a:r>
            <a:rPr lang="en-US" sz="1400" b="0" kern="1200" dirty="0">
              <a:latin typeface="+mn-lt"/>
            </a:rPr>
            <a:t>Mathematics</a:t>
          </a:r>
        </a:p>
        <a:p>
          <a:pPr marL="0" lvl="0" indent="0" algn="r" defTabSz="622300">
            <a:lnSpc>
              <a:spcPct val="90000"/>
            </a:lnSpc>
            <a:spcBef>
              <a:spcPct val="0"/>
            </a:spcBef>
            <a:spcAft>
              <a:spcPct val="35000"/>
            </a:spcAft>
            <a:buNone/>
          </a:pPr>
          <a:r>
            <a:rPr lang="en-US" sz="1400" b="0" kern="1200" dirty="0">
              <a:latin typeface="+mn-lt"/>
            </a:rPr>
            <a:t> </a:t>
          </a:r>
        </a:p>
      </dsp:txBody>
      <dsp:txXfrm>
        <a:off x="3836304" y="1948825"/>
        <a:ext cx="2333404" cy="3708857"/>
      </dsp:txXfrm>
    </dsp:sp>
    <dsp:sp modelId="{B8FDB30D-EF23-473B-9E33-E22AE4616086}">
      <dsp:nvSpPr>
        <dsp:cNvPr id="0" name=""/>
        <dsp:cNvSpPr/>
      </dsp:nvSpPr>
      <dsp:spPr>
        <a:xfrm>
          <a:off x="3491840" y="1156353"/>
          <a:ext cx="2683146" cy="832810"/>
        </a:xfrm>
        <a:prstGeom prst="rect">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j-lt"/>
            </a:rPr>
            <a:t>Associate of Applied Science (example</a:t>
          </a:r>
          <a:r>
            <a:rPr lang="en-US" sz="1400" b="1" kern="1200" dirty="0">
              <a:latin typeface="+mj-lt"/>
            </a:rPr>
            <a:t>)</a:t>
          </a:r>
        </a:p>
      </dsp:txBody>
      <dsp:txXfrm>
        <a:off x="3491840" y="1156353"/>
        <a:ext cx="2683146" cy="832810"/>
      </dsp:txXfrm>
    </dsp:sp>
    <dsp:sp modelId="{2CEF04EE-3330-402B-83AA-1CAD6C2D0F72}">
      <dsp:nvSpPr>
        <dsp:cNvPr id="0" name=""/>
        <dsp:cNvSpPr/>
      </dsp:nvSpPr>
      <dsp:spPr>
        <a:xfrm>
          <a:off x="613460" y="2749582"/>
          <a:ext cx="2883856" cy="2908100"/>
        </a:xfrm>
        <a:prstGeom prst="wedgeRectCallout">
          <a:avLst>
            <a:gd name="adj1" fmla="val 62500"/>
            <a:gd name="adj2" fmla="val 20830"/>
          </a:avLst>
        </a:prstGeom>
        <a:solidFill>
          <a:schemeClr val="accent5">
            <a:tint val="50000"/>
            <a:hueOff val="-6685025"/>
            <a:satOff val="-25325"/>
            <a:lumOff val="8413"/>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txBody>
        <a:bodyPr spcFirstLastPara="0" vert="horz" wrap="square" lIns="44450" tIns="44450" rIns="44450" bIns="44450" numCol="1" spcCol="1270" anchor="t" anchorCtr="0">
          <a:noAutofit/>
        </a:bodyPr>
        <a:lstStyle/>
        <a:p>
          <a:pPr marL="0" lvl="0" indent="0" algn="r" defTabSz="622300" rtl="0">
            <a:lnSpc>
              <a:spcPct val="90000"/>
            </a:lnSpc>
            <a:spcBef>
              <a:spcPct val="0"/>
            </a:spcBef>
            <a:spcAft>
              <a:spcPct val="35000"/>
            </a:spcAft>
            <a:buFont typeface="Arial" panose="020B0604020202020204" pitchFamily="34" charset="0"/>
            <a:buNone/>
          </a:pPr>
          <a:r>
            <a:rPr lang="en-US" sz="1400" b="0" i="0" u="none" kern="1200" dirty="0">
              <a:latin typeface="+mj-lt"/>
              <a:hlinkClick xmlns:r="http://schemas.openxmlformats.org/officeDocument/2006/relationships" r:id="rId1"/>
            </a:rPr>
            <a:t> </a:t>
          </a:r>
          <a:r>
            <a:rPr lang="en-US" sz="1400" b="1" i="0" u="none" kern="1200" dirty="0">
              <a:latin typeface="+mn-lt"/>
            </a:rPr>
            <a:t>OIM001 Introduction to Manufacturing</a:t>
          </a:r>
        </a:p>
        <a:p>
          <a:pPr marL="0" lvl="0" indent="0" algn="r" defTabSz="622300">
            <a:lnSpc>
              <a:spcPct val="90000"/>
            </a:lnSpc>
            <a:spcBef>
              <a:spcPct val="0"/>
            </a:spcBef>
            <a:spcAft>
              <a:spcPct val="35000"/>
            </a:spcAft>
            <a:buNone/>
          </a:pPr>
          <a:r>
            <a:rPr lang="en-US" sz="1400" b="0" i="0" u="none" kern="1200" dirty="0">
              <a:latin typeface="+mn-lt"/>
            </a:rPr>
            <a:t>OET 001 DC Circuits </a:t>
          </a:r>
          <a:endParaRPr lang="en-US" sz="1400" b="0" u="none" kern="1200" dirty="0">
            <a:latin typeface="+mn-lt"/>
            <a:ea typeface="+mn-lt"/>
            <a:cs typeface="Arial" panose="020B0604020202020204"/>
          </a:endParaRPr>
        </a:p>
        <a:p>
          <a:pPr marL="0" lvl="0" indent="0" algn="r" defTabSz="622300" rtl="0">
            <a:lnSpc>
              <a:spcPct val="90000"/>
            </a:lnSpc>
            <a:spcBef>
              <a:spcPct val="0"/>
            </a:spcBef>
            <a:spcAft>
              <a:spcPct val="35000"/>
            </a:spcAft>
            <a:buNone/>
          </a:pPr>
          <a:r>
            <a:rPr lang="en-US" sz="1400" b="0" i="0" u="none" kern="1200" dirty="0">
              <a:latin typeface="+mn-lt"/>
            </a:rPr>
            <a:t>IT Fundamentals</a:t>
          </a:r>
          <a:r>
            <a:rPr lang="en-US" sz="1400" b="0" u="none" kern="1200" dirty="0">
              <a:latin typeface="+mn-lt"/>
              <a:ea typeface="+mn-lt"/>
              <a:cs typeface="Arial"/>
            </a:rPr>
            <a:t>+</a:t>
          </a:r>
        </a:p>
        <a:p>
          <a:pPr marL="0" lvl="0" indent="0" algn="r" defTabSz="622300" rtl="0">
            <a:lnSpc>
              <a:spcPct val="90000"/>
            </a:lnSpc>
            <a:spcBef>
              <a:spcPct val="0"/>
            </a:spcBef>
            <a:spcAft>
              <a:spcPct val="35000"/>
            </a:spcAft>
            <a:buNone/>
          </a:pPr>
          <a:r>
            <a:rPr lang="en-US" sz="1400" b="1" i="0" u="none" kern="1200" dirty="0">
              <a:latin typeface="+mn-lt"/>
            </a:rPr>
            <a:t>OSE001 Introduction to Semiconductors and Cleanroom Processing</a:t>
          </a:r>
          <a:endParaRPr lang="en-US" sz="1400" b="1" i="0" u="none" kern="1200" dirty="0">
            <a:latin typeface="+mn-lt"/>
            <a:ea typeface="+mn-lt"/>
            <a:cs typeface="+mn-lt"/>
          </a:endParaRPr>
        </a:p>
        <a:p>
          <a:pPr marL="0" lvl="0" indent="0" algn="r" defTabSz="622300" rtl="0">
            <a:lnSpc>
              <a:spcPct val="90000"/>
            </a:lnSpc>
            <a:spcBef>
              <a:spcPct val="0"/>
            </a:spcBef>
            <a:spcAft>
              <a:spcPct val="35000"/>
            </a:spcAft>
            <a:buNone/>
          </a:pPr>
          <a:r>
            <a:rPr lang="en-US" sz="1400" b="1" i="0" u="none" kern="1200" dirty="0">
              <a:latin typeface="+mn-lt"/>
            </a:rPr>
            <a:t>CTVS001 Vacuum Systems</a:t>
          </a:r>
          <a:r>
            <a:rPr lang="en-US" sz="1400" b="0" i="0" u="none" kern="1200" dirty="0">
              <a:latin typeface="+mn-lt"/>
            </a:rPr>
            <a:t> </a:t>
          </a:r>
          <a:endParaRPr lang="en-US" sz="1400" b="0" u="none" kern="1200" dirty="0">
            <a:latin typeface="+mn-lt"/>
          </a:endParaRPr>
        </a:p>
        <a:p>
          <a:pPr marL="0" lvl="0" indent="0" algn="r" defTabSz="622300" rtl="0">
            <a:lnSpc>
              <a:spcPct val="90000"/>
            </a:lnSpc>
            <a:spcBef>
              <a:spcPct val="0"/>
            </a:spcBef>
            <a:spcAft>
              <a:spcPct val="35000"/>
            </a:spcAft>
            <a:buFont typeface="Arial" panose="020B0604020202020204" pitchFamily="34" charset="0"/>
            <a:buNone/>
          </a:pPr>
          <a:r>
            <a:rPr lang="en-US" sz="1400" b="0" i="0" u="none" kern="1200" dirty="0">
              <a:latin typeface="+mn-lt"/>
            </a:rPr>
            <a:t>OET 003 AC Circuits</a:t>
          </a:r>
        </a:p>
        <a:p>
          <a:pPr marL="0" lvl="0" indent="0" algn="r" defTabSz="622300">
            <a:lnSpc>
              <a:spcPct val="90000"/>
            </a:lnSpc>
            <a:spcBef>
              <a:spcPct val="0"/>
            </a:spcBef>
            <a:spcAft>
              <a:spcPct val="35000"/>
            </a:spcAft>
            <a:buNone/>
          </a:pPr>
          <a:r>
            <a:rPr lang="en-US" sz="1400" b="0" i="0" u="none" kern="1200" dirty="0">
              <a:latin typeface="+mn-lt"/>
            </a:rPr>
            <a:t>Basic Mechanisms and Drives</a:t>
          </a:r>
          <a:endParaRPr lang="en-US" sz="1400" b="0" u="none" kern="1200" dirty="0">
            <a:latin typeface="+mn-lt"/>
          </a:endParaRPr>
        </a:p>
      </dsp:txBody>
      <dsp:txXfrm>
        <a:off x="979459" y="2749582"/>
        <a:ext cx="2517858" cy="2908100"/>
      </dsp:txXfrm>
    </dsp:sp>
    <dsp:sp modelId="{B858DCC3-96BF-4B19-B6AF-15DF46764B4B}">
      <dsp:nvSpPr>
        <dsp:cNvPr id="0" name=""/>
        <dsp:cNvSpPr/>
      </dsp:nvSpPr>
      <dsp:spPr>
        <a:xfrm>
          <a:off x="580754" y="2155951"/>
          <a:ext cx="2942512" cy="666475"/>
        </a:xfrm>
        <a:prstGeom prst="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latin typeface="+mj-lt"/>
            </a:rPr>
            <a:t>Semiconductor Manufacturing Certificate (example)</a:t>
          </a:r>
        </a:p>
      </dsp:txBody>
      <dsp:txXfrm>
        <a:off x="580754" y="2155951"/>
        <a:ext cx="2942512" cy="666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4D741-CFE6-4498-B135-264860EE5152}">
      <dsp:nvSpPr>
        <dsp:cNvPr id="0" name=""/>
        <dsp:cNvSpPr/>
      </dsp:nvSpPr>
      <dsp:spPr>
        <a:xfrm>
          <a:off x="1882573" y="186352"/>
          <a:ext cx="1512000" cy="1512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4F0E56-D8F5-4C6D-A2DB-3FF7DF4001C2}">
      <dsp:nvSpPr>
        <dsp:cNvPr id="0" name=""/>
        <dsp:cNvSpPr/>
      </dsp:nvSpPr>
      <dsp:spPr>
        <a:xfrm>
          <a:off x="559800" y="1812648"/>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kern="1200" dirty="0" err="1">
              <a:latin typeface="Aptos Display"/>
              <a:ea typeface="Calibri"/>
              <a:cs typeface="Calibri"/>
            </a:rPr>
            <a:t>CState</a:t>
          </a:r>
          <a:r>
            <a:rPr lang="en-US" sz="2000" b="1" kern="1200" dirty="0">
              <a:latin typeface="Aptos Display"/>
              <a:ea typeface="Calibri"/>
              <a:cs typeface="Calibri"/>
            </a:rPr>
            <a:t> </a:t>
          </a:r>
          <a:r>
            <a:rPr lang="en-US" sz="2000" b="1" kern="1200" dirty="0" err="1">
              <a:latin typeface="Aptos Display"/>
              <a:ea typeface="Calibri"/>
              <a:cs typeface="Calibri"/>
            </a:rPr>
            <a:t>Technation</a:t>
          </a:r>
          <a:r>
            <a:rPr lang="en-US" sz="2000" b="1" kern="1200" dirty="0">
              <a:latin typeface="Aptos Display"/>
              <a:ea typeface="Calibri"/>
              <a:cs typeface="Calibri"/>
            </a:rPr>
            <a:t> Day</a:t>
          </a:r>
          <a:endParaRPr lang="en-US" sz="2000" kern="1200" dirty="0"/>
        </a:p>
      </dsp:txBody>
      <dsp:txXfrm>
        <a:off x="559800" y="1812648"/>
        <a:ext cx="4320000" cy="648000"/>
      </dsp:txXfrm>
    </dsp:sp>
    <dsp:sp modelId="{CA635DC6-34DA-41D4-B35A-6325EF471794}">
      <dsp:nvSpPr>
        <dsp:cNvPr id="0" name=""/>
        <dsp:cNvSpPr/>
      </dsp:nvSpPr>
      <dsp:spPr>
        <a:xfrm>
          <a:off x="597686" y="2507670"/>
          <a:ext cx="4320000" cy="1684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i="1" kern="1200"/>
            <a:t>An open-house with info sessions, a CSCC resource fair, and a panel with employers, graduates, and students</a:t>
          </a:r>
        </a:p>
        <a:p>
          <a:pPr marL="0" lvl="0" indent="0" algn="l" defTabSz="533400">
            <a:lnSpc>
              <a:spcPct val="100000"/>
            </a:lnSpc>
            <a:spcBef>
              <a:spcPct val="0"/>
            </a:spcBef>
            <a:spcAft>
              <a:spcPct val="35000"/>
            </a:spcAft>
            <a:buNone/>
          </a:pPr>
          <a:endParaRPr lang="en-US" sz="1200" kern="1200" dirty="0"/>
        </a:p>
        <a:p>
          <a:pPr marL="0" lvl="0" indent="0" algn="l" defTabSz="533400">
            <a:lnSpc>
              <a:spcPct val="100000"/>
            </a:lnSpc>
            <a:spcBef>
              <a:spcPct val="0"/>
            </a:spcBef>
            <a:spcAft>
              <a:spcPct val="35000"/>
            </a:spcAft>
            <a:buNone/>
          </a:pPr>
          <a:r>
            <a:rPr lang="en-US" sz="1200" kern="1200" dirty="0"/>
            <a:t>Wed, Apr 9 | 4:30PM-6:30PM | Mitchell Hall</a:t>
          </a:r>
        </a:p>
        <a:p>
          <a:pPr marL="0" lvl="0" indent="0" algn="l" defTabSz="533400">
            <a:lnSpc>
              <a:spcPct val="100000"/>
            </a:lnSpc>
            <a:spcBef>
              <a:spcPct val="0"/>
            </a:spcBef>
            <a:spcAft>
              <a:spcPct val="35000"/>
            </a:spcAft>
            <a:buNone/>
          </a:pPr>
          <a:r>
            <a:rPr lang="en-US" sz="1200" kern="1200" dirty="0"/>
            <a:t>Audience: Prospective Adult Learners interested in Engineering Tech programs</a:t>
          </a:r>
        </a:p>
        <a:p>
          <a:pPr marL="0" lvl="0" indent="0" algn="l" defTabSz="533400">
            <a:lnSpc>
              <a:spcPct val="100000"/>
            </a:lnSpc>
            <a:spcBef>
              <a:spcPct val="0"/>
            </a:spcBef>
            <a:spcAft>
              <a:spcPct val="35000"/>
            </a:spcAft>
            <a:buNone/>
          </a:pPr>
          <a:endParaRPr lang="en-US" sz="1200" kern="1200" dirty="0"/>
        </a:p>
      </dsp:txBody>
      <dsp:txXfrm>
        <a:off x="597686" y="2507670"/>
        <a:ext cx="4320000" cy="1684407"/>
      </dsp:txXfrm>
    </dsp:sp>
    <dsp:sp modelId="{E2DE0CC7-B9DB-4D15-B1D5-21658D8F3FCE}">
      <dsp:nvSpPr>
        <dsp:cNvPr id="0" name=""/>
        <dsp:cNvSpPr/>
      </dsp:nvSpPr>
      <dsp:spPr>
        <a:xfrm>
          <a:off x="7087214" y="253152"/>
          <a:ext cx="1512000" cy="1512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0B8245-D474-48A9-A4D0-EC2AE9FBC29B}">
      <dsp:nvSpPr>
        <dsp:cNvPr id="0" name=""/>
        <dsp:cNvSpPr/>
      </dsp:nvSpPr>
      <dsp:spPr>
        <a:xfrm>
          <a:off x="5635800" y="1812648"/>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i="0" kern="1200" dirty="0"/>
            <a:t>Engineering Technology Day</a:t>
          </a:r>
        </a:p>
      </dsp:txBody>
      <dsp:txXfrm>
        <a:off x="5635800" y="1812648"/>
        <a:ext cx="4320000" cy="648000"/>
      </dsp:txXfrm>
    </dsp:sp>
    <dsp:sp modelId="{6959D650-869D-4FCD-909C-2EFD7843570B}">
      <dsp:nvSpPr>
        <dsp:cNvPr id="0" name=""/>
        <dsp:cNvSpPr/>
      </dsp:nvSpPr>
      <dsp:spPr>
        <a:xfrm>
          <a:off x="5635800" y="2542706"/>
          <a:ext cx="4320000" cy="1684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i="1" kern="1200"/>
            <a:t>An interactive event featuring hands-on activities, lab tours, a resource fair with employer partners and/or guest speaker breakout sessions</a:t>
          </a:r>
          <a:endParaRPr lang="en-US" sz="1200" kern="1200"/>
        </a:p>
        <a:p>
          <a:pPr marL="0" lvl="0" indent="0" algn="l" defTabSz="533400">
            <a:lnSpc>
              <a:spcPct val="100000"/>
            </a:lnSpc>
            <a:spcBef>
              <a:spcPct val="0"/>
            </a:spcBef>
            <a:spcAft>
              <a:spcPct val="35000"/>
            </a:spcAft>
            <a:buNone/>
          </a:pPr>
          <a:endParaRPr lang="en-US" sz="1200" kern="1200"/>
        </a:p>
        <a:p>
          <a:pPr marL="0" lvl="0" indent="0" algn="l" defTabSz="533400">
            <a:lnSpc>
              <a:spcPct val="100000"/>
            </a:lnSpc>
            <a:spcBef>
              <a:spcPct val="0"/>
            </a:spcBef>
            <a:spcAft>
              <a:spcPct val="35000"/>
            </a:spcAft>
            <a:buNone/>
          </a:pPr>
          <a:r>
            <a:rPr lang="en-US" sz="1200" kern="1200"/>
            <a:t>Tue, Oct 10 | 9AM-12:30PM &amp; 4:30PM-6:30PM | Workforce Development Building</a:t>
          </a:r>
        </a:p>
        <a:p>
          <a:pPr marL="0" lvl="0" indent="0" algn="l" defTabSz="533400">
            <a:lnSpc>
              <a:spcPct val="100000"/>
            </a:lnSpc>
            <a:spcBef>
              <a:spcPct val="0"/>
            </a:spcBef>
            <a:spcAft>
              <a:spcPct val="35000"/>
            </a:spcAft>
            <a:buNone/>
          </a:pPr>
          <a:r>
            <a:rPr lang="en-US" sz="1200" kern="1200"/>
            <a:t>Audience: High School students (morning) &amp; adult learners (evening)</a:t>
          </a:r>
        </a:p>
      </dsp:txBody>
      <dsp:txXfrm>
        <a:off x="5635800" y="2542706"/>
        <a:ext cx="4320000" cy="1684407"/>
      </dsp:txXfrm>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931EA-CA76-43B6-8D18-26ED6AF72D35}"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F79A3F-AF06-45BF-B567-58C5FCAED328}" type="slidenum">
              <a:rPr lang="en-US" smtClean="0"/>
              <a:t>‹#›</a:t>
            </a:fld>
            <a:endParaRPr lang="en-US"/>
          </a:p>
        </p:txBody>
      </p:sp>
    </p:spTree>
    <p:extLst>
      <p:ext uri="{BB962C8B-B14F-4D97-AF65-F5344CB8AC3E}">
        <p14:creationId xmlns:p14="http://schemas.microsoft.com/office/powerpoint/2010/main" val="3556334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t>
            </a:r>
            <a:r>
              <a:rPr lang="en-US"/>
              <a:t>your favorite </a:t>
            </a:r>
            <a:r>
              <a:rPr lang="en-US" dirty="0"/>
              <a:t>vacation? </a:t>
            </a:r>
          </a:p>
        </p:txBody>
      </p:sp>
      <p:sp>
        <p:nvSpPr>
          <p:cNvPr id="4" name="Slide Number Placeholder 3"/>
          <p:cNvSpPr>
            <a:spLocks noGrp="1"/>
          </p:cNvSpPr>
          <p:nvPr>
            <p:ph type="sldNum" sz="quarter" idx="5"/>
          </p:nvPr>
        </p:nvSpPr>
        <p:spPr/>
        <p:txBody>
          <a:bodyPr/>
          <a:lstStyle/>
          <a:p>
            <a:fld id="{32F79A3F-AF06-45BF-B567-58C5FCAED328}" type="slidenum">
              <a:rPr lang="en-US" smtClean="0"/>
              <a:t>5</a:t>
            </a:fld>
            <a:endParaRPr lang="en-US"/>
          </a:p>
        </p:txBody>
      </p:sp>
    </p:spTree>
    <p:extLst>
      <p:ext uri="{BB962C8B-B14F-4D97-AF65-F5344CB8AC3E}">
        <p14:creationId xmlns:p14="http://schemas.microsoft.com/office/powerpoint/2010/main" val="3034952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Speaker Notes:</a:t>
            </a:r>
          </a:p>
          <a:p>
            <a:r>
              <a:rPr lang="en-US" sz="1100" b="0" dirty="0">
                <a:cs typeface="Calibri"/>
              </a:rPr>
              <a:t>As a reminder, these courses are intended to support a two-semester certificate.</a:t>
            </a:r>
          </a:p>
          <a:p>
            <a:endParaRPr lang="en-US" sz="1100" b="0" dirty="0">
              <a:cs typeface="Calibri"/>
            </a:endParaRPr>
          </a:p>
          <a:p>
            <a:r>
              <a:rPr lang="en-US" sz="1100" b="0" dirty="0">
                <a:cs typeface="Calibri"/>
              </a:rPr>
              <a:t>Reducing barriers by not having pre-req math/science and embedding content in a contextualized manner</a:t>
            </a:r>
          </a:p>
          <a:p>
            <a:endParaRPr lang="en-US" sz="1100" b="0" dirty="0">
              <a:cs typeface="Calibri"/>
            </a:endParaRPr>
          </a:p>
          <a:p>
            <a:r>
              <a:rPr lang="en-US" sz="1100" b="0" dirty="0">
                <a:cs typeface="Calibri"/>
              </a:rPr>
              <a:t>Gives students early experiential learning by getting  them into bunny suits early and hands on with tools. </a:t>
            </a:r>
          </a:p>
          <a:p>
            <a:endParaRPr lang="en-US" sz="1100" b="0" dirty="0">
              <a:cs typeface="Calibri"/>
            </a:endParaRPr>
          </a:p>
          <a:p>
            <a:r>
              <a:rPr lang="en-US" sz="1100" b="0" dirty="0">
                <a:cs typeface="Calibri"/>
              </a:rPr>
              <a:t>Adaptable lab model allows schools to scale adoption to fit their own institutional  resources: Low Tech  &gt; High Tech Labs. </a:t>
            </a:r>
          </a:p>
          <a:p>
            <a:endParaRPr lang="en-US" b="1" dirty="0">
              <a:cs typeface="Calibri"/>
            </a:endParaRPr>
          </a:p>
          <a:p>
            <a:endParaRPr lang="en-US" dirty="0">
              <a:cs typeface="Calibri"/>
            </a:endParaRPr>
          </a:p>
          <a:p>
            <a:r>
              <a:rPr lang="en-US" b="1" dirty="0">
                <a:cs typeface="Calibri"/>
              </a:rPr>
              <a:t>Image Sources:</a:t>
            </a:r>
          </a:p>
          <a:p>
            <a:r>
              <a:rPr lang="en-US" b="0" dirty="0">
                <a:cs typeface="Calibri"/>
              </a:rPr>
              <a:t>CSCC Adobe Stock License Image: AdobeStock_431031722</a:t>
            </a:r>
          </a:p>
          <a:p>
            <a:r>
              <a:rPr lang="en-US" dirty="0">
                <a:cs typeface="Calibri"/>
              </a:rPr>
              <a:t>Logos: CSCC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63495-6EA7-4F01-80EB-12E528373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108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Speaker Notes:</a:t>
            </a:r>
          </a:p>
          <a:p>
            <a:r>
              <a:rPr lang="en-US" b="0" dirty="0">
                <a:cs typeface="Calibri"/>
              </a:rPr>
              <a:t>This professional development experience will be virtual and modeled around the “flipped classroom” approach.  Participants will have approximately 2 weeks to begin reviewing content available at </a:t>
            </a:r>
            <a:r>
              <a:rPr lang="en-US" b="0" dirty="0" err="1">
                <a:cs typeface="Calibri"/>
              </a:rPr>
              <a:t>OhioLink</a:t>
            </a:r>
            <a:r>
              <a:rPr lang="en-US" b="0" dirty="0">
                <a:cs typeface="Calibri"/>
              </a:rPr>
              <a:t>—as well as 2 weeks between the three virtual sessions.</a:t>
            </a:r>
          </a:p>
          <a:p>
            <a:endParaRPr lang="en-US" b="0" dirty="0">
              <a:cs typeface="Calibri"/>
            </a:endParaRPr>
          </a:p>
          <a:p>
            <a:r>
              <a:rPr lang="en-US" b="0" dirty="0">
                <a:cs typeface="Calibri"/>
              </a:rPr>
              <a:t>Each virtual session will be devoted to a group of modules (weeks) of content.  The leaders for each session will use a selection of slides representative of the content covered in that virtual session to prompt a rich, meaningful discussion and answer questions or concerns.</a:t>
            </a:r>
          </a:p>
          <a:p>
            <a:r>
              <a:rPr lang="en-US" sz="1800" b="0" i="0" u="none" strike="noStrike" baseline="0" dirty="0">
                <a:latin typeface="Arial" panose="020B0604020202020204" pitchFamily="34" charset="0"/>
              </a:rPr>
              <a:t>______________________________________________________</a:t>
            </a:r>
            <a:endParaRPr lang="en-US" dirty="0">
              <a:cs typeface="Calibri"/>
            </a:endParaRPr>
          </a:p>
          <a:p>
            <a:r>
              <a:rPr lang="en-US" b="1" dirty="0">
                <a:cs typeface="Calibri"/>
              </a:rPr>
              <a:t>Image Sources:</a:t>
            </a:r>
          </a:p>
          <a:p>
            <a:r>
              <a:rPr lang="en-US" b="0" dirty="0">
                <a:cs typeface="Calibri"/>
              </a:rPr>
              <a:t>CSCC Adobe Stock License Image: AdobeStock_396959712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63495-6EA7-4F01-80EB-12E528373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782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8C743-9DBE-0247-8BDC-782C1387C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00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8C743-9DBE-0247-8BDC-782C1387C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056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Speaker Notes:</a:t>
            </a:r>
          </a:p>
          <a:p>
            <a:r>
              <a:rPr lang="en-US" dirty="0">
                <a:cs typeface="Calibri"/>
              </a:rPr>
              <a:t>Here is a reminder for the optional, MERIT 1-day Cleanroom event.  If you would like to attend, please pop your </a:t>
            </a:r>
            <a:r>
              <a:rPr lang="en-US" dirty="0" err="1">
                <a:cs typeface="Calibri"/>
              </a:rPr>
              <a:t>fullname</a:t>
            </a:r>
            <a:r>
              <a:rPr lang="en-US" dirty="0">
                <a:cs typeface="Calibri"/>
              </a:rPr>
              <a:t> and email in the chat with a “MERIT+YES” or “Attending MERIT.”</a:t>
            </a:r>
          </a:p>
          <a:p>
            <a:endParaRPr lang="en-US" dirty="0">
              <a:cs typeface="Calibri"/>
            </a:endParaRPr>
          </a:p>
          <a:p>
            <a:r>
              <a:rPr lang="en-US" b="1" dirty="0">
                <a:cs typeface="Calibri"/>
              </a:rPr>
              <a:t>Image Sources:</a:t>
            </a:r>
          </a:p>
          <a:p>
            <a:r>
              <a:rPr lang="en-US" dirty="0">
                <a:cs typeface="Calibri"/>
              </a:rPr>
              <a:t>Logos: OSCN, LCCC (MERIT)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8C743-9DBE-0247-8BDC-782C1387C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882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31D70-3C64-6D67-62F8-0AAE64A02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6188A-860A-5B6D-D3DA-0803B5510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80D40-67F6-E00D-D260-39C1B77A7D9C}"/>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E82CCF79-5519-8AF4-5C66-63C7F22279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8C743-9DBE-0247-8BDC-782C1387C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459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a:t>
            </a:r>
          </a:p>
          <a:p>
            <a:pPr algn="l"/>
            <a:r>
              <a:rPr lang="en-US" sz="1200"/>
              <a:t>Future Technicians Learning Community</a:t>
            </a:r>
            <a:endParaRPr lang="en-US" sz="1200" i="1">
              <a:ea typeface="+mn-lt"/>
              <a:cs typeface="+mn-lt"/>
            </a:endParaRPr>
          </a:p>
          <a:p>
            <a:pPr algn="l"/>
            <a:endParaRPr lang="en-US" sz="1200" i="1">
              <a:ea typeface="+mn-lt"/>
              <a:cs typeface="+mn-lt"/>
            </a:endParaRPr>
          </a:p>
          <a:p>
            <a:pPr algn="l"/>
            <a:r>
              <a:rPr lang="en-US" sz="1200" i="1">
                <a:ea typeface="+mn-lt"/>
                <a:cs typeface="+mn-lt"/>
              </a:rPr>
              <a:t>"Connecting Students with Industry for Career Growth"</a:t>
            </a:r>
            <a:endParaRPr lang="en-US" sz="1200"/>
          </a:p>
          <a:p>
            <a:pPr algn="l"/>
            <a:r>
              <a:rPr lang="en-US" sz="1200">
                <a:ea typeface="+mn-lt"/>
                <a:cs typeface="+mn-lt"/>
              </a:rPr>
              <a:t>The Future Technicians Learning Community is a space for students in technical programs to connect with employers, gain industry insights, and develop career-ready skills. Through networking, mentorship, and learning opportunities, we help bridge the gap between education and the workforce.</a:t>
            </a:r>
            <a:endParaRPr lang="en-US" sz="1200"/>
          </a:p>
          <a:p>
            <a:endParaRPr lang="en-US"/>
          </a:p>
          <a:p>
            <a:endParaRPr lang="en-US"/>
          </a:p>
          <a:p>
            <a:endParaRPr lang="en-US"/>
          </a:p>
          <a:p>
            <a:r>
              <a:rPr lang="en-US" b="1"/>
              <a:t>Image Support:</a:t>
            </a:r>
          </a:p>
          <a:p>
            <a:r>
              <a:rPr lang="en-US"/>
              <a:t>CSCC logo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63495-6EA7-4F01-80EB-12E528373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847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ad041bae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cad041bae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Would you be available to share an update on the automation bootcamp and teacher training that you’ve held and the most recent on that you recruited for and filled?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dirty="0">
                <a:solidFill>
                  <a:srgbClr val="0C64C0"/>
                </a:solidFill>
                <a:effectLst/>
                <a:latin typeface="Aptos" panose="020B0004020202020204" pitchFamily="34" charset="0"/>
                <a:ea typeface="Times New Roman" panose="02020603050405020304" pitchFamily="18" charset="0"/>
              </a:rPr>
              <a:t>Boot camps were held in August and January. Several participants in January were those who could not attend in August.   We joined forces with Sinclair for our January </a:t>
            </a:r>
            <a:r>
              <a:rPr lang="en-US" sz="1800" i="1" dirty="0" err="1">
                <a:solidFill>
                  <a:srgbClr val="0C64C0"/>
                </a:solidFill>
                <a:effectLst/>
                <a:latin typeface="Aptos" panose="020B0004020202020204" pitchFamily="34" charset="0"/>
                <a:ea typeface="Times New Roman" panose="02020603050405020304" pitchFamily="18" charset="0"/>
              </a:rPr>
              <a:t>BootCamp</a:t>
            </a:r>
            <a:r>
              <a:rPr lang="en-US" sz="1800" i="1" dirty="0">
                <a:solidFill>
                  <a:srgbClr val="0C64C0"/>
                </a:solidFill>
                <a:effectLst/>
                <a:latin typeface="Aptos" panose="020B0004020202020204" pitchFamily="34" charset="0"/>
                <a:ea typeface="Times New Roman" panose="02020603050405020304" pitchFamily="18" charset="0"/>
              </a:rPr>
              <a:t> to utilize the online portion and offer multiple options for the in-person hands-on. The model was successful, but more work needs to be done to find dates that work for the K-12 population. January did not fill, but we did have a lot of interest.  We currently do not have another </a:t>
            </a:r>
            <a:r>
              <a:rPr lang="en-US" sz="1800" i="1" dirty="0" err="1">
                <a:solidFill>
                  <a:srgbClr val="0C64C0"/>
                </a:solidFill>
                <a:effectLst/>
                <a:latin typeface="Aptos" panose="020B0004020202020204" pitchFamily="34" charset="0"/>
                <a:ea typeface="Times New Roman" panose="02020603050405020304" pitchFamily="18" charset="0"/>
              </a:rPr>
              <a:t>BootCamp</a:t>
            </a:r>
            <a:r>
              <a:rPr lang="en-US" sz="1800" i="1" dirty="0">
                <a:solidFill>
                  <a:srgbClr val="0C64C0"/>
                </a:solidFill>
                <a:effectLst/>
                <a:latin typeface="Aptos" panose="020B0004020202020204" pitchFamily="34" charset="0"/>
                <a:ea typeface="Times New Roman" panose="02020603050405020304" pitchFamily="18" charset="0"/>
              </a:rPr>
              <a:t> planned.   Six teachers have taken advantage of the Graduate Credit Offered with the bootcamp.</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Could you share an overview of the programs but also the successes you had in recruitment, who was recruited, how you recruited, any feedback you received, and lessons learned?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dirty="0">
                <a:solidFill>
                  <a:srgbClr val="0C64C0"/>
                </a:solidFill>
                <a:effectLst/>
                <a:latin typeface="Aptos" panose="020B0004020202020204" pitchFamily="34" charset="0"/>
                <a:ea typeface="Times New Roman" panose="02020603050405020304" pitchFamily="18" charset="0"/>
              </a:rPr>
              <a:t>Our Certification program filled this year, and we actually have quite a bit of interest for next year as well. Having the option to take one pathway at a time has proved fruitful, as about half of our participants are only taking one pathway. The majority of our participants are from Career Technical Centers, and all are in the K-12 space.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C64C0"/>
                </a:solidFill>
                <a:effectLst/>
                <a:latin typeface="Aptos" panose="020B000402020202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dirty="0">
                <a:solidFill>
                  <a:srgbClr val="0C64C0"/>
                </a:solidFill>
                <a:effectLst/>
                <a:latin typeface="Aptos" panose="020B0004020202020204" pitchFamily="34" charset="0"/>
                <a:ea typeface="Times New Roman" panose="02020603050405020304" pitchFamily="18" charset="0"/>
              </a:rPr>
              <a:t>Recruiting is definitely about relationships. The majority of this year's and next year's cohorts' interested parties came from working closely with Rockwell and IST (FANUC).  The other change we are noticing is that schools are sending more than one person. Several schools in our pipeline have had others who filled the role in their districts and then left or retired.  Schools are finding it is better to have several people trained to make them more agile.  The biggest lesson learned is to really work on your partnerships and don't rely on newsletters and collateral.  It is also important to recruit and inform all year long. This is helpful for schools' budgeting cycle and utilizing grants. Also, it often takes time for a program to start from scratch and find the right instructors who can take the time to participate.</a:t>
            </a:r>
            <a:endParaRPr lang="en-US" sz="1800" dirty="0">
              <a:effectLst/>
              <a:latin typeface="Calibri" panose="020F0502020204030204" pitchFamily="34" charset="0"/>
              <a:ea typeface="Calibri" panose="020F0502020204030204" pitchFamily="34" charset="0"/>
            </a:endParaRPr>
          </a:p>
          <a:p>
            <a:endParaRPr lang="en-US" dirty="0">
              <a:solidFill>
                <a:srgbClr val="242424"/>
              </a:solidFill>
              <a:latin typeface="AvenirNext LT Pro Regular"/>
            </a:endParaRPr>
          </a:p>
          <a:p>
            <a:endParaRPr lang="en-US" dirty="0">
              <a:solidFill>
                <a:srgbClr val="242424"/>
              </a:solidFill>
              <a:latin typeface="AvenirNext LT Pro Regular"/>
            </a:endParaRPr>
          </a:p>
        </p:txBody>
      </p:sp>
    </p:spTree>
    <p:extLst>
      <p:ext uri="{BB962C8B-B14F-4D97-AF65-F5344CB8AC3E}">
        <p14:creationId xmlns:p14="http://schemas.microsoft.com/office/powerpoint/2010/main" val="154160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361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A3B0-4F06-5536-5309-7021C37F03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C3E82-8C5F-2F01-C649-12BB4A7D5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EF316-4CA2-A2F9-BC4E-C78FC8A5C7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6A055E-9BDB-D46D-A66D-7BBD10ECD5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46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F79A3F-AF06-45BF-B567-58C5FCAED328}" type="slidenum">
              <a:rPr lang="en-US" smtClean="0"/>
              <a:t>6</a:t>
            </a:fld>
            <a:endParaRPr lang="en-US"/>
          </a:p>
        </p:txBody>
      </p:sp>
    </p:spTree>
    <p:extLst>
      <p:ext uri="{BB962C8B-B14F-4D97-AF65-F5344CB8AC3E}">
        <p14:creationId xmlns:p14="http://schemas.microsoft.com/office/powerpoint/2010/main" val="3825775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t>
            </a:r>
            <a:r>
              <a:rPr lang="en-US"/>
              <a:t>your favorite </a:t>
            </a:r>
            <a:r>
              <a:rPr lang="en-US" dirty="0"/>
              <a:t>vacation? </a:t>
            </a:r>
          </a:p>
        </p:txBody>
      </p:sp>
      <p:sp>
        <p:nvSpPr>
          <p:cNvPr id="4" name="Slide Number Placeholder 3"/>
          <p:cNvSpPr>
            <a:spLocks noGrp="1"/>
          </p:cNvSpPr>
          <p:nvPr>
            <p:ph type="sldNum" sz="quarter" idx="5"/>
          </p:nvPr>
        </p:nvSpPr>
        <p:spPr/>
        <p:txBody>
          <a:bodyPr/>
          <a:lstStyle/>
          <a:p>
            <a:fld id="{32F79A3F-AF06-45BF-B567-58C5FCAED328}" type="slidenum">
              <a:rPr lang="en-US" smtClean="0"/>
              <a:t>7</a:t>
            </a:fld>
            <a:endParaRPr lang="en-US"/>
          </a:p>
        </p:txBody>
      </p:sp>
    </p:spTree>
    <p:extLst>
      <p:ext uri="{BB962C8B-B14F-4D97-AF65-F5344CB8AC3E}">
        <p14:creationId xmlns:p14="http://schemas.microsoft.com/office/powerpoint/2010/main" val="3058913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https://www.lorainccc.edu/about/innovating-investing-leading-for-the-defense-industrial-base/</a:t>
            </a:r>
          </a:p>
        </p:txBody>
      </p:sp>
      <p:sp>
        <p:nvSpPr>
          <p:cNvPr id="4" name="Slide Number Placeholder 3"/>
          <p:cNvSpPr>
            <a:spLocks noGrp="1"/>
          </p:cNvSpPr>
          <p:nvPr>
            <p:ph type="sldNum" sz="quarter" idx="5"/>
          </p:nvPr>
        </p:nvSpPr>
        <p:spPr/>
        <p:txBody>
          <a:bodyPr/>
          <a:lstStyle/>
          <a:p>
            <a:fld id="{32F79A3F-AF06-45BF-B567-58C5FCAED328}" type="slidenum">
              <a:rPr lang="en-US" smtClean="0"/>
              <a:t>8</a:t>
            </a:fld>
            <a:endParaRPr lang="en-US"/>
          </a:p>
        </p:txBody>
      </p:sp>
    </p:spTree>
    <p:extLst>
      <p:ext uri="{BB962C8B-B14F-4D97-AF65-F5344CB8AC3E}">
        <p14:creationId xmlns:p14="http://schemas.microsoft.com/office/powerpoint/2010/main" val="215186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B2227B-531A-7D4E-A3FC-26037AC60A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646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63495-6EA7-4F01-80EB-12E528373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381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pPr marL="0" indent="0">
              <a:buFont typeface="Arial" panose="020B0604020202020204" pitchFamily="34" charset="0"/>
              <a:buNone/>
            </a:pPr>
            <a:endParaRPr lang="en-US" dirty="0">
              <a:solidFill>
                <a:schemeClr val="tx1"/>
              </a:solidFill>
            </a:endParaRPr>
          </a:p>
          <a:p>
            <a:pPr marL="0" marR="0" lvl="0" indent="-228600" fontAlgn="auto">
              <a:lnSpc>
                <a:spcPct val="90000"/>
              </a:lnSpc>
              <a:spcBef>
                <a:spcPts val="0"/>
              </a:spcBef>
              <a:spcAft>
                <a:spcPts val="600"/>
              </a:spcAft>
              <a:buClrTx/>
              <a:buSzTx/>
              <a:buFont typeface="Arial" panose="020B0604020202020204" pitchFamily="34" charset="0"/>
              <a:buNone/>
              <a:tabLst/>
              <a:defRPr/>
            </a:pPr>
            <a:r>
              <a:rPr lang="en-US" noProof="0" dirty="0"/>
              <a:t>All course content are posted on </a:t>
            </a:r>
            <a:r>
              <a:rPr lang="en-US" noProof="0" dirty="0" err="1"/>
              <a:t>OhioLink</a:t>
            </a:r>
            <a:r>
              <a:rPr lang="en-US" noProof="0" dirty="0"/>
              <a:t>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noProof="0" dirty="0"/>
              <a:t>Syllabi</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noProof="0" dirty="0"/>
              <a:t>Presentation Slides with Lecture Notes</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noProof="0" dirty="0"/>
              <a:t>Quizzes, Tests, and Knowledge Checks</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noProof="0" dirty="0"/>
              <a:t>Lesson Plans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noProof="0" dirty="0"/>
              <a:t>Learning Activities/Assignments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noProof="0" dirty="0"/>
              <a:t>Lab Activities and SOPs</a:t>
            </a:r>
          </a:p>
          <a:p>
            <a:pPr marL="0" marR="0" lvl="0" indent="-228600" fontAlgn="auto">
              <a:lnSpc>
                <a:spcPct val="90000"/>
              </a:lnSpc>
              <a:spcBef>
                <a:spcPts val="0"/>
              </a:spcBef>
              <a:spcAft>
                <a:spcPts val="600"/>
              </a:spcAft>
              <a:buClrTx/>
              <a:buSzTx/>
              <a:buFont typeface="Arial" panose="020B0604020202020204" pitchFamily="34" charset="0"/>
              <a:buNone/>
              <a:tabLst/>
              <a:defRPr/>
            </a:pPr>
            <a:endParaRPr lang="en-US" noProof="0" dirty="0"/>
          </a:p>
          <a:p>
            <a:pPr marL="0" marR="0" lvl="0" indent="0" fontAlgn="auto">
              <a:lnSpc>
                <a:spcPct val="90000"/>
              </a:lnSpc>
              <a:spcBef>
                <a:spcPts val="0"/>
              </a:spcBef>
              <a:spcAft>
                <a:spcPts val="600"/>
              </a:spcAft>
              <a:buClrTx/>
              <a:buSzTx/>
              <a:buFont typeface="Arial" panose="020B0604020202020204" pitchFamily="34" charset="0"/>
              <a:buNone/>
              <a:tabLst/>
              <a:defRPr/>
            </a:pPr>
            <a:r>
              <a:rPr lang="en-US" noProof="0" dirty="0"/>
              <a:t>Courses are available in 16 week and 8 weeks versions. </a:t>
            </a:r>
          </a:p>
          <a:p>
            <a:pPr marL="0" marR="0" lvl="0" indent="0" fontAlgn="auto">
              <a:lnSpc>
                <a:spcPct val="90000"/>
              </a:lnSpc>
              <a:spcBef>
                <a:spcPts val="0"/>
              </a:spcBef>
              <a:spcAft>
                <a:spcPts val="600"/>
              </a:spcAft>
              <a:buClrTx/>
              <a:buSzTx/>
              <a:buFont typeface="Arial" panose="020B0604020202020204" pitchFamily="34" charset="0"/>
              <a:buNone/>
              <a:tabLst/>
              <a:defRPr/>
            </a:pPr>
            <a:r>
              <a:rPr lang="en-US" noProof="0" dirty="0"/>
              <a:t>Blackboard for Blackboard Cartridge AND Common Cartridge for integration into Canvas, Blackboard, or other LMS’s are available on </a:t>
            </a:r>
            <a:r>
              <a:rPr lang="en-US" noProof="0" dirty="0" err="1"/>
              <a:t>OhioLINK</a:t>
            </a:r>
            <a:endParaRPr lang="en-US" noProof="0" dirty="0"/>
          </a:p>
          <a:p>
            <a:endParaRPr lang="en-US" dirty="0"/>
          </a:p>
          <a:p>
            <a:r>
              <a:rPr lang="en-US" b="1" dirty="0"/>
              <a:t>Image Support:</a:t>
            </a:r>
          </a:p>
          <a:p>
            <a:r>
              <a:rPr lang="en-US" dirty="0"/>
              <a:t>CSCC Adobe Stock Images: AdobeStock_76149857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63495-6EA7-4F01-80EB-12E528373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699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cs typeface="Calibri"/>
              </a:rPr>
              <a:t>Speaker Notes:</a:t>
            </a:r>
          </a:p>
          <a:p>
            <a:r>
              <a:rPr lang="en-US" sz="1200" b="0" dirty="0">
                <a:cs typeface="Calibri"/>
              </a:rPr>
              <a:t>In addition to the overall purpose of these courses,  here is how the Two-Semester Certificate MIGHT “stack” into possible Associate of Applied Science (2-year) or a Bachelor of Applied Science (4-year) program.</a:t>
            </a:r>
          </a:p>
          <a:p>
            <a:pPr marL="0" lvl="0" indent="0" algn="l" rtl="0">
              <a:lnSpc>
                <a:spcPct val="100000"/>
              </a:lnSpc>
              <a:spcBef>
                <a:spcPts val="0"/>
              </a:spcBef>
              <a:spcAft>
                <a:spcPts val="0"/>
              </a:spcAft>
              <a:buSzPts val="1400"/>
              <a:buNone/>
            </a:pPr>
            <a:endParaRPr lang="en-US" dirty="0"/>
          </a:p>
          <a:p>
            <a:r>
              <a:rPr lang="en-US" b="1" dirty="0">
                <a:cs typeface="Calibri"/>
              </a:rPr>
              <a:t>Image Sources:</a:t>
            </a:r>
          </a:p>
          <a:p>
            <a:r>
              <a:rPr lang="en-US" dirty="0">
                <a:cs typeface="Calibri"/>
              </a:rPr>
              <a:t>Logos: OSCN</a:t>
            </a:r>
          </a:p>
          <a:p>
            <a:pPr marL="0" lvl="0" indent="0" algn="l" rtl="0">
              <a:lnSpc>
                <a:spcPct val="100000"/>
              </a:lnSpc>
              <a:spcBef>
                <a:spcPts val="0"/>
              </a:spcBef>
              <a:spcAft>
                <a:spcPts val="0"/>
              </a:spcAft>
              <a:buSzPts val="1400"/>
              <a:buNone/>
            </a:pP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Speaker Notes:</a:t>
            </a:r>
          </a:p>
          <a:p>
            <a:r>
              <a:rPr lang="en-US" sz="1100" b="0" dirty="0">
                <a:cs typeface="Calibri"/>
              </a:rPr>
              <a:t>As a reminder, these courses are intended to support a two-semester certificate.</a:t>
            </a:r>
          </a:p>
          <a:p>
            <a:endParaRPr lang="en-US" sz="1100" b="0" dirty="0">
              <a:cs typeface="Calibri"/>
            </a:endParaRPr>
          </a:p>
          <a:p>
            <a:r>
              <a:rPr lang="en-US" sz="1100" b="0" dirty="0">
                <a:cs typeface="Calibri"/>
              </a:rPr>
              <a:t>Reducing barriers by not having pre-req math/science and embedding content in a contextualized manner</a:t>
            </a:r>
          </a:p>
          <a:p>
            <a:endParaRPr lang="en-US" sz="1100" b="0" dirty="0">
              <a:cs typeface="Calibri"/>
            </a:endParaRPr>
          </a:p>
          <a:p>
            <a:r>
              <a:rPr lang="en-US" sz="1100" b="0" dirty="0">
                <a:cs typeface="Calibri"/>
              </a:rPr>
              <a:t>Gives students early experiential learning by getting  them into bunny suits early and hands on with tools. </a:t>
            </a:r>
          </a:p>
          <a:p>
            <a:endParaRPr lang="en-US" sz="1100" b="0" dirty="0">
              <a:cs typeface="Calibri"/>
            </a:endParaRPr>
          </a:p>
          <a:p>
            <a:r>
              <a:rPr lang="en-US" sz="1100" b="0" dirty="0">
                <a:cs typeface="Calibri"/>
              </a:rPr>
              <a:t>Adaptable lab model allows schools to scale adoption to fit their own institutional  resources: Low Tech  &gt; High Tech Labs. </a:t>
            </a:r>
          </a:p>
          <a:p>
            <a:endParaRPr lang="en-US" b="1" dirty="0">
              <a:cs typeface="Calibri"/>
            </a:endParaRPr>
          </a:p>
          <a:p>
            <a:endParaRPr lang="en-US" dirty="0">
              <a:cs typeface="Calibri"/>
            </a:endParaRPr>
          </a:p>
          <a:p>
            <a:r>
              <a:rPr lang="en-US" b="1" dirty="0">
                <a:cs typeface="Calibri"/>
              </a:rPr>
              <a:t>Image Sources:</a:t>
            </a:r>
          </a:p>
          <a:p>
            <a:r>
              <a:rPr lang="en-US" b="0" dirty="0">
                <a:cs typeface="Calibri"/>
              </a:rPr>
              <a:t>CSCC Adobe Stock License Image: AdobeStock_431031722</a:t>
            </a:r>
          </a:p>
          <a:p>
            <a:r>
              <a:rPr lang="en-US" dirty="0">
                <a:cs typeface="Calibri"/>
              </a:rPr>
              <a:t>Logos: CSCC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63495-6EA7-4F01-80EB-12E528373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357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9.tiff"/><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Master" Target="../slideMasters/slideMaster7.xml"/><Relationship Id="rId1" Type="http://schemas.openxmlformats.org/officeDocument/2006/relationships/tags" Target="../tags/tag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C3DC6-9824-46BE-B311-6DCE98C65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6F937-1815-4896-BCDA-FD4FDDEDC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6C67DE-93BB-4E2D-9411-36C367959EB2}"/>
              </a:ext>
            </a:extLst>
          </p:cNvPr>
          <p:cNvSpPr>
            <a:spLocks noGrp="1"/>
          </p:cNvSpPr>
          <p:nvPr>
            <p:ph type="dt" sz="half" idx="10"/>
          </p:nvPr>
        </p:nvSpPr>
        <p:spPr/>
        <p:txBody>
          <a:bodyPr/>
          <a:lstStyle/>
          <a:p>
            <a:fld id="{F0859A3C-EBFF-4099-9677-45671682F433}" type="datetimeFigureOut">
              <a:rPr lang="en-US" smtClean="0"/>
              <a:t>3/18/2025</a:t>
            </a:fld>
            <a:endParaRPr lang="en-US"/>
          </a:p>
        </p:txBody>
      </p:sp>
      <p:sp>
        <p:nvSpPr>
          <p:cNvPr id="5" name="Footer Placeholder 4">
            <a:extLst>
              <a:ext uri="{FF2B5EF4-FFF2-40B4-BE49-F238E27FC236}">
                <a16:creationId xmlns:a16="http://schemas.microsoft.com/office/drawing/2014/main" id="{451D6481-4DF2-4399-BECF-3AD6A3112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1FD6C-F5DC-45FB-B3C3-4172F6673F4E}"/>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2449536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F90A5-F9FA-4C26-BCDE-017542D6EE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68854F-DAA5-4003-B907-4AB3909AEC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D976F-D4C1-4283-9177-051BA840B82D}"/>
              </a:ext>
            </a:extLst>
          </p:cNvPr>
          <p:cNvSpPr>
            <a:spLocks noGrp="1"/>
          </p:cNvSpPr>
          <p:nvPr>
            <p:ph type="dt" sz="half" idx="10"/>
          </p:nvPr>
        </p:nvSpPr>
        <p:spPr/>
        <p:txBody>
          <a:bodyPr/>
          <a:lstStyle/>
          <a:p>
            <a:fld id="{F0859A3C-EBFF-4099-9677-45671682F433}" type="datetimeFigureOut">
              <a:rPr lang="en-US" smtClean="0"/>
              <a:t>3/18/2025</a:t>
            </a:fld>
            <a:endParaRPr lang="en-US"/>
          </a:p>
        </p:txBody>
      </p:sp>
      <p:sp>
        <p:nvSpPr>
          <p:cNvPr id="5" name="Footer Placeholder 4">
            <a:extLst>
              <a:ext uri="{FF2B5EF4-FFF2-40B4-BE49-F238E27FC236}">
                <a16:creationId xmlns:a16="http://schemas.microsoft.com/office/drawing/2014/main" id="{B842D817-C4E7-4518-94FC-F5DC0A9B54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A0D71-66A5-4B60-8483-FD6C951BD512}"/>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3842902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FB8824-D6BB-4B32-8B75-76D00EC083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28C2AF-8D21-4999-9B87-1178C7E11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840FA-6C1F-498E-AB0A-984D262CDD11}"/>
              </a:ext>
            </a:extLst>
          </p:cNvPr>
          <p:cNvSpPr>
            <a:spLocks noGrp="1"/>
          </p:cNvSpPr>
          <p:nvPr>
            <p:ph type="dt" sz="half" idx="10"/>
          </p:nvPr>
        </p:nvSpPr>
        <p:spPr/>
        <p:txBody>
          <a:bodyPr/>
          <a:lstStyle/>
          <a:p>
            <a:fld id="{F0859A3C-EBFF-4099-9677-45671682F433}" type="datetimeFigureOut">
              <a:rPr lang="en-US" smtClean="0"/>
              <a:t>3/18/2025</a:t>
            </a:fld>
            <a:endParaRPr lang="en-US"/>
          </a:p>
        </p:txBody>
      </p:sp>
      <p:sp>
        <p:nvSpPr>
          <p:cNvPr id="5" name="Footer Placeholder 4">
            <a:extLst>
              <a:ext uri="{FF2B5EF4-FFF2-40B4-BE49-F238E27FC236}">
                <a16:creationId xmlns:a16="http://schemas.microsoft.com/office/drawing/2014/main" id="{A60BE0F4-9563-4BA8-B2BB-47D4C6EE7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495F8-0ABC-4CF1-BEFE-C0E90233C528}"/>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39401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A close-up of a keyboard&#10;&#10;Description automatically generated with low confidence">
            <a:extLst>
              <a:ext uri="{FF2B5EF4-FFF2-40B4-BE49-F238E27FC236}">
                <a16:creationId xmlns:a16="http://schemas.microsoft.com/office/drawing/2014/main" id="{9D588B68-7997-3DEF-3953-2D612EF399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77" y="-1"/>
            <a:ext cx="2397006" cy="6858001"/>
          </a:xfrm>
          <a:prstGeom prst="rect">
            <a:avLst/>
          </a:prstGeom>
        </p:spPr>
      </p:pic>
      <p:sp>
        <p:nvSpPr>
          <p:cNvPr id="8" name="Rectangle 7">
            <a:extLst>
              <a:ext uri="{FF2B5EF4-FFF2-40B4-BE49-F238E27FC236}">
                <a16:creationId xmlns:a16="http://schemas.microsoft.com/office/drawing/2014/main" id="{D7265796-FD9A-D2CE-8F5C-655E766430B8}"/>
              </a:ext>
            </a:extLst>
          </p:cNvPr>
          <p:cNvSpPr/>
          <p:nvPr/>
        </p:nvSpPr>
        <p:spPr>
          <a:xfrm>
            <a:off x="5640946" y="42247"/>
            <a:ext cx="6551054" cy="825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3008092-9AB5-C03D-719C-CB9465976135}"/>
              </a:ext>
            </a:extLst>
          </p:cNvPr>
          <p:cNvSpPr/>
          <p:nvPr/>
        </p:nvSpPr>
        <p:spPr>
          <a:xfrm rot="5400000" flipH="1">
            <a:off x="-161074" y="5375607"/>
            <a:ext cx="1643467" cy="132131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76BAC9C-CC20-BB3C-1F10-30418F8365CB}"/>
              </a:ext>
            </a:extLst>
          </p:cNvPr>
          <p:cNvSpPr>
            <a:spLocks noGrp="1"/>
          </p:cNvSpPr>
          <p:nvPr>
            <p:ph type="subTitle" idx="1"/>
          </p:nvPr>
        </p:nvSpPr>
        <p:spPr>
          <a:xfrm>
            <a:off x="3010829" y="4930093"/>
            <a:ext cx="8872654"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25EC92A2-47C5-1804-10EC-926AF4A8412A}"/>
              </a:ext>
            </a:extLst>
          </p:cNvPr>
          <p:cNvSpPr>
            <a:spLocks noGrp="1"/>
          </p:cNvSpPr>
          <p:nvPr>
            <p:ph type="dt" sz="half" idx="10"/>
          </p:nvPr>
        </p:nvSpPr>
        <p:spPr>
          <a:xfrm>
            <a:off x="1652016" y="6356350"/>
            <a:ext cx="2743200" cy="365125"/>
          </a:xfrm>
        </p:spPr>
        <p:txBody>
          <a:bodyPr/>
          <a:lstStyle/>
          <a:p>
            <a:endParaRPr lang="en-US" dirty="0"/>
          </a:p>
        </p:txBody>
      </p:sp>
      <p:sp>
        <p:nvSpPr>
          <p:cNvPr id="5" name="Footer Placeholder 4">
            <a:extLst>
              <a:ext uri="{FF2B5EF4-FFF2-40B4-BE49-F238E27FC236}">
                <a16:creationId xmlns:a16="http://schemas.microsoft.com/office/drawing/2014/main" id="{EA3301CE-A5AE-BE00-EB23-44896D7F55B7}"/>
              </a:ext>
            </a:extLst>
          </p:cNvPr>
          <p:cNvSpPr>
            <a:spLocks noGrp="1"/>
          </p:cNvSpPr>
          <p:nvPr>
            <p:ph type="ftr" sz="quarter" idx="11"/>
          </p:nvPr>
        </p:nvSpPr>
        <p:spPr>
          <a:xfrm>
            <a:off x="4395216" y="6356350"/>
            <a:ext cx="5029200" cy="365125"/>
          </a:xfrm>
        </p:spPr>
        <p:txBody>
          <a:bodyPr/>
          <a:lstStyle>
            <a:lvl1pPr>
              <a:defRPr sz="900"/>
            </a:lvl1pPr>
          </a:lstStyle>
          <a:p>
            <a:r>
              <a:rPr lang="en-US"/>
              <a:t>MMEC Proprietary  </a:t>
            </a:r>
            <a:endParaRPr lang="en-US" dirty="0"/>
          </a:p>
        </p:txBody>
      </p:sp>
      <p:sp>
        <p:nvSpPr>
          <p:cNvPr id="6" name="Slide Number Placeholder 5">
            <a:extLst>
              <a:ext uri="{FF2B5EF4-FFF2-40B4-BE49-F238E27FC236}">
                <a16:creationId xmlns:a16="http://schemas.microsoft.com/office/drawing/2014/main" id="{7977F72F-12AC-12A6-95A2-23AD16908B0B}"/>
              </a:ext>
            </a:extLst>
          </p:cNvPr>
          <p:cNvSpPr>
            <a:spLocks noGrp="1"/>
          </p:cNvSpPr>
          <p:nvPr>
            <p:ph type="sldNum" sz="quarter" idx="12"/>
          </p:nvPr>
        </p:nvSpPr>
        <p:spPr>
          <a:xfrm>
            <a:off x="9424416" y="6356350"/>
            <a:ext cx="2743200" cy="365125"/>
          </a:xfrm>
        </p:spPr>
        <p:txBody>
          <a:bodyPr/>
          <a:lstStyle/>
          <a:p>
            <a:fld id="{47A9008A-481B-4F65-A514-1AA65EA0FD53}" type="slidenum">
              <a:rPr lang="en-US" smtClean="0"/>
              <a:pPr/>
              <a:t>‹#›</a:t>
            </a:fld>
            <a:endParaRPr lang="en-US" dirty="0"/>
          </a:p>
        </p:txBody>
      </p:sp>
      <p:pic>
        <p:nvPicPr>
          <p:cNvPr id="15" name="Picture 14">
            <a:extLst>
              <a:ext uri="{FF2B5EF4-FFF2-40B4-BE49-F238E27FC236}">
                <a16:creationId xmlns:a16="http://schemas.microsoft.com/office/drawing/2014/main" id="{D486AAF7-4D42-0E0F-AE46-734B30E987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927798" y="0"/>
            <a:ext cx="9252326" cy="594264"/>
          </a:xfrm>
          <a:prstGeom prst="rect">
            <a:avLst/>
          </a:prstGeom>
        </p:spPr>
      </p:pic>
      <p:sp>
        <p:nvSpPr>
          <p:cNvPr id="2" name="Title 1">
            <a:extLst>
              <a:ext uri="{FF2B5EF4-FFF2-40B4-BE49-F238E27FC236}">
                <a16:creationId xmlns:a16="http://schemas.microsoft.com/office/drawing/2014/main" id="{02E911F9-7D8C-D924-1167-1D0C9ECF82F7}"/>
              </a:ext>
            </a:extLst>
          </p:cNvPr>
          <p:cNvSpPr>
            <a:spLocks noGrp="1"/>
          </p:cNvSpPr>
          <p:nvPr>
            <p:ph type="ctrTitle"/>
          </p:nvPr>
        </p:nvSpPr>
        <p:spPr>
          <a:xfrm>
            <a:off x="3010829" y="2450418"/>
            <a:ext cx="8872654" cy="2387600"/>
          </a:xfrm>
        </p:spPr>
        <p:txBody>
          <a:bodyPr anchor="b"/>
          <a:lstStyle>
            <a:lvl1pPr algn="l">
              <a:defRPr sz="6000">
                <a:solidFill>
                  <a:schemeClr val="tx1"/>
                </a:solidFill>
              </a:defRPr>
            </a:lvl1pPr>
          </a:lstStyle>
          <a:p>
            <a:r>
              <a:rPr lang="en-US"/>
              <a:t>Click to edit Master title style</a:t>
            </a:r>
            <a:endParaRPr lang="en-US" dirty="0"/>
          </a:p>
        </p:txBody>
      </p:sp>
      <p:pic>
        <p:nvPicPr>
          <p:cNvPr id="11" name="Picture 10" descr="A picture containing text, outdoor, sign, clipart&#10;&#10;Description automatically generated">
            <a:extLst>
              <a:ext uri="{FF2B5EF4-FFF2-40B4-BE49-F238E27FC236}">
                <a16:creationId xmlns:a16="http://schemas.microsoft.com/office/drawing/2014/main" id="{67B3A3B4-77DC-6F25-D3CE-3020EC43FA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153953" y="847547"/>
            <a:ext cx="5278846" cy="1466346"/>
          </a:xfrm>
          <a:prstGeom prst="rect">
            <a:avLst/>
          </a:prstGeom>
        </p:spPr>
      </p:pic>
    </p:spTree>
    <p:extLst>
      <p:ext uri="{BB962C8B-B14F-4D97-AF65-F5344CB8AC3E}">
        <p14:creationId xmlns:p14="http://schemas.microsoft.com/office/powerpoint/2010/main" val="73587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9ADAE-BB60-4401-8BFB-AEDC12DF94F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66351A1-3EF6-8980-C4D7-5246E6C3A38C}"/>
              </a:ext>
            </a:extLst>
          </p:cNvPr>
          <p:cNvSpPr>
            <a:spLocks noGrp="1"/>
          </p:cNvSpPr>
          <p:nvPr>
            <p:ph idx="1"/>
          </p:nvPr>
        </p:nvSpPr>
        <p:spPr/>
        <p:txBody>
          <a:bodyPr/>
          <a:lstStyle>
            <a:lvl1pPr>
              <a:defRPr>
                <a:solidFill>
                  <a:srgbClr val="0C909D"/>
                </a:solidFill>
                <a:latin typeface="Avenir Book" panose="02000503020000020003" pitchFamily="2" charset="0"/>
              </a:defRPr>
            </a:lvl1pPr>
            <a:lvl2pPr>
              <a:defRPr>
                <a:solidFill>
                  <a:srgbClr val="0C909D"/>
                </a:solidFill>
                <a:latin typeface="Avenir Book" panose="02000503020000020003" pitchFamily="2" charset="0"/>
              </a:defRPr>
            </a:lvl2pPr>
            <a:lvl3pPr>
              <a:defRPr>
                <a:solidFill>
                  <a:srgbClr val="0C909D"/>
                </a:solidFill>
                <a:latin typeface="Avenir Book" panose="02000503020000020003" pitchFamily="2" charset="0"/>
              </a:defRPr>
            </a:lvl3pPr>
            <a:lvl4pPr>
              <a:defRPr>
                <a:solidFill>
                  <a:srgbClr val="0C909D"/>
                </a:solidFill>
                <a:latin typeface="Avenir Book" panose="02000503020000020003" pitchFamily="2" charset="0"/>
              </a:defRPr>
            </a:lvl4pPr>
            <a:lvl5pPr>
              <a:defRPr>
                <a:solidFill>
                  <a:srgbClr val="0C909D"/>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8CE135D-8983-455B-6984-6957300D077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4FD2C07-4B3E-6B7D-F2DD-10F78D732FC0}"/>
              </a:ext>
            </a:extLst>
          </p:cNvPr>
          <p:cNvSpPr>
            <a:spLocks noGrp="1"/>
          </p:cNvSpPr>
          <p:nvPr>
            <p:ph type="ftr" sz="quarter" idx="11"/>
          </p:nvPr>
        </p:nvSpPr>
        <p:spPr/>
        <p:txBody>
          <a:bodyPr/>
          <a:lstStyle>
            <a:lvl1pPr>
              <a:defRPr sz="900"/>
            </a:lvl1pPr>
          </a:lstStyle>
          <a:p>
            <a:r>
              <a:rPr lang="en-US"/>
              <a:t>MMEC Proprietary  </a:t>
            </a:r>
            <a:endParaRPr lang="en-US" dirty="0"/>
          </a:p>
        </p:txBody>
      </p:sp>
      <p:sp>
        <p:nvSpPr>
          <p:cNvPr id="6" name="Slide Number Placeholder 5">
            <a:extLst>
              <a:ext uri="{FF2B5EF4-FFF2-40B4-BE49-F238E27FC236}">
                <a16:creationId xmlns:a16="http://schemas.microsoft.com/office/drawing/2014/main" id="{297552AD-D595-2891-3966-C36A74FFAC00}"/>
              </a:ext>
            </a:extLst>
          </p:cNvPr>
          <p:cNvSpPr>
            <a:spLocks noGrp="1"/>
          </p:cNvSpPr>
          <p:nvPr>
            <p:ph type="sldNum" sz="quarter" idx="12"/>
          </p:nvPr>
        </p:nvSpPr>
        <p:spPr/>
        <p:txBody>
          <a:bodyPr/>
          <a:lstStyle/>
          <a:p>
            <a:fld id="{47A9008A-481B-4F65-A514-1AA65EA0FD53}" type="slidenum">
              <a:rPr lang="en-US" smtClean="0"/>
              <a:pPr/>
              <a:t>‹#›</a:t>
            </a:fld>
            <a:endParaRPr lang="en-US" dirty="0"/>
          </a:p>
        </p:txBody>
      </p:sp>
      <p:sp>
        <p:nvSpPr>
          <p:cNvPr id="7" name="TextBox 6" descr="CONFIDENTIAL_TAG_0xFFEE">
            <a:extLst>
              <a:ext uri="{FF2B5EF4-FFF2-40B4-BE49-F238E27FC236}">
                <a16:creationId xmlns:a16="http://schemas.microsoft.com/office/drawing/2014/main" id="{87D1558A-8E43-27F9-5991-8804435CDF8F}"/>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161365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DC99-F51D-2398-C8BD-7250460D23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449BD7-3FA4-E9EC-83D9-2BB52C1BDC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2513D3-64A9-20D6-0820-B7DB1CD41A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F420E1-7EEB-8C7D-0508-9B7E47B1562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F8DC0E1-2622-024E-247C-FC2489A9A96D}"/>
              </a:ext>
            </a:extLst>
          </p:cNvPr>
          <p:cNvSpPr>
            <a:spLocks noGrp="1"/>
          </p:cNvSpPr>
          <p:nvPr>
            <p:ph type="ftr" sz="quarter" idx="11"/>
          </p:nvPr>
        </p:nvSpPr>
        <p:spPr/>
        <p:txBody>
          <a:bodyPr/>
          <a:lstStyle>
            <a:lvl1pPr>
              <a:defRPr sz="900"/>
            </a:lvl1pPr>
          </a:lstStyle>
          <a:p>
            <a:r>
              <a:rPr lang="en-US"/>
              <a:t>MMEC Proprietary  </a:t>
            </a:r>
            <a:endParaRPr lang="en-US" dirty="0"/>
          </a:p>
        </p:txBody>
      </p:sp>
      <p:sp>
        <p:nvSpPr>
          <p:cNvPr id="7" name="Slide Number Placeholder 6">
            <a:extLst>
              <a:ext uri="{FF2B5EF4-FFF2-40B4-BE49-F238E27FC236}">
                <a16:creationId xmlns:a16="http://schemas.microsoft.com/office/drawing/2014/main" id="{94FC3038-76B0-251B-3B37-ACF0DC328E21}"/>
              </a:ext>
            </a:extLst>
          </p:cNvPr>
          <p:cNvSpPr>
            <a:spLocks noGrp="1"/>
          </p:cNvSpPr>
          <p:nvPr>
            <p:ph type="sldNum" sz="quarter" idx="12"/>
          </p:nvPr>
        </p:nvSpPr>
        <p:spPr/>
        <p:txBody>
          <a:bodyPr/>
          <a:lstStyle/>
          <a:p>
            <a:fld id="{47A9008A-481B-4F65-A514-1AA65EA0FD53}" type="slidenum">
              <a:rPr lang="en-US" smtClean="0"/>
              <a:pPr/>
              <a:t>‹#›</a:t>
            </a:fld>
            <a:endParaRPr lang="en-US" dirty="0"/>
          </a:p>
        </p:txBody>
      </p:sp>
      <p:sp>
        <p:nvSpPr>
          <p:cNvPr id="8" name="TextBox 7" descr="CONFIDENTIAL_TAG_0xFFEE">
            <a:extLst>
              <a:ext uri="{FF2B5EF4-FFF2-40B4-BE49-F238E27FC236}">
                <a16:creationId xmlns:a16="http://schemas.microsoft.com/office/drawing/2014/main" id="{98938E5C-979F-7995-3D51-1CF958EFA9E8}"/>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4898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F2116-F516-3586-27B8-FA3728A280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B2C8F7-F69C-BFE1-417E-DC2ABB80D0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F175A0-4351-5E4A-08A6-0626DC90B7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24DC44-89D1-AB47-1A71-0BA70DC7DA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660F7-A0F1-A529-9942-4EA119FB88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A6A521-72EB-4E83-197D-7DC24218796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20AB5A7F-E6AD-CD85-47A9-3277C52623F4}"/>
              </a:ext>
            </a:extLst>
          </p:cNvPr>
          <p:cNvSpPr>
            <a:spLocks noGrp="1"/>
          </p:cNvSpPr>
          <p:nvPr>
            <p:ph type="ftr" sz="quarter" idx="11"/>
          </p:nvPr>
        </p:nvSpPr>
        <p:spPr/>
        <p:txBody>
          <a:bodyPr/>
          <a:lstStyle>
            <a:lvl1pPr>
              <a:defRPr sz="900"/>
            </a:lvl1pPr>
          </a:lstStyle>
          <a:p>
            <a:r>
              <a:rPr lang="en-US"/>
              <a:t>MMEC Proprietary  </a:t>
            </a:r>
            <a:endParaRPr lang="en-US" dirty="0"/>
          </a:p>
        </p:txBody>
      </p:sp>
      <p:sp>
        <p:nvSpPr>
          <p:cNvPr id="9" name="Slide Number Placeholder 8">
            <a:extLst>
              <a:ext uri="{FF2B5EF4-FFF2-40B4-BE49-F238E27FC236}">
                <a16:creationId xmlns:a16="http://schemas.microsoft.com/office/drawing/2014/main" id="{4CFA9561-A46C-8B19-8338-40A81B891AAE}"/>
              </a:ext>
            </a:extLst>
          </p:cNvPr>
          <p:cNvSpPr>
            <a:spLocks noGrp="1"/>
          </p:cNvSpPr>
          <p:nvPr>
            <p:ph type="sldNum" sz="quarter" idx="12"/>
          </p:nvPr>
        </p:nvSpPr>
        <p:spPr/>
        <p:txBody>
          <a:bodyPr/>
          <a:lstStyle/>
          <a:p>
            <a:fld id="{47A9008A-481B-4F65-A514-1AA65EA0FD53}" type="slidenum">
              <a:rPr lang="en-US" smtClean="0"/>
              <a:pPr/>
              <a:t>‹#›</a:t>
            </a:fld>
            <a:endParaRPr lang="en-US" dirty="0"/>
          </a:p>
        </p:txBody>
      </p:sp>
      <p:sp>
        <p:nvSpPr>
          <p:cNvPr id="10" name="TextBox 9" descr="CONFIDENTIAL_TAG_0xFFEE">
            <a:extLst>
              <a:ext uri="{FF2B5EF4-FFF2-40B4-BE49-F238E27FC236}">
                <a16:creationId xmlns:a16="http://schemas.microsoft.com/office/drawing/2014/main" id="{89253E02-47E6-DB9D-275F-AA3DBE7BE8C4}"/>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04208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3A297-87D7-66C0-94A3-81AD288A2E25}"/>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Date Placeholder 2">
            <a:extLst>
              <a:ext uri="{FF2B5EF4-FFF2-40B4-BE49-F238E27FC236}">
                <a16:creationId xmlns:a16="http://schemas.microsoft.com/office/drawing/2014/main" id="{32A69F04-9B5D-52DD-FEE0-8C4B1B3C2B2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20C17484-BD31-3AC4-0894-C4C3751A013C}"/>
              </a:ext>
            </a:extLst>
          </p:cNvPr>
          <p:cNvSpPr>
            <a:spLocks noGrp="1"/>
          </p:cNvSpPr>
          <p:nvPr>
            <p:ph type="ftr" sz="quarter" idx="11"/>
          </p:nvPr>
        </p:nvSpPr>
        <p:spPr/>
        <p:txBody>
          <a:bodyPr/>
          <a:lstStyle>
            <a:lvl1pPr>
              <a:defRPr sz="900"/>
            </a:lvl1pPr>
          </a:lstStyle>
          <a:p>
            <a:r>
              <a:rPr lang="en-US"/>
              <a:t>MMEC Proprietary  </a:t>
            </a:r>
            <a:endParaRPr lang="en-US" dirty="0"/>
          </a:p>
        </p:txBody>
      </p:sp>
      <p:sp>
        <p:nvSpPr>
          <p:cNvPr id="5" name="Slide Number Placeholder 4">
            <a:extLst>
              <a:ext uri="{FF2B5EF4-FFF2-40B4-BE49-F238E27FC236}">
                <a16:creationId xmlns:a16="http://schemas.microsoft.com/office/drawing/2014/main" id="{1ACB5994-B9BF-107F-62FF-8E99822CD7FC}"/>
              </a:ext>
            </a:extLst>
          </p:cNvPr>
          <p:cNvSpPr>
            <a:spLocks noGrp="1"/>
          </p:cNvSpPr>
          <p:nvPr>
            <p:ph type="sldNum" sz="quarter" idx="12"/>
          </p:nvPr>
        </p:nvSpPr>
        <p:spPr/>
        <p:txBody>
          <a:bodyPr/>
          <a:lstStyle/>
          <a:p>
            <a:fld id="{47A9008A-481B-4F65-A514-1AA65EA0FD53}" type="slidenum">
              <a:rPr lang="en-US" smtClean="0"/>
              <a:pPr/>
              <a:t>‹#›</a:t>
            </a:fld>
            <a:endParaRPr lang="en-US" dirty="0"/>
          </a:p>
        </p:txBody>
      </p:sp>
      <p:sp>
        <p:nvSpPr>
          <p:cNvPr id="6" name="TextBox 5" descr="CONFIDENTIAL_TAG_0xFFEE">
            <a:extLst>
              <a:ext uri="{FF2B5EF4-FFF2-40B4-BE49-F238E27FC236}">
                <a16:creationId xmlns:a16="http://schemas.microsoft.com/office/drawing/2014/main" id="{92383BC1-053B-9324-D9DA-03827ADB6E6A}"/>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289968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ection Header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66344" y="3328417"/>
            <a:ext cx="11256264" cy="1329267"/>
          </a:xfrm>
        </p:spPr>
        <p:txBody>
          <a:bodyPr>
            <a:noAutofit/>
          </a:bodyPr>
          <a:lstStyle>
            <a:lvl1pPr marL="0" indent="0" algn="ctr">
              <a:buNone/>
              <a:defRPr sz="18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7" name="Title 16"/>
          <p:cNvSpPr>
            <a:spLocks noGrp="1"/>
          </p:cNvSpPr>
          <p:nvPr>
            <p:ph type="title" hasCustomPrompt="1"/>
          </p:nvPr>
        </p:nvSpPr>
        <p:spPr bwMode="gray">
          <a:xfrm>
            <a:off x="466344" y="1972855"/>
            <a:ext cx="11256264" cy="1165224"/>
          </a:xfrm>
        </p:spPr>
        <p:txBody>
          <a:bodyPr anchor="b" anchorCtr="0"/>
          <a:lstStyle>
            <a:lvl1pPr algn="ctr">
              <a:defRPr b="1" cap="none" baseline="0">
                <a:solidFill>
                  <a:schemeClr val="bg1"/>
                </a:solidFill>
              </a:defRPr>
            </a:lvl1pPr>
          </a:lstStyle>
          <a:p>
            <a:r>
              <a:rPr lang="en-US" dirty="0"/>
              <a:t>Click to Insert Section Header</a:t>
            </a:r>
          </a:p>
        </p:txBody>
      </p:sp>
      <p:sp>
        <p:nvSpPr>
          <p:cNvPr id="11" name="Date Placeholder 3"/>
          <p:cNvSpPr>
            <a:spLocks noGrp="1"/>
          </p:cNvSpPr>
          <p:nvPr>
            <p:ph type="dt" sz="half" idx="2"/>
          </p:nvPr>
        </p:nvSpPr>
        <p:spPr>
          <a:xfrm>
            <a:off x="8165306" y="6510528"/>
            <a:ext cx="1499902" cy="206236"/>
          </a:xfrm>
          <a:prstGeom prst="rect">
            <a:avLst/>
          </a:prstGeom>
        </p:spPr>
        <p:txBody>
          <a:bodyPr vert="horz" lIns="91440" tIns="45720" rIns="91440" bIns="45720" rtlCol="0" anchor="ctr"/>
          <a:lstStyle>
            <a:lvl1pPr algn="ctr">
              <a:defRPr sz="1000" b="0">
                <a:solidFill>
                  <a:schemeClr val="bg1"/>
                </a:solidFill>
              </a:defRPr>
            </a:lvl1pPr>
          </a:lstStyle>
          <a:p>
            <a:endParaRPr lang="en-US" dirty="0"/>
          </a:p>
        </p:txBody>
      </p:sp>
      <p:sp>
        <p:nvSpPr>
          <p:cNvPr id="12"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bg1"/>
                </a:solidFill>
              </a:defRPr>
            </a:lvl1pPr>
          </a:lstStyle>
          <a:p>
            <a:fld id="{47A9008A-481B-4F65-A514-1AA65EA0FD53}" type="slidenum">
              <a:rPr lang="en-US" smtClean="0"/>
              <a:pPr/>
              <a:t>‹#›</a:t>
            </a:fld>
            <a:endParaRPr lang="en-US" dirty="0"/>
          </a:p>
        </p:txBody>
      </p:sp>
      <p:sp>
        <p:nvSpPr>
          <p:cNvPr id="9" name="Footer Placeholder 4">
            <a:extLst>
              <a:ext uri="{FF2B5EF4-FFF2-40B4-BE49-F238E27FC236}">
                <a16:creationId xmlns:a16="http://schemas.microsoft.com/office/drawing/2014/main" id="{F7C4E471-930D-FB40-B9B0-4203DCF393FC}"/>
              </a:ext>
            </a:extLst>
          </p:cNvPr>
          <p:cNvSpPr>
            <a:spLocks noGrp="1"/>
          </p:cNvSpPr>
          <p:nvPr>
            <p:ph type="ftr" sz="quarter" idx="3"/>
          </p:nvPr>
        </p:nvSpPr>
        <p:spPr>
          <a:xfrm>
            <a:off x="1087036" y="6510528"/>
            <a:ext cx="7035320" cy="210312"/>
          </a:xfrm>
          <a:prstGeom prst="rect">
            <a:avLst/>
          </a:prstGeom>
        </p:spPr>
        <p:txBody>
          <a:bodyPr vert="horz" lIns="91440" tIns="45720" rIns="91440" bIns="45720" rtlCol="0" anchor="ctr"/>
          <a:lstStyle>
            <a:lvl1pPr algn="ctr">
              <a:defRPr sz="700" b="0">
                <a:solidFill>
                  <a:schemeClr val="bg1"/>
                </a:solidFill>
              </a:defRPr>
            </a:lvl1pPr>
          </a:lstStyle>
          <a:p>
            <a:r>
              <a:rPr lang="en-US"/>
              <a:t>MMEC Proprietary  </a:t>
            </a:r>
            <a:endParaRPr lang="en-US" dirty="0"/>
          </a:p>
        </p:txBody>
      </p:sp>
      <p:pic>
        <p:nvPicPr>
          <p:cNvPr id="10" name="Picture 9">
            <a:extLst>
              <a:ext uri="{FF2B5EF4-FFF2-40B4-BE49-F238E27FC236}">
                <a16:creationId xmlns:a16="http://schemas.microsoft.com/office/drawing/2014/main" id="{59BEE2D0-B6CF-A34E-A450-F0B43B20FE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Box 12" descr="CONFIDENTIAL_TAG_0xFFEE">
            <a:extLst>
              <a:ext uri="{FF2B5EF4-FFF2-40B4-BE49-F238E27FC236}">
                <a16:creationId xmlns:a16="http://schemas.microsoft.com/office/drawing/2014/main" id="{7C5BA21D-85AE-034B-819B-02F4A7AC3501}"/>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458449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DAD5D-D256-258A-D34E-434CBFC824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418D1-E6A1-100C-C70F-370A38D664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076F3-63CC-1DD8-7B2C-4A8536B2F57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C902D1F-D800-3A94-1EF3-98E2EBC8325A}"/>
              </a:ext>
            </a:extLst>
          </p:cNvPr>
          <p:cNvSpPr>
            <a:spLocks noGrp="1"/>
          </p:cNvSpPr>
          <p:nvPr>
            <p:ph type="ftr" sz="quarter" idx="11"/>
          </p:nvPr>
        </p:nvSpPr>
        <p:spPr/>
        <p:txBody>
          <a:bodyPr/>
          <a:lstStyle/>
          <a:p>
            <a:r>
              <a:rPr lang="en-US"/>
              <a:t>MMEC Proprietary  </a:t>
            </a:r>
            <a:endParaRPr lang="en-US" dirty="0"/>
          </a:p>
        </p:txBody>
      </p:sp>
      <p:sp>
        <p:nvSpPr>
          <p:cNvPr id="6" name="Slide Number Placeholder 5">
            <a:extLst>
              <a:ext uri="{FF2B5EF4-FFF2-40B4-BE49-F238E27FC236}">
                <a16:creationId xmlns:a16="http://schemas.microsoft.com/office/drawing/2014/main" id="{AABDCB2A-4D67-9A71-40E5-E962DFCE1E08}"/>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76417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F044-5646-7B73-7ECB-39CA9F3636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F768CF-F12A-5F45-1F03-CB723D964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BB6654-2819-0056-430C-47CC3F0A3D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FE740B-2F99-9C3F-3A43-ECFBB648C0D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98F8CFE-3EDC-DE51-18EB-FD1BC5605EC6}"/>
              </a:ext>
            </a:extLst>
          </p:cNvPr>
          <p:cNvSpPr>
            <a:spLocks noGrp="1"/>
          </p:cNvSpPr>
          <p:nvPr>
            <p:ph type="ftr" sz="quarter" idx="11"/>
          </p:nvPr>
        </p:nvSpPr>
        <p:spPr/>
        <p:txBody>
          <a:bodyPr/>
          <a:lstStyle/>
          <a:p>
            <a:r>
              <a:rPr lang="en-US"/>
              <a:t>MMEC Proprietary  </a:t>
            </a:r>
            <a:endParaRPr lang="en-US" dirty="0"/>
          </a:p>
        </p:txBody>
      </p:sp>
      <p:sp>
        <p:nvSpPr>
          <p:cNvPr id="7" name="Slide Number Placeholder 6">
            <a:extLst>
              <a:ext uri="{FF2B5EF4-FFF2-40B4-BE49-F238E27FC236}">
                <a16:creationId xmlns:a16="http://schemas.microsoft.com/office/drawing/2014/main" id="{551C2A69-57D7-F316-561B-1F1F8AD2303F}"/>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571500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1732-E3D4-494A-869F-5E48C462E5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40D27E-E3CE-4847-9C95-700FF5B584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5E2346-9496-4512-A53E-F2D3B5C11BB7}"/>
              </a:ext>
            </a:extLst>
          </p:cNvPr>
          <p:cNvSpPr>
            <a:spLocks noGrp="1"/>
          </p:cNvSpPr>
          <p:nvPr>
            <p:ph type="dt" sz="half" idx="10"/>
          </p:nvPr>
        </p:nvSpPr>
        <p:spPr/>
        <p:txBody>
          <a:bodyPr/>
          <a:lstStyle/>
          <a:p>
            <a:fld id="{F0859A3C-EBFF-4099-9677-45671682F433}" type="datetimeFigureOut">
              <a:rPr lang="en-US" smtClean="0"/>
              <a:t>3/18/2025</a:t>
            </a:fld>
            <a:endParaRPr lang="en-US"/>
          </a:p>
        </p:txBody>
      </p:sp>
      <p:sp>
        <p:nvSpPr>
          <p:cNvPr id="5" name="Footer Placeholder 4">
            <a:extLst>
              <a:ext uri="{FF2B5EF4-FFF2-40B4-BE49-F238E27FC236}">
                <a16:creationId xmlns:a16="http://schemas.microsoft.com/office/drawing/2014/main" id="{F9ED71EE-52A5-4305-A9A6-FF32B91F7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154BA-7018-4178-8835-402F7DF6B02A}"/>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593920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F5F4D-B73C-C8FB-8A73-6E6541CA81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984549-0712-A4B6-E122-43715F244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42FEB8-E8B1-CCC7-018C-9AFF8A8D1B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884A24-06E1-436B-C8C1-86B7837094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749B60-C09D-36BB-CB43-0414AD4963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392237-559E-EA24-159A-80D5ADC8A19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3D4EC9D-79B6-999F-6905-2E29E7128898}"/>
              </a:ext>
            </a:extLst>
          </p:cNvPr>
          <p:cNvSpPr>
            <a:spLocks noGrp="1"/>
          </p:cNvSpPr>
          <p:nvPr>
            <p:ph type="ftr" sz="quarter" idx="11"/>
          </p:nvPr>
        </p:nvSpPr>
        <p:spPr/>
        <p:txBody>
          <a:bodyPr/>
          <a:lstStyle/>
          <a:p>
            <a:r>
              <a:rPr lang="en-US"/>
              <a:t>MMEC Proprietary  </a:t>
            </a:r>
            <a:endParaRPr lang="en-US" dirty="0"/>
          </a:p>
        </p:txBody>
      </p:sp>
      <p:sp>
        <p:nvSpPr>
          <p:cNvPr id="9" name="Slide Number Placeholder 8">
            <a:extLst>
              <a:ext uri="{FF2B5EF4-FFF2-40B4-BE49-F238E27FC236}">
                <a16:creationId xmlns:a16="http://schemas.microsoft.com/office/drawing/2014/main" id="{C69D636F-30BC-FA75-A429-806A6B4FF8C5}"/>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1791010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41B9-8044-E88E-84B3-9768A90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AA58A7-ECC6-BB15-0C3E-9E9F8BBBA07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5D792C6-68E4-22F3-BB32-3B77A79196B5}"/>
              </a:ext>
            </a:extLst>
          </p:cNvPr>
          <p:cNvSpPr>
            <a:spLocks noGrp="1"/>
          </p:cNvSpPr>
          <p:nvPr>
            <p:ph type="ftr" sz="quarter" idx="11"/>
          </p:nvPr>
        </p:nvSpPr>
        <p:spPr/>
        <p:txBody>
          <a:bodyPr/>
          <a:lstStyle/>
          <a:p>
            <a:r>
              <a:rPr lang="en-US"/>
              <a:t>MMEC Proprietary  </a:t>
            </a:r>
            <a:endParaRPr lang="en-US" dirty="0"/>
          </a:p>
        </p:txBody>
      </p:sp>
      <p:sp>
        <p:nvSpPr>
          <p:cNvPr id="5" name="Slide Number Placeholder 4">
            <a:extLst>
              <a:ext uri="{FF2B5EF4-FFF2-40B4-BE49-F238E27FC236}">
                <a16:creationId xmlns:a16="http://schemas.microsoft.com/office/drawing/2014/main" id="{E20D708E-E42D-ED1D-0E22-15854E28D3F4}"/>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1487673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2"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6"/>
            <a:ext cx="11471565" cy="1739347"/>
          </a:xfrm>
        </p:spPr>
        <p:txBody>
          <a:bodyPr tIns="45720" bIns="45720" anchor="ctr">
            <a:normAutofit/>
          </a:bodyPr>
          <a:lstStyle>
            <a:lvl1pPr algn="ctr">
              <a:lnSpc>
                <a:spcPct val="80000"/>
              </a:lnSpc>
              <a:defRPr sz="6000" spc="0" baseline="0"/>
            </a:lvl1pPr>
          </a:lstStyle>
          <a:p>
            <a:r>
              <a:rPr lang="en-US"/>
              <a:t>Click to edit Master title style</a:t>
            </a:r>
            <a:endParaRPr lang="en-US" dirty="0"/>
          </a:p>
        </p:txBody>
      </p:sp>
      <p:sp>
        <p:nvSpPr>
          <p:cNvPr id="3" name="Subtitle 2"/>
          <p:cNvSpPr>
            <a:spLocks noGrp="1"/>
          </p:cNvSpPr>
          <p:nvPr>
            <p:ph type="subTitle" idx="1"/>
          </p:nvPr>
        </p:nvSpPr>
        <p:spPr>
          <a:xfrm>
            <a:off x="1524000" y="3970316"/>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53173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81712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2"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3984401"/>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5BCAD085-E8A6-8845-BD4E-CB4CCA059FC4}" type="datetimeFigureOut">
              <a:rPr lang="en-US" smtClean="0"/>
              <a:t>3/18/2025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90168078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4396" y="2011680"/>
            <a:ext cx="48768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0800" y="2011680"/>
            <a:ext cx="48768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17352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914400" y="1913470"/>
            <a:ext cx="48768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2656566"/>
            <a:ext cx="48768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571" y="1913470"/>
            <a:ext cx="48768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0571" y="2656564"/>
            <a:ext cx="48768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32625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88942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39466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914400" y="2148840"/>
            <a:ext cx="6096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56757" y="2147488"/>
            <a:ext cx="341376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94633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73854-9914-4DF5-B0A5-42CFEB0FD5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1FECE3-F5A0-408D-B3BB-E407311D4B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7629BD-3DE3-43C6-AF0D-1A8453CFE609}"/>
              </a:ext>
            </a:extLst>
          </p:cNvPr>
          <p:cNvSpPr>
            <a:spLocks noGrp="1"/>
          </p:cNvSpPr>
          <p:nvPr>
            <p:ph type="dt" sz="half" idx="10"/>
          </p:nvPr>
        </p:nvSpPr>
        <p:spPr/>
        <p:txBody>
          <a:bodyPr/>
          <a:lstStyle/>
          <a:p>
            <a:fld id="{F0859A3C-EBFF-4099-9677-45671682F433}" type="datetimeFigureOut">
              <a:rPr lang="en-US" smtClean="0"/>
              <a:t>3/18/2025</a:t>
            </a:fld>
            <a:endParaRPr lang="en-US"/>
          </a:p>
        </p:txBody>
      </p:sp>
      <p:sp>
        <p:nvSpPr>
          <p:cNvPr id="5" name="Footer Placeholder 4">
            <a:extLst>
              <a:ext uri="{FF2B5EF4-FFF2-40B4-BE49-F238E27FC236}">
                <a16:creationId xmlns:a16="http://schemas.microsoft.com/office/drawing/2014/main" id="{EDCDF310-D640-4C70-8B6C-0E9D1F63E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02DFC-B9DD-4511-99A1-AEC637F65AF8}"/>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005071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914400" y="2211494"/>
            <a:ext cx="633984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847135" y="2150621"/>
            <a:ext cx="341376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81750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26788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5" y="609600"/>
            <a:ext cx="240238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609600"/>
            <a:ext cx="7973291"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1" y="6422856"/>
            <a:ext cx="2743196" cy="365125"/>
          </a:xfrm>
        </p:spPr>
        <p:txBody>
          <a:bodyPr/>
          <a:lstStyle/>
          <a:p>
            <a:fld id="{5BCAD085-E8A6-8845-BD4E-CB4CCA059FC4}" type="datetimeFigureOut">
              <a:rPr lang="en-US" smtClean="0"/>
              <a:t>3/18/2025</a:t>
            </a:fld>
            <a:endParaRPr lang="en-US"/>
          </a:p>
        </p:txBody>
      </p:sp>
      <p:sp>
        <p:nvSpPr>
          <p:cNvPr id="5" name="Footer Placeholder 4"/>
          <p:cNvSpPr>
            <a:spLocks noGrp="1"/>
          </p:cNvSpPr>
          <p:nvPr>
            <p:ph type="ftr" sz="quarter" idx="11"/>
          </p:nvPr>
        </p:nvSpPr>
        <p:spPr>
          <a:xfrm>
            <a:off x="3776136" y="6422856"/>
            <a:ext cx="4279669" cy="365125"/>
          </a:xfrm>
        </p:spPr>
        <p:txBody>
          <a:bodyPr/>
          <a:lstStyle/>
          <a:p>
            <a:endParaRPr lang="en-US"/>
          </a:p>
        </p:txBody>
      </p:sp>
      <p:sp>
        <p:nvSpPr>
          <p:cNvPr id="6" name="Slide Number Placeholder 5"/>
          <p:cNvSpPr>
            <a:spLocks noGrp="1"/>
          </p:cNvSpPr>
          <p:nvPr>
            <p:ph type="sldNum" sz="quarter" idx="12"/>
          </p:nvPr>
        </p:nvSpPr>
        <p:spPr>
          <a:xfrm>
            <a:off x="8073050" y="6422856"/>
            <a:ext cx="879759"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68346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4" name="Rectangle 23"/>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672" y="608882"/>
            <a:ext cx="2486025" cy="1230162"/>
          </a:xfrm>
          <a:prstGeom prst="rect">
            <a:avLst/>
          </a:prstGeom>
        </p:spPr>
      </p:pic>
      <p:sp>
        <p:nvSpPr>
          <p:cNvPr id="26" name="Title 16"/>
          <p:cNvSpPr>
            <a:spLocks noGrp="1"/>
          </p:cNvSpPr>
          <p:nvPr>
            <p:ph type="title" hasCustomPrompt="1"/>
          </p:nvPr>
        </p:nvSpPr>
        <p:spPr>
          <a:xfrm>
            <a:off x="745672" y="2838451"/>
            <a:ext cx="10700657" cy="2581275"/>
          </a:xfrm>
        </p:spPr>
        <p:txBody>
          <a:bodyPr lIns="0" tIns="0" rIns="0" bIns="0" anchor="b">
            <a:normAutofit/>
          </a:bodyPr>
          <a:lstStyle>
            <a:lvl1pPr>
              <a:lnSpc>
                <a:spcPct val="100000"/>
              </a:lnSpc>
              <a:defRPr sz="6000" b="1">
                <a:solidFill>
                  <a:schemeClr val="bg1"/>
                </a:solidFill>
              </a:defRPr>
            </a:lvl1pPr>
          </a:lstStyle>
          <a:p>
            <a:r>
              <a:rPr lang="en-US"/>
              <a:t>Click to edit title</a:t>
            </a:r>
          </a:p>
        </p:txBody>
      </p:sp>
      <p:sp>
        <p:nvSpPr>
          <p:cNvPr id="48" name="Text Placeholder 13"/>
          <p:cNvSpPr>
            <a:spLocks noGrp="1"/>
          </p:cNvSpPr>
          <p:nvPr>
            <p:ph type="body" sz="quarter" idx="10" hasCustomPrompt="1"/>
          </p:nvPr>
        </p:nvSpPr>
        <p:spPr>
          <a:xfrm>
            <a:off x="748395" y="5628557"/>
            <a:ext cx="10697934" cy="1104899"/>
          </a:xfrm>
        </p:spPr>
        <p:txBody>
          <a:bodyPr lIns="0" tIns="0" rIns="0" bIns="0">
            <a:normAutofit/>
          </a:bodyPr>
          <a:lstStyle>
            <a:lvl1pPr marL="0" indent="0">
              <a:lnSpc>
                <a:spcPct val="100000"/>
              </a:lnSpc>
              <a:spcBef>
                <a:spcPts val="0"/>
              </a:spcBef>
              <a:spcAft>
                <a:spcPts val="600"/>
              </a:spcAft>
              <a:buNone/>
              <a:defRPr sz="2400">
                <a:solidFill>
                  <a:schemeClr val="bg1"/>
                </a:solidFill>
              </a:defRPr>
            </a:lvl1pPr>
            <a:lvl2pPr>
              <a:lnSpc>
                <a:spcPct val="100000"/>
              </a:lnSpc>
              <a:spcBef>
                <a:spcPts val="0"/>
              </a:spcBef>
              <a:spcAft>
                <a:spcPts val="600"/>
              </a:spcAft>
              <a:defRPr sz="2000"/>
            </a:lvl2pPr>
            <a:lvl3pPr>
              <a:lnSpc>
                <a:spcPct val="100000"/>
              </a:lnSpc>
              <a:spcBef>
                <a:spcPts val="0"/>
              </a:spcBef>
              <a:spcAft>
                <a:spcPts val="600"/>
              </a:spcAft>
              <a:defRPr sz="18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text</a:t>
            </a:r>
          </a:p>
        </p:txBody>
      </p:sp>
    </p:spTree>
    <p:extLst>
      <p:ext uri="{BB962C8B-B14F-4D97-AF65-F5344CB8AC3E}">
        <p14:creationId xmlns:p14="http://schemas.microsoft.com/office/powerpoint/2010/main" val="2570819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39778"/>
          <a:stretch/>
        </p:blipFill>
        <p:spPr>
          <a:xfrm>
            <a:off x="11108879" y="6410551"/>
            <a:ext cx="789214" cy="235184"/>
          </a:xfrm>
          <a:prstGeom prst="rect">
            <a:avLst/>
          </a:prstGeom>
        </p:spPr>
      </p:pic>
      <p:grpSp>
        <p:nvGrpSpPr>
          <p:cNvPr id="8" name="Group 7"/>
          <p:cNvGrpSpPr/>
          <p:nvPr userDrawn="1"/>
        </p:nvGrpSpPr>
        <p:grpSpPr>
          <a:xfrm>
            <a:off x="0" y="-1"/>
            <a:ext cx="295275" cy="6858001"/>
            <a:chOff x="0" y="-1"/>
            <a:chExt cx="302078" cy="6858001"/>
          </a:xfrm>
        </p:grpSpPr>
        <p:sp>
          <p:nvSpPr>
            <p:cNvPr id="9" name="Rectangle 8"/>
            <p:cNvSpPr/>
            <p:nvPr userDrawn="1"/>
          </p:nvSpPr>
          <p:spPr>
            <a:xfrm>
              <a:off x="0" y="-1"/>
              <a:ext cx="302078" cy="1800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712976"/>
              <a:ext cx="302078" cy="18002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3425951"/>
              <a:ext cx="302078" cy="1800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5138928"/>
              <a:ext cx="302078"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Placeholder 13"/>
          <p:cNvSpPr>
            <a:spLocks noGrp="1"/>
          </p:cNvSpPr>
          <p:nvPr>
            <p:ph type="body" sz="quarter" idx="10" hasCustomPrompt="1"/>
          </p:nvPr>
        </p:nvSpPr>
        <p:spPr>
          <a:xfrm>
            <a:off x="748394" y="1866900"/>
            <a:ext cx="10700657" cy="4143375"/>
          </a:xfrm>
        </p:spPr>
        <p:txBody>
          <a:bodyPr lIns="0" tIns="0" rIns="0" bIns="0">
            <a:normAutofit/>
          </a:bodyPr>
          <a:lstStyle>
            <a:lvl1pPr>
              <a:lnSpc>
                <a:spcPct val="100000"/>
              </a:lnSpc>
              <a:spcBef>
                <a:spcPts val="0"/>
              </a:spcBef>
              <a:spcAft>
                <a:spcPts val="600"/>
              </a:spcAft>
              <a:defRPr sz="2000"/>
            </a:lvl1pPr>
            <a:lvl2pPr>
              <a:lnSpc>
                <a:spcPct val="100000"/>
              </a:lnSpc>
              <a:spcBef>
                <a:spcPts val="0"/>
              </a:spcBef>
              <a:spcAft>
                <a:spcPts val="600"/>
              </a:spcAft>
              <a:defRPr sz="1800"/>
            </a:lvl2pPr>
            <a:lvl3pPr>
              <a:lnSpc>
                <a:spcPct val="100000"/>
              </a:lnSpc>
              <a:spcBef>
                <a:spcPts val="0"/>
              </a:spcBef>
              <a:spcAft>
                <a:spcPts val="600"/>
              </a:spcAft>
              <a:defRPr sz="1600"/>
            </a:lvl3pPr>
            <a:lvl4pPr>
              <a:lnSpc>
                <a:spcPct val="100000"/>
              </a:lnSpc>
              <a:spcBef>
                <a:spcPts val="0"/>
              </a:spcBef>
              <a:spcAft>
                <a:spcPts val="600"/>
              </a:spcAft>
              <a:defRPr sz="1400"/>
            </a:lvl4pPr>
            <a:lvl5pPr>
              <a:lnSpc>
                <a:spcPct val="100000"/>
              </a:lnSpc>
              <a:spcBef>
                <a:spcPts val="0"/>
              </a:spcBef>
              <a:spcAft>
                <a:spcPts val="600"/>
              </a:spcAft>
              <a:defRPr sz="14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hasCustomPrompt="1"/>
          </p:nvPr>
        </p:nvSpPr>
        <p:spPr>
          <a:xfrm>
            <a:off x="745672" y="365126"/>
            <a:ext cx="10700657" cy="1054100"/>
          </a:xfrm>
        </p:spPr>
        <p:txBody>
          <a:bodyPr lIns="0" tIns="0" rIns="0" bIns="0" anchor="b"/>
          <a:lstStyle>
            <a:lvl1pPr>
              <a:lnSpc>
                <a:spcPct val="100000"/>
              </a:lnSpc>
              <a:defRPr b="1">
                <a:solidFill>
                  <a:schemeClr val="accent1"/>
                </a:solidFill>
              </a:defRPr>
            </a:lvl1pPr>
          </a:lstStyle>
          <a:p>
            <a:r>
              <a:rPr lang="en-US"/>
              <a:t>Click to edit slide title</a:t>
            </a:r>
          </a:p>
        </p:txBody>
      </p:sp>
    </p:spTree>
    <p:extLst>
      <p:ext uri="{BB962C8B-B14F-4D97-AF65-F5344CB8AC3E}">
        <p14:creationId xmlns:p14="http://schemas.microsoft.com/office/powerpoint/2010/main" val="12782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44561"/>
          <a:stretch/>
        </p:blipFill>
        <p:spPr>
          <a:xfrm>
            <a:off x="11108879" y="6410551"/>
            <a:ext cx="786384" cy="215728"/>
          </a:xfrm>
          <a:prstGeom prst="rect">
            <a:avLst/>
          </a:prstGeom>
        </p:spPr>
      </p:pic>
      <p:sp>
        <p:nvSpPr>
          <p:cNvPr id="10" name="Title 16"/>
          <p:cNvSpPr>
            <a:spLocks noGrp="1"/>
          </p:cNvSpPr>
          <p:nvPr>
            <p:ph type="title" hasCustomPrompt="1"/>
          </p:nvPr>
        </p:nvSpPr>
        <p:spPr>
          <a:xfrm>
            <a:off x="745672" y="2447925"/>
            <a:ext cx="10700657" cy="2200276"/>
          </a:xfrm>
        </p:spPr>
        <p:txBody>
          <a:bodyPr lIns="0" tIns="0" rIns="0" bIns="0" anchor="b">
            <a:normAutofit/>
          </a:bodyPr>
          <a:lstStyle>
            <a:lvl1pPr>
              <a:lnSpc>
                <a:spcPct val="100000"/>
              </a:lnSpc>
              <a:defRPr sz="5400" b="1">
                <a:solidFill>
                  <a:schemeClr val="bg1"/>
                </a:solidFill>
              </a:defRPr>
            </a:lvl1pPr>
          </a:lstStyle>
          <a:p>
            <a:r>
              <a:rPr lang="en-US"/>
              <a:t>Click to edit heading</a:t>
            </a:r>
          </a:p>
        </p:txBody>
      </p:sp>
    </p:spTree>
    <p:extLst>
      <p:ext uri="{BB962C8B-B14F-4D97-AF65-F5344CB8AC3E}">
        <p14:creationId xmlns:p14="http://schemas.microsoft.com/office/powerpoint/2010/main" val="895475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 Red">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44561"/>
          <a:stretch/>
        </p:blipFill>
        <p:spPr>
          <a:xfrm>
            <a:off x="11108879" y="6410551"/>
            <a:ext cx="786384" cy="215728"/>
          </a:xfrm>
          <a:prstGeom prst="rect">
            <a:avLst/>
          </a:prstGeom>
        </p:spPr>
      </p:pic>
      <p:sp>
        <p:nvSpPr>
          <p:cNvPr id="10" name="Title 16"/>
          <p:cNvSpPr>
            <a:spLocks noGrp="1"/>
          </p:cNvSpPr>
          <p:nvPr>
            <p:ph type="title" hasCustomPrompt="1"/>
          </p:nvPr>
        </p:nvSpPr>
        <p:spPr>
          <a:xfrm>
            <a:off x="745672" y="2447925"/>
            <a:ext cx="10700657" cy="2200276"/>
          </a:xfrm>
        </p:spPr>
        <p:txBody>
          <a:bodyPr lIns="0" tIns="0" rIns="0" bIns="0" anchor="b">
            <a:normAutofit/>
          </a:bodyPr>
          <a:lstStyle>
            <a:lvl1pPr>
              <a:lnSpc>
                <a:spcPct val="100000"/>
              </a:lnSpc>
              <a:defRPr sz="5400" b="1">
                <a:solidFill>
                  <a:schemeClr val="bg1"/>
                </a:solidFill>
              </a:defRPr>
            </a:lvl1pPr>
          </a:lstStyle>
          <a:p>
            <a:r>
              <a:rPr lang="en-US"/>
              <a:t>Click to edit heading</a:t>
            </a:r>
          </a:p>
        </p:txBody>
      </p:sp>
    </p:spTree>
    <p:extLst>
      <p:ext uri="{BB962C8B-B14F-4D97-AF65-F5344CB8AC3E}">
        <p14:creationId xmlns:p14="http://schemas.microsoft.com/office/powerpoint/2010/main" val="29781911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 Orang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44561"/>
          <a:stretch/>
        </p:blipFill>
        <p:spPr>
          <a:xfrm>
            <a:off x="11108879" y="6410551"/>
            <a:ext cx="786384" cy="215728"/>
          </a:xfrm>
          <a:prstGeom prst="rect">
            <a:avLst/>
          </a:prstGeom>
        </p:spPr>
      </p:pic>
      <p:sp>
        <p:nvSpPr>
          <p:cNvPr id="10" name="Title 16"/>
          <p:cNvSpPr>
            <a:spLocks noGrp="1"/>
          </p:cNvSpPr>
          <p:nvPr>
            <p:ph type="title" hasCustomPrompt="1"/>
          </p:nvPr>
        </p:nvSpPr>
        <p:spPr>
          <a:xfrm>
            <a:off x="745672" y="2447925"/>
            <a:ext cx="10700657" cy="2200276"/>
          </a:xfrm>
        </p:spPr>
        <p:txBody>
          <a:bodyPr lIns="0" tIns="0" rIns="0" bIns="0" anchor="b">
            <a:normAutofit/>
          </a:bodyPr>
          <a:lstStyle>
            <a:lvl1pPr>
              <a:lnSpc>
                <a:spcPct val="100000"/>
              </a:lnSpc>
              <a:defRPr sz="5400" b="1">
                <a:solidFill>
                  <a:schemeClr val="bg1"/>
                </a:solidFill>
              </a:defRPr>
            </a:lvl1pPr>
          </a:lstStyle>
          <a:p>
            <a:r>
              <a:rPr lang="en-US"/>
              <a:t>Click to edit heading</a:t>
            </a:r>
          </a:p>
        </p:txBody>
      </p:sp>
    </p:spTree>
    <p:extLst>
      <p:ext uri="{BB962C8B-B14F-4D97-AF65-F5344CB8AC3E}">
        <p14:creationId xmlns:p14="http://schemas.microsoft.com/office/powerpoint/2010/main" val="384220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debar - Blue">
    <p:spTree>
      <p:nvGrpSpPr>
        <p:cNvPr id="1" name=""/>
        <p:cNvGrpSpPr/>
        <p:nvPr/>
      </p:nvGrpSpPr>
      <p:grpSpPr>
        <a:xfrm>
          <a:off x="0" y="0"/>
          <a:ext cx="0" cy="0"/>
          <a:chOff x="0" y="0"/>
          <a:chExt cx="0" cy="0"/>
        </a:xfrm>
      </p:grpSpPr>
      <p:sp>
        <p:nvSpPr>
          <p:cNvPr id="6" name="Title 16"/>
          <p:cNvSpPr>
            <a:spLocks noGrp="1"/>
          </p:cNvSpPr>
          <p:nvPr>
            <p:ph type="title" hasCustomPrompt="1"/>
          </p:nvPr>
        </p:nvSpPr>
        <p:spPr>
          <a:xfrm>
            <a:off x="745673" y="365126"/>
            <a:ext cx="3997777" cy="2473324"/>
          </a:xfrm>
        </p:spPr>
        <p:txBody>
          <a:bodyPr lIns="0" tIns="0" rIns="0" bIns="0" anchor="b"/>
          <a:lstStyle>
            <a:lvl1pPr>
              <a:lnSpc>
                <a:spcPct val="100000"/>
              </a:lnSpc>
              <a:defRPr b="1">
                <a:solidFill>
                  <a:schemeClr val="accent1"/>
                </a:solidFill>
              </a:defRPr>
            </a:lvl1pPr>
          </a:lstStyle>
          <a:p>
            <a:r>
              <a:rPr lang="en-US"/>
              <a:t>Click to edit slide title</a:t>
            </a:r>
          </a:p>
        </p:txBody>
      </p:sp>
      <p:sp>
        <p:nvSpPr>
          <p:cNvPr id="7" name="Rectangle 6"/>
          <p:cNvSpPr/>
          <p:nvPr userDrawn="1"/>
        </p:nvSpPr>
        <p:spPr>
          <a:xfrm>
            <a:off x="5476874" y="0"/>
            <a:ext cx="67151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44561"/>
          <a:stretch/>
        </p:blipFill>
        <p:spPr>
          <a:xfrm>
            <a:off x="11108879" y="6410551"/>
            <a:ext cx="786384" cy="215728"/>
          </a:xfrm>
          <a:prstGeom prst="rect">
            <a:avLst/>
          </a:prstGeom>
        </p:spPr>
      </p:pic>
      <p:sp>
        <p:nvSpPr>
          <p:cNvPr id="9" name="Text Placeholder 13"/>
          <p:cNvSpPr>
            <a:spLocks noGrp="1"/>
          </p:cNvSpPr>
          <p:nvPr>
            <p:ph type="body" sz="quarter" idx="10" hasCustomPrompt="1"/>
          </p:nvPr>
        </p:nvSpPr>
        <p:spPr>
          <a:xfrm>
            <a:off x="748395" y="3286124"/>
            <a:ext cx="3995056" cy="2924175"/>
          </a:xfrm>
        </p:spPr>
        <p:txBody>
          <a:bodyPr lIns="0" tIns="0" rIns="0" bIns="0">
            <a:normAutofit/>
          </a:bodyPr>
          <a:lstStyle>
            <a:lvl1pPr marL="0" indent="0">
              <a:lnSpc>
                <a:spcPct val="100000"/>
              </a:lnSpc>
              <a:spcBef>
                <a:spcPts val="0"/>
              </a:spcBef>
              <a:spcAft>
                <a:spcPts val="600"/>
              </a:spcAft>
              <a:buNone/>
              <a:defRPr sz="2000"/>
            </a:lvl1pPr>
            <a:lvl2pPr>
              <a:lnSpc>
                <a:spcPct val="100000"/>
              </a:lnSpc>
              <a:spcBef>
                <a:spcPts val="0"/>
              </a:spcBef>
              <a:spcAft>
                <a:spcPts val="600"/>
              </a:spcAft>
              <a:defRPr sz="2000"/>
            </a:lvl2pPr>
            <a:lvl3pPr>
              <a:lnSpc>
                <a:spcPct val="100000"/>
              </a:lnSpc>
              <a:spcBef>
                <a:spcPts val="0"/>
              </a:spcBef>
              <a:spcAft>
                <a:spcPts val="600"/>
              </a:spcAft>
              <a:defRPr sz="18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text</a:t>
            </a:r>
          </a:p>
        </p:txBody>
      </p:sp>
      <p:grpSp>
        <p:nvGrpSpPr>
          <p:cNvPr id="10" name="Group 9"/>
          <p:cNvGrpSpPr/>
          <p:nvPr userDrawn="1"/>
        </p:nvGrpSpPr>
        <p:grpSpPr>
          <a:xfrm>
            <a:off x="0" y="-1"/>
            <a:ext cx="295275" cy="6858001"/>
            <a:chOff x="0" y="-1"/>
            <a:chExt cx="302078" cy="6858001"/>
          </a:xfrm>
        </p:grpSpPr>
        <p:sp>
          <p:nvSpPr>
            <p:cNvPr id="11" name="Rectangle 10"/>
            <p:cNvSpPr/>
            <p:nvPr userDrawn="1"/>
          </p:nvSpPr>
          <p:spPr>
            <a:xfrm>
              <a:off x="0" y="-1"/>
              <a:ext cx="302078" cy="1800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1712976"/>
              <a:ext cx="302078" cy="18002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3425951"/>
              <a:ext cx="302078" cy="1800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5138928"/>
              <a:ext cx="302078"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59130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debar - Red">
    <p:spTree>
      <p:nvGrpSpPr>
        <p:cNvPr id="1" name=""/>
        <p:cNvGrpSpPr/>
        <p:nvPr/>
      </p:nvGrpSpPr>
      <p:grpSpPr>
        <a:xfrm>
          <a:off x="0" y="0"/>
          <a:ext cx="0" cy="0"/>
          <a:chOff x="0" y="0"/>
          <a:chExt cx="0" cy="0"/>
        </a:xfrm>
      </p:grpSpPr>
      <p:sp>
        <p:nvSpPr>
          <p:cNvPr id="6" name="Title 16"/>
          <p:cNvSpPr>
            <a:spLocks noGrp="1"/>
          </p:cNvSpPr>
          <p:nvPr>
            <p:ph type="title" hasCustomPrompt="1"/>
          </p:nvPr>
        </p:nvSpPr>
        <p:spPr>
          <a:xfrm>
            <a:off x="745673" y="365126"/>
            <a:ext cx="3997777" cy="2473324"/>
          </a:xfrm>
        </p:spPr>
        <p:txBody>
          <a:bodyPr lIns="0" tIns="0" rIns="0" bIns="0" anchor="b"/>
          <a:lstStyle>
            <a:lvl1pPr>
              <a:lnSpc>
                <a:spcPct val="100000"/>
              </a:lnSpc>
              <a:defRPr b="1">
                <a:solidFill>
                  <a:schemeClr val="accent1"/>
                </a:solidFill>
              </a:defRPr>
            </a:lvl1pPr>
          </a:lstStyle>
          <a:p>
            <a:r>
              <a:rPr lang="en-US"/>
              <a:t>Click to edit slide title</a:t>
            </a:r>
          </a:p>
        </p:txBody>
      </p:sp>
      <p:sp>
        <p:nvSpPr>
          <p:cNvPr id="7" name="Rectangle 6"/>
          <p:cNvSpPr/>
          <p:nvPr userDrawn="1"/>
        </p:nvSpPr>
        <p:spPr>
          <a:xfrm>
            <a:off x="5476875" y="0"/>
            <a:ext cx="67151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44561"/>
          <a:stretch/>
        </p:blipFill>
        <p:spPr>
          <a:xfrm>
            <a:off x="11108879" y="6410551"/>
            <a:ext cx="786384" cy="215728"/>
          </a:xfrm>
          <a:prstGeom prst="rect">
            <a:avLst/>
          </a:prstGeom>
        </p:spPr>
      </p:pic>
      <p:sp>
        <p:nvSpPr>
          <p:cNvPr id="9" name="Text Placeholder 13"/>
          <p:cNvSpPr>
            <a:spLocks noGrp="1"/>
          </p:cNvSpPr>
          <p:nvPr>
            <p:ph type="body" sz="quarter" idx="10" hasCustomPrompt="1"/>
          </p:nvPr>
        </p:nvSpPr>
        <p:spPr>
          <a:xfrm>
            <a:off x="748395" y="3286124"/>
            <a:ext cx="3995056" cy="2924175"/>
          </a:xfrm>
        </p:spPr>
        <p:txBody>
          <a:bodyPr lIns="0" tIns="0" rIns="0" bIns="0">
            <a:normAutofit/>
          </a:bodyPr>
          <a:lstStyle>
            <a:lvl1pPr marL="0" indent="0">
              <a:lnSpc>
                <a:spcPct val="100000"/>
              </a:lnSpc>
              <a:spcBef>
                <a:spcPts val="0"/>
              </a:spcBef>
              <a:spcAft>
                <a:spcPts val="600"/>
              </a:spcAft>
              <a:buNone/>
              <a:defRPr sz="2000"/>
            </a:lvl1pPr>
            <a:lvl2pPr>
              <a:lnSpc>
                <a:spcPct val="100000"/>
              </a:lnSpc>
              <a:spcBef>
                <a:spcPts val="0"/>
              </a:spcBef>
              <a:spcAft>
                <a:spcPts val="600"/>
              </a:spcAft>
              <a:defRPr sz="2000"/>
            </a:lvl2pPr>
            <a:lvl3pPr>
              <a:lnSpc>
                <a:spcPct val="100000"/>
              </a:lnSpc>
              <a:spcBef>
                <a:spcPts val="0"/>
              </a:spcBef>
              <a:spcAft>
                <a:spcPts val="600"/>
              </a:spcAft>
              <a:defRPr sz="18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text</a:t>
            </a:r>
          </a:p>
        </p:txBody>
      </p:sp>
      <p:grpSp>
        <p:nvGrpSpPr>
          <p:cNvPr id="10" name="Group 9"/>
          <p:cNvGrpSpPr/>
          <p:nvPr userDrawn="1"/>
        </p:nvGrpSpPr>
        <p:grpSpPr>
          <a:xfrm>
            <a:off x="0" y="-1"/>
            <a:ext cx="295275" cy="6858001"/>
            <a:chOff x="0" y="-1"/>
            <a:chExt cx="302078" cy="6858001"/>
          </a:xfrm>
        </p:grpSpPr>
        <p:sp>
          <p:nvSpPr>
            <p:cNvPr id="11" name="Rectangle 10"/>
            <p:cNvSpPr/>
            <p:nvPr userDrawn="1"/>
          </p:nvSpPr>
          <p:spPr>
            <a:xfrm>
              <a:off x="0" y="-1"/>
              <a:ext cx="302078" cy="1800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1712976"/>
              <a:ext cx="302078" cy="18002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3425951"/>
              <a:ext cx="302078" cy="1800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5138928"/>
              <a:ext cx="302078"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4445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4BCD-FA64-49DA-96F8-3CF7621013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458D20-D048-450A-B09A-0E705F876D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41149F-ADF7-4294-B656-8FEC26CBCC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1487D3-D57C-42EF-BA80-4C913EC2CC6F}"/>
              </a:ext>
            </a:extLst>
          </p:cNvPr>
          <p:cNvSpPr>
            <a:spLocks noGrp="1"/>
          </p:cNvSpPr>
          <p:nvPr>
            <p:ph type="dt" sz="half" idx="10"/>
          </p:nvPr>
        </p:nvSpPr>
        <p:spPr/>
        <p:txBody>
          <a:bodyPr/>
          <a:lstStyle/>
          <a:p>
            <a:fld id="{F0859A3C-EBFF-4099-9677-45671682F433}" type="datetimeFigureOut">
              <a:rPr lang="en-US" smtClean="0"/>
              <a:t>3/18/2025</a:t>
            </a:fld>
            <a:endParaRPr lang="en-US"/>
          </a:p>
        </p:txBody>
      </p:sp>
      <p:sp>
        <p:nvSpPr>
          <p:cNvPr id="6" name="Footer Placeholder 5">
            <a:extLst>
              <a:ext uri="{FF2B5EF4-FFF2-40B4-BE49-F238E27FC236}">
                <a16:creationId xmlns:a16="http://schemas.microsoft.com/office/drawing/2014/main" id="{C5A1D174-8065-4662-BB28-6F75BCB00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CADE99-4495-4055-829D-F76F05856753}"/>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6727340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debar - Orange">
    <p:spTree>
      <p:nvGrpSpPr>
        <p:cNvPr id="1" name=""/>
        <p:cNvGrpSpPr/>
        <p:nvPr/>
      </p:nvGrpSpPr>
      <p:grpSpPr>
        <a:xfrm>
          <a:off x="0" y="0"/>
          <a:ext cx="0" cy="0"/>
          <a:chOff x="0" y="0"/>
          <a:chExt cx="0" cy="0"/>
        </a:xfrm>
      </p:grpSpPr>
      <p:sp>
        <p:nvSpPr>
          <p:cNvPr id="6" name="Title 16"/>
          <p:cNvSpPr>
            <a:spLocks noGrp="1"/>
          </p:cNvSpPr>
          <p:nvPr>
            <p:ph type="title" hasCustomPrompt="1"/>
          </p:nvPr>
        </p:nvSpPr>
        <p:spPr>
          <a:xfrm>
            <a:off x="745673" y="365126"/>
            <a:ext cx="3997777" cy="2473324"/>
          </a:xfrm>
        </p:spPr>
        <p:txBody>
          <a:bodyPr lIns="0" tIns="0" rIns="0" bIns="0" anchor="b"/>
          <a:lstStyle>
            <a:lvl1pPr>
              <a:lnSpc>
                <a:spcPct val="100000"/>
              </a:lnSpc>
              <a:defRPr b="1">
                <a:solidFill>
                  <a:schemeClr val="accent1"/>
                </a:solidFill>
              </a:defRPr>
            </a:lvl1pPr>
          </a:lstStyle>
          <a:p>
            <a:r>
              <a:rPr lang="en-US"/>
              <a:t>Click to edit slide title</a:t>
            </a:r>
          </a:p>
        </p:txBody>
      </p:sp>
      <p:sp>
        <p:nvSpPr>
          <p:cNvPr id="7" name="Rectangle 6"/>
          <p:cNvSpPr/>
          <p:nvPr userDrawn="1"/>
        </p:nvSpPr>
        <p:spPr>
          <a:xfrm>
            <a:off x="5476874" y="0"/>
            <a:ext cx="671512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44561"/>
          <a:stretch/>
        </p:blipFill>
        <p:spPr>
          <a:xfrm>
            <a:off x="11108879" y="6410551"/>
            <a:ext cx="786384" cy="215728"/>
          </a:xfrm>
          <a:prstGeom prst="rect">
            <a:avLst/>
          </a:prstGeom>
        </p:spPr>
      </p:pic>
      <p:sp>
        <p:nvSpPr>
          <p:cNvPr id="9" name="Text Placeholder 13"/>
          <p:cNvSpPr>
            <a:spLocks noGrp="1"/>
          </p:cNvSpPr>
          <p:nvPr>
            <p:ph type="body" sz="quarter" idx="10" hasCustomPrompt="1"/>
          </p:nvPr>
        </p:nvSpPr>
        <p:spPr>
          <a:xfrm>
            <a:off x="748395" y="3286124"/>
            <a:ext cx="3995056" cy="2924175"/>
          </a:xfrm>
        </p:spPr>
        <p:txBody>
          <a:bodyPr lIns="0" tIns="0" rIns="0" bIns="0">
            <a:normAutofit/>
          </a:bodyPr>
          <a:lstStyle>
            <a:lvl1pPr marL="0" indent="0">
              <a:lnSpc>
                <a:spcPct val="100000"/>
              </a:lnSpc>
              <a:spcBef>
                <a:spcPts val="0"/>
              </a:spcBef>
              <a:spcAft>
                <a:spcPts val="600"/>
              </a:spcAft>
              <a:buNone/>
              <a:defRPr sz="2000"/>
            </a:lvl1pPr>
            <a:lvl2pPr>
              <a:lnSpc>
                <a:spcPct val="100000"/>
              </a:lnSpc>
              <a:spcBef>
                <a:spcPts val="0"/>
              </a:spcBef>
              <a:spcAft>
                <a:spcPts val="600"/>
              </a:spcAft>
              <a:defRPr sz="2000"/>
            </a:lvl2pPr>
            <a:lvl3pPr>
              <a:lnSpc>
                <a:spcPct val="100000"/>
              </a:lnSpc>
              <a:spcBef>
                <a:spcPts val="0"/>
              </a:spcBef>
              <a:spcAft>
                <a:spcPts val="600"/>
              </a:spcAft>
              <a:defRPr sz="18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text</a:t>
            </a:r>
          </a:p>
        </p:txBody>
      </p:sp>
      <p:grpSp>
        <p:nvGrpSpPr>
          <p:cNvPr id="10" name="Group 9"/>
          <p:cNvGrpSpPr/>
          <p:nvPr userDrawn="1"/>
        </p:nvGrpSpPr>
        <p:grpSpPr>
          <a:xfrm>
            <a:off x="0" y="-1"/>
            <a:ext cx="295275" cy="6858001"/>
            <a:chOff x="0" y="-1"/>
            <a:chExt cx="302078" cy="6858001"/>
          </a:xfrm>
        </p:grpSpPr>
        <p:sp>
          <p:nvSpPr>
            <p:cNvPr id="11" name="Rectangle 10"/>
            <p:cNvSpPr/>
            <p:nvPr userDrawn="1"/>
          </p:nvSpPr>
          <p:spPr>
            <a:xfrm>
              <a:off x="0" y="-1"/>
              <a:ext cx="302078" cy="1800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1712976"/>
              <a:ext cx="302078" cy="18002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3425951"/>
              <a:ext cx="302078" cy="1800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5138928"/>
              <a:ext cx="302078"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8418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w/ Side Panel">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39778"/>
          <a:stretch/>
        </p:blipFill>
        <p:spPr>
          <a:xfrm>
            <a:off x="11108879" y="6410551"/>
            <a:ext cx="789214" cy="235184"/>
          </a:xfrm>
          <a:prstGeom prst="rect">
            <a:avLst/>
          </a:prstGeom>
        </p:spPr>
      </p:pic>
      <p:grpSp>
        <p:nvGrpSpPr>
          <p:cNvPr id="6" name="Group 5"/>
          <p:cNvGrpSpPr/>
          <p:nvPr userDrawn="1"/>
        </p:nvGrpSpPr>
        <p:grpSpPr>
          <a:xfrm>
            <a:off x="0" y="-1"/>
            <a:ext cx="295275" cy="6858001"/>
            <a:chOff x="0" y="-1"/>
            <a:chExt cx="302078" cy="6858001"/>
          </a:xfrm>
        </p:grpSpPr>
        <p:sp>
          <p:nvSpPr>
            <p:cNvPr id="7" name="Rectangle 6"/>
            <p:cNvSpPr/>
            <p:nvPr userDrawn="1"/>
          </p:nvSpPr>
          <p:spPr>
            <a:xfrm>
              <a:off x="0" y="-1"/>
              <a:ext cx="302078" cy="1800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712976"/>
              <a:ext cx="302078" cy="18002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3425951"/>
              <a:ext cx="302078" cy="1800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5138928"/>
              <a:ext cx="302078"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30430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39778"/>
          <a:stretch/>
        </p:blipFill>
        <p:spPr>
          <a:xfrm>
            <a:off x="11108879" y="6410551"/>
            <a:ext cx="789214" cy="235184"/>
          </a:xfrm>
          <a:prstGeom prst="rect">
            <a:avLst/>
          </a:prstGeom>
        </p:spPr>
      </p:pic>
    </p:spTree>
    <p:extLst>
      <p:ext uri="{BB962C8B-B14F-4D97-AF65-F5344CB8AC3E}">
        <p14:creationId xmlns:p14="http://schemas.microsoft.com/office/powerpoint/2010/main" val="11175704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s/Questions">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6"/>
          <p:cNvSpPr>
            <a:spLocks noGrp="1"/>
          </p:cNvSpPr>
          <p:nvPr>
            <p:ph type="title" hasCustomPrompt="1"/>
          </p:nvPr>
        </p:nvSpPr>
        <p:spPr>
          <a:xfrm>
            <a:off x="745672" y="981293"/>
            <a:ext cx="10700657" cy="990600"/>
          </a:xfrm>
        </p:spPr>
        <p:txBody>
          <a:bodyPr lIns="0" tIns="0" rIns="0" bIns="0" anchor="b">
            <a:normAutofit/>
          </a:bodyPr>
          <a:lstStyle>
            <a:lvl1pPr algn="ctr">
              <a:lnSpc>
                <a:spcPct val="100000"/>
              </a:lnSpc>
              <a:defRPr sz="6000" b="1">
                <a:solidFill>
                  <a:schemeClr val="bg1"/>
                </a:solidFill>
              </a:defRPr>
            </a:lvl1pPr>
          </a:lstStyle>
          <a:p>
            <a:r>
              <a:rPr lang="en-US"/>
              <a:t>Thanks / Questions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2987" y="4319032"/>
            <a:ext cx="2486025" cy="1230162"/>
          </a:xfrm>
          <a:prstGeom prst="rect">
            <a:avLst/>
          </a:prstGeom>
        </p:spPr>
      </p:pic>
      <p:sp>
        <p:nvSpPr>
          <p:cNvPr id="9" name="TextBox 8"/>
          <p:cNvSpPr txBox="1"/>
          <p:nvPr userDrawn="1"/>
        </p:nvSpPr>
        <p:spPr>
          <a:xfrm>
            <a:off x="2185986" y="6307887"/>
            <a:ext cx="7820025" cy="215444"/>
          </a:xfrm>
          <a:prstGeom prst="rect">
            <a:avLst/>
          </a:prstGeom>
          <a:noFill/>
        </p:spPr>
        <p:txBody>
          <a:bodyPr wrap="square" lIns="0" tIns="0" rIns="0" bIns="0" rtlCol="0">
            <a:spAutoFit/>
          </a:bodyPr>
          <a:lstStyle/>
          <a:p>
            <a:pPr algn="ctr"/>
            <a:r>
              <a:rPr lang="en-US" sz="1400">
                <a:solidFill>
                  <a:schemeClr val="bg1"/>
                </a:solidFill>
              </a:rPr>
              <a:t>@</a:t>
            </a:r>
            <a:r>
              <a:rPr lang="en-US" sz="1400" err="1">
                <a:solidFill>
                  <a:schemeClr val="bg1"/>
                </a:solidFill>
              </a:rPr>
              <a:t>TheOACC</a:t>
            </a:r>
            <a:r>
              <a:rPr lang="en-US" sz="1400" baseline="0">
                <a:solidFill>
                  <a:schemeClr val="bg1"/>
                </a:solidFill>
              </a:rPr>
              <a:t>  </a:t>
            </a:r>
            <a:r>
              <a:rPr lang="en-US" sz="1000" baseline="0">
                <a:solidFill>
                  <a:schemeClr val="bg1"/>
                </a:solidFill>
                <a:latin typeface="Arial" panose="020B0604020202020204" pitchFamily="34" charset="0"/>
                <a:cs typeface="Arial" panose="020B0604020202020204" pitchFamily="34" charset="0"/>
              </a:rPr>
              <a:t>●</a:t>
            </a:r>
            <a:r>
              <a:rPr lang="en-US" sz="1400" baseline="0">
                <a:solidFill>
                  <a:schemeClr val="bg1"/>
                </a:solidFill>
                <a:latin typeface="Arial" panose="020B0604020202020204" pitchFamily="34" charset="0"/>
                <a:cs typeface="Arial" panose="020B0604020202020204" pitchFamily="34" charset="0"/>
              </a:rPr>
              <a:t> </a:t>
            </a:r>
            <a:r>
              <a:rPr lang="en-US" sz="1400" baseline="0">
                <a:solidFill>
                  <a:schemeClr val="bg1"/>
                </a:solidFill>
              </a:rPr>
              <a:t> </a:t>
            </a:r>
            <a:r>
              <a:rPr lang="en-US" sz="1400">
                <a:solidFill>
                  <a:schemeClr val="bg1"/>
                </a:solidFill>
              </a:rPr>
              <a:t>www.ohiocommunitycolleges.org</a:t>
            </a:r>
            <a:r>
              <a:rPr lang="en-US" sz="1400" baseline="0">
                <a:solidFill>
                  <a:schemeClr val="bg1"/>
                </a:solidFill>
              </a:rPr>
              <a:t> </a:t>
            </a:r>
            <a:endParaRPr lang="en-US" sz="1400">
              <a:solidFill>
                <a:schemeClr val="bg1"/>
              </a:solidFill>
            </a:endParaRPr>
          </a:p>
        </p:txBody>
      </p:sp>
      <p:sp>
        <p:nvSpPr>
          <p:cNvPr id="14" name="Text Placeholder 13"/>
          <p:cNvSpPr>
            <a:spLocks noGrp="1"/>
          </p:cNvSpPr>
          <p:nvPr userDrawn="1">
            <p:ph type="body" sz="quarter" idx="10" hasCustomPrompt="1"/>
          </p:nvPr>
        </p:nvSpPr>
        <p:spPr>
          <a:xfrm>
            <a:off x="2965337" y="2823804"/>
            <a:ext cx="6261327" cy="333375"/>
          </a:xfrm>
        </p:spPr>
        <p:txBody>
          <a:bodyPr lIns="0" tIns="0" rIns="0" bIns="0">
            <a:normAutofit/>
          </a:bodyPr>
          <a:lstStyle>
            <a:lvl1pPr marL="0" indent="0" algn="ctr">
              <a:lnSpc>
                <a:spcPct val="100000"/>
              </a:lnSpc>
              <a:spcBef>
                <a:spcPts val="0"/>
              </a:spcBef>
              <a:spcAft>
                <a:spcPts val="600"/>
              </a:spcAft>
              <a:buNone/>
              <a:defRPr sz="2000" b="1">
                <a:solidFill>
                  <a:schemeClr val="bg1"/>
                </a:solidFill>
                <a:latin typeface="+mj-lt"/>
              </a:defRPr>
            </a:lvl1pPr>
            <a:lvl2pPr>
              <a:lnSpc>
                <a:spcPct val="100000"/>
              </a:lnSpc>
              <a:spcBef>
                <a:spcPts val="0"/>
              </a:spcBef>
              <a:spcAft>
                <a:spcPts val="600"/>
              </a:spcAft>
              <a:defRPr sz="2000"/>
            </a:lvl2pPr>
            <a:lvl3pPr>
              <a:lnSpc>
                <a:spcPct val="100000"/>
              </a:lnSpc>
              <a:spcBef>
                <a:spcPts val="0"/>
              </a:spcBef>
              <a:spcAft>
                <a:spcPts val="600"/>
              </a:spcAft>
              <a:defRPr sz="18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Name</a:t>
            </a:r>
          </a:p>
        </p:txBody>
      </p:sp>
      <p:sp>
        <p:nvSpPr>
          <p:cNvPr id="15" name="Text Placeholder 13"/>
          <p:cNvSpPr>
            <a:spLocks noGrp="1"/>
          </p:cNvSpPr>
          <p:nvPr userDrawn="1">
            <p:ph type="body" sz="quarter" idx="11" hasCustomPrompt="1"/>
          </p:nvPr>
        </p:nvSpPr>
        <p:spPr>
          <a:xfrm>
            <a:off x="2965337" y="3176229"/>
            <a:ext cx="6261327" cy="333375"/>
          </a:xfrm>
        </p:spPr>
        <p:txBody>
          <a:bodyPr lIns="0" tIns="0" rIns="0" bIns="0">
            <a:normAutofit/>
          </a:bodyPr>
          <a:lstStyle>
            <a:lvl1pPr marL="0" indent="0" algn="ctr">
              <a:lnSpc>
                <a:spcPct val="100000"/>
              </a:lnSpc>
              <a:spcBef>
                <a:spcPts val="0"/>
              </a:spcBef>
              <a:spcAft>
                <a:spcPts val="600"/>
              </a:spcAft>
              <a:buNone/>
              <a:defRPr sz="1800" b="0">
                <a:solidFill>
                  <a:schemeClr val="bg1"/>
                </a:solidFill>
                <a:latin typeface="+mj-lt"/>
              </a:defRPr>
            </a:lvl1pPr>
            <a:lvl2pPr>
              <a:lnSpc>
                <a:spcPct val="100000"/>
              </a:lnSpc>
              <a:spcBef>
                <a:spcPts val="0"/>
              </a:spcBef>
              <a:spcAft>
                <a:spcPts val="600"/>
              </a:spcAft>
              <a:defRPr sz="2000"/>
            </a:lvl2pPr>
            <a:lvl3pPr>
              <a:lnSpc>
                <a:spcPct val="100000"/>
              </a:lnSpc>
              <a:spcBef>
                <a:spcPts val="0"/>
              </a:spcBef>
              <a:spcAft>
                <a:spcPts val="600"/>
              </a:spcAft>
              <a:defRPr sz="18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Job Title</a:t>
            </a:r>
          </a:p>
        </p:txBody>
      </p:sp>
      <p:sp>
        <p:nvSpPr>
          <p:cNvPr id="16" name="Text Placeholder 13"/>
          <p:cNvSpPr>
            <a:spLocks noGrp="1"/>
          </p:cNvSpPr>
          <p:nvPr userDrawn="1">
            <p:ph type="body" sz="quarter" idx="12" hasCustomPrompt="1"/>
          </p:nvPr>
        </p:nvSpPr>
        <p:spPr>
          <a:xfrm>
            <a:off x="2965337" y="3490554"/>
            <a:ext cx="6261327" cy="333375"/>
          </a:xfrm>
        </p:spPr>
        <p:txBody>
          <a:bodyPr lIns="0" tIns="0" rIns="0" bIns="0">
            <a:normAutofit/>
          </a:bodyPr>
          <a:lstStyle>
            <a:lvl1pPr marL="0" indent="0" algn="ctr">
              <a:lnSpc>
                <a:spcPct val="100000"/>
              </a:lnSpc>
              <a:spcBef>
                <a:spcPts val="0"/>
              </a:spcBef>
              <a:spcAft>
                <a:spcPts val="600"/>
              </a:spcAft>
              <a:buNone/>
              <a:defRPr sz="1800" b="0">
                <a:solidFill>
                  <a:schemeClr val="bg1"/>
                </a:solidFill>
                <a:latin typeface="+mn-lt"/>
              </a:defRPr>
            </a:lvl1pPr>
            <a:lvl2pPr>
              <a:lnSpc>
                <a:spcPct val="100000"/>
              </a:lnSpc>
              <a:spcBef>
                <a:spcPts val="0"/>
              </a:spcBef>
              <a:spcAft>
                <a:spcPts val="600"/>
              </a:spcAft>
              <a:defRPr sz="2000"/>
            </a:lvl2pPr>
            <a:lvl3pPr>
              <a:lnSpc>
                <a:spcPct val="100000"/>
              </a:lnSpc>
              <a:spcBef>
                <a:spcPts val="0"/>
              </a:spcBef>
              <a:spcAft>
                <a:spcPts val="600"/>
              </a:spcAft>
              <a:defRPr sz="18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Email </a:t>
            </a:r>
          </a:p>
        </p:txBody>
      </p:sp>
      <p:sp>
        <p:nvSpPr>
          <p:cNvPr id="2" name="TextBox 1">
            <a:extLst>
              <a:ext uri="{FF2B5EF4-FFF2-40B4-BE49-F238E27FC236}">
                <a16:creationId xmlns:a16="http://schemas.microsoft.com/office/drawing/2014/main" id="{9F79F14A-5C18-1AA2-5144-42189699C5B1}"/>
              </a:ext>
            </a:extLst>
          </p:cNvPr>
          <p:cNvSpPr txBox="1"/>
          <p:nvPr userDrawn="1"/>
        </p:nvSpPr>
        <p:spPr>
          <a:xfrm>
            <a:off x="0" y="5973218"/>
            <a:ext cx="12192000" cy="215444"/>
          </a:xfrm>
          <a:prstGeom prst="rect">
            <a:avLst/>
          </a:prstGeom>
          <a:noFill/>
        </p:spPr>
        <p:txBody>
          <a:bodyPr wrap="square" lIns="0" tIns="0" rIns="0" bIns="0" rtlCol="0">
            <a:spAutoFit/>
          </a:bodyPr>
          <a:lstStyle/>
          <a:p>
            <a:pPr algn="ctr"/>
            <a:r>
              <a:rPr lang="en-US" sz="1400" b="1" i="1">
                <a:solidFill>
                  <a:schemeClr val="bg1"/>
                </a:solidFill>
                <a:latin typeface="+mj-lt"/>
              </a:rPr>
              <a:t>Advancing Ohio’s 23 community colleges through advocacy, policy, and professional development.</a:t>
            </a:r>
          </a:p>
        </p:txBody>
      </p:sp>
    </p:spTree>
    <p:extLst>
      <p:ext uri="{BB962C8B-B14F-4D97-AF65-F5344CB8AC3E}">
        <p14:creationId xmlns:p14="http://schemas.microsoft.com/office/powerpoint/2010/main" val="32626640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3" y="1122363"/>
            <a:ext cx="9974640" cy="2387600"/>
          </a:xfrm>
        </p:spPr>
        <p:txBody>
          <a:bodyPr anchor="b">
            <a:noAutofit/>
          </a:bodyPr>
          <a:lstStyle>
            <a:lvl1pPr algn="l">
              <a:defRPr sz="4800" b="1">
                <a:latin typeface="Montserrat" panose="000005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9500507" cy="806675"/>
          </a:xfrm>
        </p:spPr>
        <p:txBody>
          <a:bodyPr>
            <a:noAutofit/>
          </a:bodyPr>
          <a:lstStyle>
            <a:lvl1pPr marL="0" indent="0" algn="l">
              <a:buNone/>
              <a:defRPr sz="3200">
                <a:latin typeface="Monteserra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A20E04C9-9B77-10A8-EB61-558FB3B84B11}"/>
              </a:ext>
            </a:extLst>
          </p:cNvPr>
          <p:cNvPicPr>
            <a:picLocks noChangeAspect="1"/>
          </p:cNvPicPr>
          <p:nvPr userDrawn="1"/>
        </p:nvPicPr>
        <p:blipFill>
          <a:blip r:embed="rId2"/>
          <a:stretch>
            <a:fillRect/>
          </a:stretch>
        </p:blipFill>
        <p:spPr>
          <a:xfrm>
            <a:off x="429504" y="5972100"/>
            <a:ext cx="11332992" cy="698609"/>
          </a:xfrm>
          <a:prstGeom prst="rect">
            <a:avLst/>
          </a:prstGeom>
        </p:spPr>
      </p:pic>
    </p:spTree>
    <p:extLst>
      <p:ext uri="{BB962C8B-B14F-4D97-AF65-F5344CB8AC3E}">
        <p14:creationId xmlns:p14="http://schemas.microsoft.com/office/powerpoint/2010/main" val="2162006235"/>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onteserrat"/>
              </a:defRPr>
            </a:lvl1pPr>
          </a:lstStyle>
          <a:p>
            <a:r>
              <a:rPr lang="en-US" dirty="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a:noAutofit/>
          </a:bodyPr>
          <a:lstStyle>
            <a:lvl1pPr marL="0" indent="0">
              <a:buNone/>
              <a:defRPr>
                <a:latin typeface="Monteserrat"/>
              </a:defRPr>
            </a:lvl1pPr>
            <a:lvl2pPr marL="457200" indent="0">
              <a:buNone/>
              <a:defRPr>
                <a:latin typeface="Monteserrat"/>
              </a:defRPr>
            </a:lvl2pPr>
            <a:lvl3pPr marL="914400" indent="0">
              <a:buNone/>
              <a:defRPr>
                <a:latin typeface="Monteserrat"/>
              </a:defRPr>
            </a:lvl3pPr>
            <a:lvl4pPr marL="1371600" indent="0">
              <a:buNone/>
              <a:defRPr>
                <a:latin typeface="Monteserrat"/>
              </a:defRPr>
            </a:lvl4pPr>
            <a:lvl5pPr marL="1828800" indent="0">
              <a:buNone/>
              <a:defRPr>
                <a:latin typeface="Monteserra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pic>
        <p:nvPicPr>
          <p:cNvPr id="5" name="Picture 4">
            <a:extLst>
              <a:ext uri="{FF2B5EF4-FFF2-40B4-BE49-F238E27FC236}">
                <a16:creationId xmlns:a16="http://schemas.microsoft.com/office/drawing/2014/main" id="{ABE896ED-1F8A-AE32-62B8-39FD4EE5543A}"/>
              </a:ext>
            </a:extLst>
          </p:cNvPr>
          <p:cNvPicPr>
            <a:picLocks noChangeAspect="1"/>
          </p:cNvPicPr>
          <p:nvPr userDrawn="1"/>
        </p:nvPicPr>
        <p:blipFill>
          <a:blip r:embed="rId2"/>
          <a:stretch>
            <a:fillRect/>
          </a:stretch>
        </p:blipFill>
        <p:spPr>
          <a:xfrm>
            <a:off x="192355" y="5962785"/>
            <a:ext cx="828923" cy="787129"/>
          </a:xfrm>
          <a:prstGeom prst="rect">
            <a:avLst/>
          </a:prstGeom>
        </p:spPr>
      </p:pic>
      <p:pic>
        <p:nvPicPr>
          <p:cNvPr id="9" name="Picture 8">
            <a:extLst>
              <a:ext uri="{FF2B5EF4-FFF2-40B4-BE49-F238E27FC236}">
                <a16:creationId xmlns:a16="http://schemas.microsoft.com/office/drawing/2014/main" id="{DC45D4FC-B3E2-E51B-0FA0-5EF3AF3442CC}"/>
              </a:ext>
            </a:extLst>
          </p:cNvPr>
          <p:cNvPicPr>
            <a:picLocks noChangeAspect="1"/>
          </p:cNvPicPr>
          <p:nvPr userDrawn="1"/>
        </p:nvPicPr>
        <p:blipFill>
          <a:blip r:embed="rId3"/>
          <a:stretch>
            <a:fillRect/>
          </a:stretch>
        </p:blipFill>
        <p:spPr>
          <a:xfrm>
            <a:off x="10465687" y="6095999"/>
            <a:ext cx="1345312" cy="621340"/>
          </a:xfrm>
          <a:prstGeom prst="rect">
            <a:avLst/>
          </a:prstGeom>
        </p:spPr>
      </p:pic>
    </p:spTree>
    <p:extLst>
      <p:ext uri="{BB962C8B-B14F-4D97-AF65-F5344CB8AC3E}">
        <p14:creationId xmlns:p14="http://schemas.microsoft.com/office/powerpoint/2010/main" val="8007805"/>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dirty="0"/>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fld id="{04D857D4-BD7E-4A06-844B-AAD504F1114F}" type="datetime1">
              <a:rPr lang="en-US" smtClean="0"/>
              <a:t>3/18/2025</a:t>
            </a:fld>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449850281"/>
      </p:ext>
    </p:extLst>
  </p:cSld>
  <p:clrMapOvr>
    <a:overrideClrMapping bg1="lt1" tx1="dk1" bg2="lt2" tx2="dk2" accent1="accent1" accent2="accent2" accent3="accent3" accent4="accent4" accent5="accent5" accent6="accent6" hlink="hlink" folHlink="folHlink"/>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059400"/>
            <a:ext cx="6245912" cy="2387600"/>
          </a:xfrm>
        </p:spPr>
        <p:txBody>
          <a:bodyPr anchor="b">
            <a:noAutofit/>
          </a:bodyPr>
          <a:lstStyle>
            <a:lvl1pPr algn="l">
              <a:defRPr sz="6000" b="1">
                <a:solidFill>
                  <a:schemeClr val="bg1"/>
                </a:solidFill>
                <a:latin typeface="+mj-lt"/>
              </a:defRPr>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4" y="3539075"/>
            <a:ext cx="6245912" cy="1406101"/>
          </a:xfrm>
        </p:spPr>
        <p:txBody>
          <a:bodyPr>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309049734"/>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916AFA50-87A4-4E99-B112-8C6B1DFB84B2}" type="datetime1">
              <a:rPr lang="en-US" smtClean="0"/>
              <a:t>3/18/2025</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109324314"/>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3"/>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6B3905CA-BF0F-4A1B-AA0D-85E42F5D5A85}" type="datetime1">
              <a:rPr lang="en-US" smtClean="0"/>
              <a:t>3/18/2025</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1553661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3DC9-35F0-4E8F-A18D-1E5DD2DBF9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CE9325-71F0-4D45-8AC1-FB10BA47A7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2D8DCE-6284-468C-AFAE-9D533BB298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8E3AA-133E-41CB-B554-FF0CE7409A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6F97C8-17F5-43CF-8DEE-A8B3CAD75E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6AC950-B26D-4B4B-AF47-260954C1B4D5}"/>
              </a:ext>
            </a:extLst>
          </p:cNvPr>
          <p:cNvSpPr>
            <a:spLocks noGrp="1"/>
          </p:cNvSpPr>
          <p:nvPr>
            <p:ph type="dt" sz="half" idx="10"/>
          </p:nvPr>
        </p:nvSpPr>
        <p:spPr/>
        <p:txBody>
          <a:bodyPr/>
          <a:lstStyle/>
          <a:p>
            <a:fld id="{F0859A3C-EBFF-4099-9677-45671682F433}" type="datetimeFigureOut">
              <a:rPr lang="en-US" smtClean="0"/>
              <a:t>3/18/2025</a:t>
            </a:fld>
            <a:endParaRPr lang="en-US"/>
          </a:p>
        </p:txBody>
      </p:sp>
      <p:sp>
        <p:nvSpPr>
          <p:cNvPr id="8" name="Footer Placeholder 7">
            <a:extLst>
              <a:ext uri="{FF2B5EF4-FFF2-40B4-BE49-F238E27FC236}">
                <a16:creationId xmlns:a16="http://schemas.microsoft.com/office/drawing/2014/main" id="{25010F77-63F5-4B45-8DEF-4BF6AA8604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30B078-13CC-4A77-80BD-6E088D5C4B4E}"/>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29801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dirty="0"/>
              <a:t>Click to edit Master title style</a:t>
            </a:r>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dirty="0"/>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fld id="{D3DA9A77-60C0-4BB8-898D-2828EE4073AD}" type="datetime1">
              <a:rPr lang="en-US" smtClean="0"/>
              <a:t>3/18/2025</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20454180"/>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mj-lt"/>
              </a:defRPr>
            </a:lvl1pPr>
          </a:lstStyle>
          <a:p>
            <a:r>
              <a:rPr lang="en-US" dirty="0"/>
              <a:t>Click to edit Master title style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mn-lt"/>
              </a:defRPr>
            </a:lvl1pPr>
          </a:lstStyle>
          <a:p>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mn-lt"/>
              </a:defRPr>
            </a:lvl1pPr>
          </a:lstStyle>
          <a:p>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mn-lt"/>
              </a:defRPr>
            </a:lvl1pPr>
          </a:lstStyle>
          <a:p>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mn-lt"/>
              </a:defRPr>
            </a:lvl1pPr>
          </a:lstStyle>
          <a:p>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mn-lt"/>
              </a:defRPr>
            </a:lvl1pPr>
          </a:lstStyle>
          <a:p>
            <a:fld id="{C1F30CD5-42B1-4614-9F46-5D29928CC2DB}" type="datetime1">
              <a:rPr lang="en-US" smtClean="0"/>
              <a:t>3/18/2025</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70841933"/>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anchor="b">
            <a:noAutofit/>
          </a:bodyPr>
          <a:lstStyle>
            <a:lvl1pPr>
              <a:defRPr sz="4800" b="1">
                <a:latin typeface="+mj-lt"/>
              </a:defRPr>
            </a:lvl1pPr>
          </a:lstStyle>
          <a:p>
            <a:r>
              <a:rPr lang="en-US" dirty="0"/>
              <a:t>Click to edit Master title style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a:noAutofit/>
          </a:bodyPr>
          <a:lstStyle>
            <a:lvl1pPr marL="0" indent="0">
              <a:buNone/>
              <a:defRPr sz="1400">
                <a:solidFill>
                  <a:schemeClr val="tx1"/>
                </a:solidFill>
              </a:defRPr>
            </a:lvl1pPr>
          </a:lstStyle>
          <a:p>
            <a:endParaRPr lang="en-US" dirty="0"/>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a:noAutofit/>
          </a:bodyPr>
          <a:lstStyle>
            <a:lvl1pPr marL="0" indent="0">
              <a:buNone/>
              <a:defRPr sz="1400">
                <a:solidFill>
                  <a:schemeClr val="tx1"/>
                </a:solidFill>
              </a:defRPr>
            </a:lvl1pPr>
          </a:lstStyle>
          <a:p>
            <a:endParaRPr lang="en-US" dirty="0"/>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a:noAutofit/>
          </a:bodyPr>
          <a:lstStyle>
            <a:lvl1pPr marL="0" indent="0">
              <a:buNone/>
              <a:defRPr sz="1400">
                <a:solidFill>
                  <a:schemeClr val="tx1"/>
                </a:solidFill>
              </a:defRPr>
            </a:lvl1pPr>
          </a:lstStyle>
          <a:p>
            <a:endParaRPr lang="en-US" dirty="0"/>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a:noAutofit/>
          </a:bodyPr>
          <a:lstStyle>
            <a:lvl1pPr marL="0" indent="0">
              <a:buNone/>
              <a:defRPr sz="1400">
                <a:solidFill>
                  <a:schemeClr val="tx1"/>
                </a:solidFill>
              </a:defRPr>
            </a:lvl1pPr>
          </a:lstStyle>
          <a:p>
            <a:endParaRPr lang="en-US" dirty="0"/>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a:noAutofit/>
          </a:bodyPr>
          <a:lstStyle>
            <a:lvl1pPr marL="0" indent="0">
              <a:buNone/>
              <a:defRPr sz="1400">
                <a:solidFill>
                  <a:schemeClr val="tx1"/>
                </a:solidFill>
              </a:defRPr>
            </a:lvl1pPr>
          </a:lstStyle>
          <a:p>
            <a:endParaRPr lang="en-US" dirty="0"/>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a:noAutofit/>
          </a:bodyPr>
          <a:lstStyle>
            <a:lvl1pPr marL="0" indent="0">
              <a:buNone/>
              <a:defRPr sz="1400">
                <a:solidFill>
                  <a:schemeClr val="tx1"/>
                </a:solidFill>
              </a:defRPr>
            </a:lvl1pPr>
          </a:lstStyle>
          <a:p>
            <a:endParaRPr lang="en-US" dirty="0"/>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a:noAutofit/>
          </a:bodyPr>
          <a:lstStyle>
            <a:lvl1pPr marL="0" indent="0">
              <a:buNone/>
              <a:defRPr sz="1400">
                <a:solidFill>
                  <a:schemeClr val="tx1"/>
                </a:solidFill>
              </a:defRPr>
            </a:lvl1pPr>
          </a:lstStyle>
          <a:p>
            <a:endParaRPr lang="en-US" dirty="0"/>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a:noAutofit/>
          </a:bodyPr>
          <a:lstStyle>
            <a:lvl1pPr marL="0" indent="0">
              <a:buNone/>
              <a:defRPr sz="1400">
                <a:solidFill>
                  <a:schemeClr val="tx1"/>
                </a:solidFill>
              </a:defRPr>
            </a:lvl1pPr>
          </a:lstStyle>
          <a:p>
            <a:endParaRPr lang="en-US" dirty="0"/>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mn-lt"/>
              </a:defRPr>
            </a:lvl1pPr>
          </a:lstStyle>
          <a:p>
            <a:fld id="{EE6020E3-D95B-4E55-964F-4B1A98BDAA6F}" type="datetime1">
              <a:rPr lang="en-US" smtClean="0"/>
              <a:t>3/18/2025</a:t>
            </a:fld>
            <a:endParaRPr lang="en-US" dirty="0"/>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mn-lt"/>
              </a:defRPr>
            </a:lvl1pPr>
          </a:lstStyle>
          <a:p>
            <a:r>
              <a:rPr lang="en-US" dirty="0"/>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307044519"/>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solidFill>
                  <a:schemeClr val="bg1"/>
                </a:solidFill>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AE46C21D-EBB5-4F3D-B06D-166777189317}" type="datetime1">
              <a:rPr lang="en-US" smtClean="0"/>
              <a:t>3/18/2025</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571988670"/>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1DFFEA26-EB1D-498C-95CD-1ECE586790AA}" type="datetime1">
              <a:rPr lang="en-US" smtClean="0"/>
              <a:t>3/18/2025</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9828686"/>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539842EE-D56F-4F18-94E7-094CEF23F906}" type="datetime1">
              <a:rPr lang="en-US" smtClean="0"/>
              <a:t>3/18/2025</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33728049"/>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8" cy="2387600"/>
          </a:xfrm>
        </p:spPr>
        <p:txBody>
          <a:bodyPr anchor="b">
            <a:noAutofit/>
          </a:bodyPr>
          <a:lstStyle>
            <a:lvl1pPr algn="l">
              <a:defRPr sz="6000" b="1">
                <a:latin typeface="+mj-lt"/>
              </a:defRPr>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6220277" cy="2247219"/>
          </a:xfrm>
        </p:spPr>
        <p:txBody>
          <a:bodyPr>
            <a:no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784067032"/>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ader_slide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CA1059-9AC6-3342-BCC8-A7832BEE2F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566" b="6326"/>
          <a:stretch/>
        </p:blipFill>
        <p:spPr>
          <a:xfrm>
            <a:off x="-14990" y="0"/>
            <a:ext cx="12257738" cy="6949440"/>
          </a:xfrm>
          <a:prstGeom prst="rect">
            <a:avLst/>
          </a:prstGeom>
        </p:spPr>
      </p:pic>
      <p:sp>
        <p:nvSpPr>
          <p:cNvPr id="15" name="Rectangle 14">
            <a:extLst>
              <a:ext uri="{FF2B5EF4-FFF2-40B4-BE49-F238E27FC236}">
                <a16:creationId xmlns:a16="http://schemas.microsoft.com/office/drawing/2014/main" id="{D3079D97-F29D-514C-A224-063510F05005}"/>
              </a:ext>
            </a:extLst>
          </p:cNvPr>
          <p:cNvSpPr/>
          <p:nvPr userDrawn="1"/>
        </p:nvSpPr>
        <p:spPr>
          <a:xfrm>
            <a:off x="0" y="0"/>
            <a:ext cx="12191999" cy="6949440"/>
          </a:xfrm>
          <a:prstGeom prst="rect">
            <a:avLst/>
          </a:prstGeom>
          <a:gradFill>
            <a:gsLst>
              <a:gs pos="0">
                <a:srgbClr val="000000">
                  <a:alpha val="0"/>
                </a:srgbClr>
              </a:gs>
              <a:gs pos="100000">
                <a:schemeClr val="accent6">
                  <a:lumMod val="0"/>
                  <a:alpha val="50000"/>
                </a:schemeClr>
              </a:gs>
            </a:gsLst>
            <a:lin ang="5400000" scaled="1"/>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98420C4-21F9-7C40-8EE8-A95390E5A466}"/>
              </a:ext>
            </a:extLst>
          </p:cNvPr>
          <p:cNvCxnSpPr/>
          <p:nvPr userDrawn="1"/>
        </p:nvCxnSpPr>
        <p:spPr>
          <a:xfrm>
            <a:off x="5649464" y="2828034"/>
            <a:ext cx="89307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6B27733-E082-EC4E-898E-EE4C5AFAC7A1}"/>
              </a:ext>
            </a:extLst>
          </p:cNvPr>
          <p:cNvSpPr/>
          <p:nvPr userDrawn="1"/>
        </p:nvSpPr>
        <p:spPr>
          <a:xfrm>
            <a:off x="1" y="5005142"/>
            <a:ext cx="12191998" cy="1304332"/>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0F8B91-5A66-DC4E-A79A-A099CF9BC7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57641" y="5217106"/>
            <a:ext cx="2876718" cy="914400"/>
          </a:xfrm>
          <a:prstGeom prst="rect">
            <a:avLst/>
          </a:prstGeom>
        </p:spPr>
      </p:pic>
    </p:spTree>
    <p:extLst>
      <p:ext uri="{BB962C8B-B14F-4D97-AF65-F5344CB8AC3E}">
        <p14:creationId xmlns:p14="http://schemas.microsoft.com/office/powerpoint/2010/main" val="36032646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Header_slide_2">
    <p:bg>
      <p:bgPr>
        <a:solidFill>
          <a:srgbClr val="25476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729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66D232-8E98-054D-9728-BFF582E91681}"/>
              </a:ext>
            </a:extLst>
          </p:cNvPr>
          <p:cNvPicPr>
            <a:picLocks noChangeAspect="1"/>
          </p:cNvPicPr>
          <p:nvPr userDrawn="1"/>
        </p:nvPicPr>
        <p:blipFill>
          <a:blip r:embed="rId2"/>
          <a:stretch>
            <a:fillRect/>
          </a:stretch>
        </p:blipFill>
        <p:spPr>
          <a:xfrm>
            <a:off x="0" y="0"/>
            <a:ext cx="3588300" cy="6858000"/>
          </a:xfrm>
          <a:prstGeom prst="rect">
            <a:avLst/>
          </a:prstGeom>
        </p:spPr>
      </p:pic>
    </p:spTree>
    <p:extLst>
      <p:ext uri="{BB962C8B-B14F-4D97-AF65-F5344CB8AC3E}">
        <p14:creationId xmlns:p14="http://schemas.microsoft.com/office/powerpoint/2010/main" val="3993412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61A8C-F13D-465C-BF14-2835514B0F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75B9B8-4E2B-43FD-B5F7-E9DED923FEA5}"/>
              </a:ext>
            </a:extLst>
          </p:cNvPr>
          <p:cNvSpPr>
            <a:spLocks noGrp="1"/>
          </p:cNvSpPr>
          <p:nvPr>
            <p:ph type="dt" sz="half" idx="10"/>
          </p:nvPr>
        </p:nvSpPr>
        <p:spPr/>
        <p:txBody>
          <a:bodyPr/>
          <a:lstStyle/>
          <a:p>
            <a:fld id="{F0859A3C-EBFF-4099-9677-45671682F433}" type="datetimeFigureOut">
              <a:rPr lang="en-US" smtClean="0"/>
              <a:t>3/18/2025</a:t>
            </a:fld>
            <a:endParaRPr lang="en-US"/>
          </a:p>
        </p:txBody>
      </p:sp>
      <p:sp>
        <p:nvSpPr>
          <p:cNvPr id="4" name="Footer Placeholder 3">
            <a:extLst>
              <a:ext uri="{FF2B5EF4-FFF2-40B4-BE49-F238E27FC236}">
                <a16:creationId xmlns:a16="http://schemas.microsoft.com/office/drawing/2014/main" id="{9236F1BE-85C0-4B50-A59D-C88F7DE587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FC5703-55CD-4C75-9CCF-98EA437DD6D2}"/>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3098155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_slide_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B7FB824-A5DF-BA4A-AC9A-D8EE516388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6186F4A3-AD95-6444-8AEC-488F39277424}"/>
              </a:ext>
            </a:extLst>
          </p:cNvPr>
          <p:cNvSpPr/>
          <p:nvPr userDrawn="1"/>
        </p:nvSpPr>
        <p:spPr>
          <a:xfrm>
            <a:off x="0" y="3785936"/>
            <a:ext cx="12192000" cy="224589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47B8DD-5370-BF41-AF51-87ADE9AC8996}"/>
              </a:ext>
            </a:extLst>
          </p:cNvPr>
          <p:cNvSpPr/>
          <p:nvPr userDrawn="1"/>
        </p:nvSpPr>
        <p:spPr>
          <a:xfrm>
            <a:off x="7732438" y="5619751"/>
            <a:ext cx="3419475" cy="12382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2F718AE-B87F-6A4D-9CCA-22E2F53206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3816" y="5781675"/>
            <a:ext cx="2876718" cy="914400"/>
          </a:xfrm>
          <a:prstGeom prst="rect">
            <a:avLst/>
          </a:prstGeom>
        </p:spPr>
      </p:pic>
    </p:spTree>
    <p:extLst>
      <p:ext uri="{BB962C8B-B14F-4D97-AF65-F5344CB8AC3E}">
        <p14:creationId xmlns:p14="http://schemas.microsoft.com/office/powerpoint/2010/main" val="718390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ntent_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2D3A5F-BB8A-4E42-8FEB-4448FC20C583}"/>
              </a:ext>
            </a:extLst>
          </p:cNvPr>
          <p:cNvPicPr>
            <a:picLocks noChangeAspect="1"/>
          </p:cNvPicPr>
          <p:nvPr userDrawn="1"/>
        </p:nvPicPr>
        <p:blipFill>
          <a:blip r:embed="rId2"/>
          <a:stretch>
            <a:fillRect/>
          </a:stretch>
        </p:blipFill>
        <p:spPr>
          <a:xfrm>
            <a:off x="-86020" y="-24063"/>
            <a:ext cx="3588300" cy="6906126"/>
          </a:xfrm>
          <a:prstGeom prst="rect">
            <a:avLst/>
          </a:prstGeom>
        </p:spPr>
      </p:pic>
      <p:pic>
        <p:nvPicPr>
          <p:cNvPr id="16" name="Picture 15">
            <a:extLst>
              <a:ext uri="{FF2B5EF4-FFF2-40B4-BE49-F238E27FC236}">
                <a16:creationId xmlns:a16="http://schemas.microsoft.com/office/drawing/2014/main" id="{82F718AE-B87F-6A4D-9CCA-22E2F53206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3816" y="5781675"/>
            <a:ext cx="2876718" cy="914400"/>
          </a:xfrm>
          <a:prstGeom prst="rect">
            <a:avLst/>
          </a:prstGeom>
        </p:spPr>
      </p:pic>
    </p:spTree>
    <p:extLst>
      <p:ext uri="{BB962C8B-B14F-4D97-AF65-F5344CB8AC3E}">
        <p14:creationId xmlns:p14="http://schemas.microsoft.com/office/powerpoint/2010/main" val="32377050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_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2D3A5F-BB8A-4E42-8FEB-4448FC20C583}"/>
              </a:ext>
            </a:extLst>
          </p:cNvPr>
          <p:cNvPicPr>
            <a:picLocks noChangeAspect="1"/>
          </p:cNvPicPr>
          <p:nvPr userDrawn="1"/>
        </p:nvPicPr>
        <p:blipFill>
          <a:blip r:embed="rId3"/>
          <a:stretch>
            <a:fillRect/>
          </a:stretch>
        </p:blipFill>
        <p:spPr>
          <a:xfrm>
            <a:off x="-86020" y="-24063"/>
            <a:ext cx="3588300" cy="6906126"/>
          </a:xfrm>
          <a:prstGeom prst="rect">
            <a:avLst/>
          </a:prstGeom>
        </p:spPr>
      </p:pic>
    </p:spTree>
    <p:custDataLst>
      <p:tags r:id="rId1"/>
    </p:custDataLst>
    <p:extLst>
      <p:ext uri="{BB962C8B-B14F-4D97-AF65-F5344CB8AC3E}">
        <p14:creationId xmlns:p14="http://schemas.microsoft.com/office/powerpoint/2010/main" val="21950582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Content_slide_1">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983DD9BF-702D-438C-82A0-C7A7D8B5C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10088880" y="0"/>
            <a:ext cx="2103120" cy="6858000"/>
          </a:xfrm>
          <a:prstGeom prst="rect">
            <a:avLst/>
          </a:prstGeom>
          <a:solidFill>
            <a:srgbClr val="254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11">
            <a:extLst>
              <a:ext uri="{FF2B5EF4-FFF2-40B4-BE49-F238E27FC236}">
                <a16:creationId xmlns:a16="http://schemas.microsoft.com/office/drawing/2014/main" id="{E8F49998-0346-4937-8264-FC53768C5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104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OACC (@TheOACC) / Twitter">
            <a:extLst>
              <a:ext uri="{FF2B5EF4-FFF2-40B4-BE49-F238E27FC236}">
                <a16:creationId xmlns:a16="http://schemas.microsoft.com/office/drawing/2014/main" id="{66019905-DC7D-4102-8D44-5928A135C634}"/>
              </a:ext>
            </a:extLst>
          </p:cNvPr>
          <p:cNvPicPr>
            <a:picLocks noChangeAspect="1" noChangeArrowheads="1"/>
          </p:cNvPicPr>
          <p:nvPr userDrawn="1"/>
        </p:nvPicPr>
        <p:blipFill rotWithShape="1">
          <a:blip r:embed="rId2">
            <a:alphaModFix/>
            <a:extLst>
              <a:ext uri="{28A0092B-C50C-407E-A947-70E740481C1C}">
                <a14:useLocalDpi xmlns:a14="http://schemas.microsoft.com/office/drawing/2010/main" val="0"/>
              </a:ext>
            </a:extLst>
          </a:blip>
          <a:srcRect r="-8" b="153"/>
          <a:stretch/>
        </p:blipFill>
        <p:spPr bwMode="auto">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7218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Content_slide_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047B8DD-5370-BF41-AF51-87ADE9AC8996}"/>
              </a:ext>
            </a:extLst>
          </p:cNvPr>
          <p:cNvSpPr/>
          <p:nvPr userDrawn="1"/>
        </p:nvSpPr>
        <p:spPr>
          <a:xfrm>
            <a:off x="4386262" y="5619751"/>
            <a:ext cx="3419475" cy="12382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2F718AE-B87F-6A4D-9CCA-22E2F53206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7640" y="5781675"/>
            <a:ext cx="2876718" cy="914400"/>
          </a:xfrm>
          <a:prstGeom prst="rect">
            <a:avLst/>
          </a:prstGeom>
        </p:spPr>
      </p:pic>
    </p:spTree>
    <p:extLst>
      <p:ext uri="{BB962C8B-B14F-4D97-AF65-F5344CB8AC3E}">
        <p14:creationId xmlns:p14="http://schemas.microsoft.com/office/powerpoint/2010/main" val="16399505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ontent_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2D3A5F-BB8A-4E42-8FEB-4448FC20C583}"/>
              </a:ext>
            </a:extLst>
          </p:cNvPr>
          <p:cNvPicPr>
            <a:picLocks noChangeAspect="1"/>
          </p:cNvPicPr>
          <p:nvPr userDrawn="1"/>
        </p:nvPicPr>
        <p:blipFill>
          <a:blip r:embed="rId2"/>
          <a:stretch>
            <a:fillRect/>
          </a:stretch>
        </p:blipFill>
        <p:spPr>
          <a:xfrm>
            <a:off x="-86020" y="-24063"/>
            <a:ext cx="3588300" cy="6906126"/>
          </a:xfrm>
          <a:prstGeom prst="rect">
            <a:avLst/>
          </a:prstGeom>
        </p:spPr>
      </p:pic>
    </p:spTree>
    <p:extLst>
      <p:ext uri="{BB962C8B-B14F-4D97-AF65-F5344CB8AC3E}">
        <p14:creationId xmlns:p14="http://schemas.microsoft.com/office/powerpoint/2010/main" val="30435054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_slide_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9666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ank_you_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177A47-6DDD-854F-A364-1A0FF5466670}"/>
              </a:ext>
            </a:extLst>
          </p:cNvPr>
          <p:cNvSpPr/>
          <p:nvPr userDrawn="1"/>
        </p:nvSpPr>
        <p:spPr>
          <a:xfrm>
            <a:off x="0" y="5259946"/>
            <a:ext cx="12192000" cy="15980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25E1C57-2774-E046-A8C6-4D453DDEB4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22372" y="5590561"/>
            <a:ext cx="2947256" cy="936822"/>
          </a:xfrm>
          <a:prstGeom prst="rect">
            <a:avLst/>
          </a:prstGeom>
        </p:spPr>
      </p:pic>
    </p:spTree>
    <p:extLst>
      <p:ext uri="{BB962C8B-B14F-4D97-AF65-F5344CB8AC3E}">
        <p14:creationId xmlns:p14="http://schemas.microsoft.com/office/powerpoint/2010/main" val="32842892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49835" y="6310313"/>
            <a:ext cx="2844800" cy="365125"/>
          </a:xfrm>
          <a:prstGeom prst="rect">
            <a:avLst/>
          </a:prstGeom>
        </p:spPr>
        <p:txBody>
          <a:bodyPr/>
          <a:lstStyle>
            <a:lvl1pPr>
              <a:defRPr sz="1200">
                <a:solidFill>
                  <a:schemeClr val="bg1"/>
                </a:solidFill>
                <a:latin typeface="Gill Sans MT" panose="020B0502020104020203" pitchFamily="34" charset="0"/>
              </a:defRPr>
            </a:lvl1pPr>
          </a:lstStyle>
          <a:p>
            <a:fld id="{695255DA-0DDD-4B79-9186-39FCD83CF05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236500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3D3D3D"/>
                </a:solidFill>
                <a:latin typeface="Helvetica"/>
                <a:cs typeface="Helvetica"/>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Helvetica"/>
                <a:cs typeface="Helvetic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601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99E72C-A32D-4BD8-9C46-2AD5DDF10356}"/>
              </a:ext>
            </a:extLst>
          </p:cNvPr>
          <p:cNvSpPr>
            <a:spLocks noGrp="1"/>
          </p:cNvSpPr>
          <p:nvPr>
            <p:ph type="dt" sz="half" idx="10"/>
          </p:nvPr>
        </p:nvSpPr>
        <p:spPr/>
        <p:txBody>
          <a:bodyPr/>
          <a:lstStyle/>
          <a:p>
            <a:fld id="{F0859A3C-EBFF-4099-9677-45671682F433}" type="datetimeFigureOut">
              <a:rPr lang="en-US" smtClean="0"/>
              <a:t>3/18/2025</a:t>
            </a:fld>
            <a:endParaRPr lang="en-US"/>
          </a:p>
        </p:txBody>
      </p:sp>
      <p:sp>
        <p:nvSpPr>
          <p:cNvPr id="3" name="Footer Placeholder 2">
            <a:extLst>
              <a:ext uri="{FF2B5EF4-FFF2-40B4-BE49-F238E27FC236}">
                <a16:creationId xmlns:a16="http://schemas.microsoft.com/office/drawing/2014/main" id="{A922C2C5-CBFC-43A6-AEA8-87444D71AC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72903B-F13B-44C1-8182-185FBEF2D533}"/>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35907876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13"/>
          <p:cNvSpPr txBox="1">
            <a:spLocks noGrp="1"/>
          </p:cNvSpPr>
          <p:nvPr>
            <p:ph type="title"/>
          </p:nvPr>
        </p:nvSpPr>
        <p:spPr>
          <a:xfrm>
            <a:off x="1160042" y="2008574"/>
            <a:ext cx="4697627" cy="573989"/>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1F3368"/>
              </a:buClr>
              <a:buSzPts val="4400"/>
              <a:buFont typeface="Questrial"/>
              <a:buNone/>
              <a:defRPr>
                <a:solidFill>
                  <a:srgbClr val="1F3368"/>
                </a:solidFill>
                <a:latin typeface="Questrial"/>
                <a:ea typeface="Questrial"/>
                <a:cs typeface="Questrial"/>
                <a:sym typeface="Quest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
          <p:cNvSpPr txBox="1">
            <a:spLocks noGrp="1"/>
          </p:cNvSpPr>
          <p:nvPr>
            <p:ph type="sldNum" idx="12"/>
          </p:nvPr>
        </p:nvSpPr>
        <p:spPr>
          <a:xfrm>
            <a:off x="8992425" y="6166280"/>
            <a:ext cx="2743200"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2F9ED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2F9ED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2F9ED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2F9ED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2F9ED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2F9ED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2F9ED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2F9ED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2F9ED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5" name="Google Shape;25;p13"/>
          <p:cNvSpPr txBox="1">
            <a:spLocks noGrp="1"/>
          </p:cNvSpPr>
          <p:nvPr>
            <p:ph type="body" idx="1"/>
          </p:nvPr>
        </p:nvSpPr>
        <p:spPr>
          <a:xfrm>
            <a:off x="1160042" y="2755944"/>
            <a:ext cx="5883275" cy="2372111"/>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3"/>
          <p:cNvSpPr txBox="1">
            <a:spLocks noGrp="1"/>
          </p:cNvSpPr>
          <p:nvPr>
            <p:ph type="body" idx="2"/>
          </p:nvPr>
        </p:nvSpPr>
        <p:spPr>
          <a:xfrm>
            <a:off x="1160042" y="1545263"/>
            <a:ext cx="3968750" cy="46331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1F3368"/>
              </a:buClr>
              <a:buSzPts val="2800"/>
              <a:buNone/>
              <a:defRPr>
                <a:solidFill>
                  <a:srgbClr val="1F3368"/>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 name="Google Shape;27;p13"/>
          <p:cNvPicPr preferRelativeResize="0"/>
          <p:nvPr/>
        </p:nvPicPr>
        <p:blipFill rotWithShape="1">
          <a:blip r:embed="rId2">
            <a:alphaModFix/>
          </a:blip>
          <a:srcRect/>
          <a:stretch/>
        </p:blipFill>
        <p:spPr>
          <a:xfrm rot="5400000">
            <a:off x="-3256575" y="3255441"/>
            <a:ext cx="6858003" cy="347122"/>
          </a:xfrm>
          <a:prstGeom prst="rect">
            <a:avLst/>
          </a:prstGeom>
          <a:noFill/>
          <a:ln>
            <a:noFill/>
          </a:ln>
        </p:spPr>
      </p:pic>
    </p:spTree>
    <p:extLst>
      <p:ext uri="{BB962C8B-B14F-4D97-AF65-F5344CB8AC3E}">
        <p14:creationId xmlns:p14="http://schemas.microsoft.com/office/powerpoint/2010/main" val="9153636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3965-B0BE-4D46-863B-6200C64C5E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52820C-5022-4EC1-9684-15BB43C5582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0C6A639-D070-4E6A-8791-F4E145B551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D36296-5F61-46AA-98D5-1081ABD9AED1}"/>
              </a:ext>
            </a:extLst>
          </p:cNvPr>
          <p:cNvSpPr>
            <a:spLocks noGrp="1"/>
          </p:cNvSpPr>
          <p:nvPr>
            <p:ph type="sldNum" sz="quarter" idx="12"/>
          </p:nvPr>
        </p:nvSpPr>
        <p:spPr/>
        <p:txBody>
          <a:bodyPr/>
          <a:lstStyle/>
          <a:p>
            <a:fld id="{852657B5-501F-4752-A041-AC50E4C88B5B}" type="slidenum">
              <a:rPr lang="en-US" smtClean="0"/>
              <a:t>‹#›</a:t>
            </a:fld>
            <a:endParaRPr lang="en-US"/>
          </a:p>
        </p:txBody>
      </p:sp>
    </p:spTree>
    <p:extLst>
      <p:ext uri="{BB962C8B-B14F-4D97-AF65-F5344CB8AC3E}">
        <p14:creationId xmlns:p14="http://schemas.microsoft.com/office/powerpoint/2010/main" val="13367000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er_slide_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5ABD50F-B06B-EE49-AC66-77595B70A920}"/>
              </a:ext>
            </a:extLst>
          </p:cNvPr>
          <p:cNvSpPr/>
          <p:nvPr userDrawn="1"/>
        </p:nvSpPr>
        <p:spPr>
          <a:xfrm>
            <a:off x="602456" y="755374"/>
            <a:ext cx="10987088" cy="5531126"/>
          </a:xfrm>
          <a:prstGeom prst="rect">
            <a:avLst/>
          </a:prstGeom>
          <a:noFill/>
          <a:ln w="25400">
            <a:solidFill>
              <a:srgbClr val="007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E928950-8E6B-5740-9410-4FC2987676E5}"/>
              </a:ext>
            </a:extLst>
          </p:cNvPr>
          <p:cNvSpPr/>
          <p:nvPr userDrawn="1"/>
        </p:nvSpPr>
        <p:spPr>
          <a:xfrm>
            <a:off x="1284995" y="-19049"/>
            <a:ext cx="3927717" cy="1390650"/>
          </a:xfrm>
          <a:prstGeom prst="rect">
            <a:avLst/>
          </a:prstGeom>
          <a:solidFill>
            <a:srgbClr val="003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3532A71-838F-6244-A628-E6C928720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0904" y="104776"/>
            <a:ext cx="3595898" cy="1143000"/>
          </a:xfrm>
          <a:prstGeom prst="rect">
            <a:avLst/>
          </a:prstGeom>
        </p:spPr>
      </p:pic>
      <p:sp>
        <p:nvSpPr>
          <p:cNvPr id="2" name="Title 1">
            <a:extLst>
              <a:ext uri="{FF2B5EF4-FFF2-40B4-BE49-F238E27FC236}">
                <a16:creationId xmlns:a16="http://schemas.microsoft.com/office/drawing/2014/main" id="{254EC579-3C17-422E-8356-E787772EA05B}"/>
              </a:ext>
            </a:extLst>
          </p:cNvPr>
          <p:cNvSpPr>
            <a:spLocks noGrp="1"/>
          </p:cNvSpPr>
          <p:nvPr>
            <p:ph type="title"/>
          </p:nvPr>
        </p:nvSpPr>
        <p:spPr>
          <a:xfrm>
            <a:off x="699655" y="2581852"/>
            <a:ext cx="10515600" cy="1325563"/>
          </a:xfrm>
        </p:spPr>
        <p:txBody>
          <a:bodyPr/>
          <a:lstStyle>
            <a:lvl1pPr>
              <a:defRPr b="1">
                <a:solidFill>
                  <a:srgbClr val="000000"/>
                </a:solidFill>
              </a:defRPr>
            </a:lvl1pPr>
          </a:lstStyle>
          <a:p>
            <a:r>
              <a:rPr lang="en-US"/>
              <a:t>Click to edit Master title style</a:t>
            </a:r>
          </a:p>
        </p:txBody>
      </p:sp>
      <p:pic>
        <p:nvPicPr>
          <p:cNvPr id="5" name="Picture 4" descr="CSCC Logo, decorative">
            <a:extLst>
              <a:ext uri="{FF2B5EF4-FFF2-40B4-BE49-F238E27FC236}">
                <a16:creationId xmlns:a16="http://schemas.microsoft.com/office/drawing/2014/main" id="{76E5B59F-FDED-470F-952B-C854E03154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5035" y="5514391"/>
            <a:ext cx="2083879" cy="660141"/>
          </a:xfrm>
          <a:prstGeom prst="rect">
            <a:avLst/>
          </a:prstGeom>
        </p:spPr>
      </p:pic>
    </p:spTree>
    <p:extLst>
      <p:ext uri="{BB962C8B-B14F-4D97-AF65-F5344CB8AC3E}">
        <p14:creationId xmlns:p14="http://schemas.microsoft.com/office/powerpoint/2010/main" val="977779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3E5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7EE4-85A7-4005-ACDC-638BF684137B}"/>
              </a:ext>
            </a:extLst>
          </p:cNvPr>
          <p:cNvSpPr>
            <a:spLocks noGrp="1"/>
          </p:cNvSpPr>
          <p:nvPr>
            <p:ph type="ctrTitle"/>
          </p:nvPr>
        </p:nvSpPr>
        <p:spPr>
          <a:xfrm>
            <a:off x="1524000" y="1122363"/>
            <a:ext cx="9144000" cy="2387600"/>
          </a:xfrm>
        </p:spPr>
        <p:txBody>
          <a:bodyPr anchor="b">
            <a:normAutofit/>
          </a:bodyPr>
          <a:lstStyle>
            <a:lvl1pPr algn="ctr">
              <a:defRPr sz="40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60B017E-E947-40C8-AF98-966098F2FE10}"/>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A04742D1-5BC8-44A3-BA2B-ADFDD34EFC7F}"/>
              </a:ext>
            </a:extLst>
          </p:cNvPr>
          <p:cNvSpPr>
            <a:spLocks noGrp="1"/>
          </p:cNvSpPr>
          <p:nvPr>
            <p:ph type="sldNum" sz="quarter" idx="12"/>
          </p:nvPr>
        </p:nvSpPr>
        <p:spPr/>
        <p:txBody>
          <a:bodyPr/>
          <a:lstStyle>
            <a:lvl1pPr>
              <a:defRPr>
                <a:solidFill>
                  <a:schemeClr val="bg1"/>
                </a:solidFill>
              </a:defRPr>
            </a:lvl1pPr>
          </a:lstStyle>
          <a:p>
            <a:fld id="{C6111D3F-58DB-4E1F-BA37-4AEA772ECE36}" type="slidenum">
              <a:rPr lang="en-US" smtClean="0"/>
              <a:pPr/>
              <a:t>‹#›</a:t>
            </a:fld>
            <a:endParaRPr lang="en-US"/>
          </a:p>
        </p:txBody>
      </p:sp>
      <p:pic>
        <p:nvPicPr>
          <p:cNvPr id="5" name="Picture 4" descr="Columbus State Community College logo, decorative">
            <a:extLst>
              <a:ext uri="{FF2B5EF4-FFF2-40B4-BE49-F238E27FC236}">
                <a16:creationId xmlns:a16="http://schemas.microsoft.com/office/drawing/2014/main" id="{B12222F0-48EC-4517-A5EC-7954510D30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55" r="3238"/>
          <a:stretch/>
        </p:blipFill>
        <p:spPr>
          <a:xfrm>
            <a:off x="9375228" y="5786646"/>
            <a:ext cx="2659117" cy="1071354"/>
          </a:xfrm>
          <a:prstGeom prst="rect">
            <a:avLst/>
          </a:prstGeom>
          <a:ln>
            <a:noFill/>
          </a:ln>
        </p:spPr>
      </p:pic>
    </p:spTree>
    <p:extLst>
      <p:ext uri="{BB962C8B-B14F-4D97-AF65-F5344CB8AC3E}">
        <p14:creationId xmlns:p14="http://schemas.microsoft.com/office/powerpoint/2010/main" val="17670677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639F92-E51A-4DF7-A538-21AC6063D8F0}"/>
              </a:ext>
            </a:extLst>
          </p:cNvPr>
          <p:cNvSpPr>
            <a:spLocks noGrp="1"/>
          </p:cNvSpPr>
          <p:nvPr>
            <p:ph idx="1"/>
          </p:nvPr>
        </p:nvSpPr>
        <p:spPr>
          <a:xfrm>
            <a:off x="838200" y="1888687"/>
            <a:ext cx="10515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FD4556E-1A2C-4746-A077-FC81F454E5A6}"/>
              </a:ext>
            </a:extLst>
          </p:cNvPr>
          <p:cNvSpPr>
            <a:spLocks noGrp="1"/>
          </p:cNvSpPr>
          <p:nvPr>
            <p:ph type="sldNum" sz="quarter" idx="12"/>
          </p:nvPr>
        </p:nvSpPr>
        <p:spPr/>
        <p:txBody>
          <a:bodyPr/>
          <a:lstStyle/>
          <a:p>
            <a:fld id="{C6111D3F-58DB-4E1F-BA37-4AEA772ECE36}" type="slidenum">
              <a:rPr lang="en-US" smtClean="0"/>
              <a:t>‹#›</a:t>
            </a:fld>
            <a:endParaRPr lang="en-US"/>
          </a:p>
        </p:txBody>
      </p:sp>
      <p:sp>
        <p:nvSpPr>
          <p:cNvPr id="10" name="Rectangle 9" descr="Blue Rectangle, decorative">
            <a:extLst>
              <a:ext uri="{FF2B5EF4-FFF2-40B4-BE49-F238E27FC236}">
                <a16:creationId xmlns:a16="http://schemas.microsoft.com/office/drawing/2014/main" id="{7D4D2CFE-440B-44F3-9EFE-ABDFCC96090C}"/>
              </a:ext>
            </a:extLst>
          </p:cNvPr>
          <p:cNvSpPr/>
          <p:nvPr userDrawn="1"/>
        </p:nvSpPr>
        <p:spPr>
          <a:xfrm>
            <a:off x="0" y="745520"/>
            <a:ext cx="12192000" cy="930509"/>
          </a:xfrm>
          <a:prstGeom prst="rect">
            <a:avLst/>
          </a:prstGeom>
          <a:solidFill>
            <a:srgbClr val="003E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Blue Rectangle, decorative">
            <a:extLst>
              <a:ext uri="{FF2B5EF4-FFF2-40B4-BE49-F238E27FC236}">
                <a16:creationId xmlns:a16="http://schemas.microsoft.com/office/drawing/2014/main" id="{1FAB9C67-BE78-4525-BCB8-B83B0B19B8D4}"/>
              </a:ext>
            </a:extLst>
          </p:cNvPr>
          <p:cNvSpPr/>
          <p:nvPr userDrawn="1"/>
        </p:nvSpPr>
        <p:spPr>
          <a:xfrm>
            <a:off x="0" y="-6855"/>
            <a:ext cx="12192000" cy="1491938"/>
          </a:xfrm>
          <a:prstGeom prst="rect">
            <a:avLst/>
          </a:prstGeom>
          <a:solidFill>
            <a:srgbClr val="0072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6358D6-29D5-4A40-9884-7B5B6F0272D7}"/>
              </a:ext>
            </a:extLst>
          </p:cNvPr>
          <p:cNvSpPr>
            <a:spLocks noGrp="1"/>
          </p:cNvSpPr>
          <p:nvPr>
            <p:ph type="title"/>
          </p:nvPr>
        </p:nvSpPr>
        <p:spPr/>
        <p:txBody>
          <a:bodyPr>
            <a:normAutofit/>
          </a:bodyPr>
          <a:lstStyle>
            <a:lvl1pP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873617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8" name="Rectangle 7" descr="blue rectangle, decorative">
            <a:extLst>
              <a:ext uri="{FF2B5EF4-FFF2-40B4-BE49-F238E27FC236}">
                <a16:creationId xmlns:a16="http://schemas.microsoft.com/office/drawing/2014/main" id="{6BA55574-4A19-4A95-BE22-81731FDE6AC4}"/>
              </a:ext>
            </a:extLst>
          </p:cNvPr>
          <p:cNvSpPr/>
          <p:nvPr userDrawn="1"/>
        </p:nvSpPr>
        <p:spPr>
          <a:xfrm>
            <a:off x="0" y="2808443"/>
            <a:ext cx="12176252" cy="2607417"/>
          </a:xfrm>
          <a:prstGeom prst="rect">
            <a:avLst/>
          </a:prstGeom>
          <a:solidFill>
            <a:srgbClr val="0072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639F92-E51A-4DF7-A538-21AC6063D8F0}"/>
              </a:ext>
            </a:extLst>
          </p:cNvPr>
          <p:cNvSpPr>
            <a:spLocks noGrp="1"/>
          </p:cNvSpPr>
          <p:nvPr>
            <p:ph idx="1"/>
          </p:nvPr>
        </p:nvSpPr>
        <p:spPr>
          <a:xfrm>
            <a:off x="838200" y="2808443"/>
            <a:ext cx="10515600" cy="260741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FD4556E-1A2C-4746-A077-FC81F454E5A6}"/>
              </a:ext>
            </a:extLst>
          </p:cNvPr>
          <p:cNvSpPr>
            <a:spLocks noGrp="1"/>
          </p:cNvSpPr>
          <p:nvPr>
            <p:ph type="sldNum" sz="quarter" idx="12"/>
          </p:nvPr>
        </p:nvSpPr>
        <p:spPr/>
        <p:txBody>
          <a:bodyPr/>
          <a:lstStyle/>
          <a:p>
            <a:fld id="{C6111D3F-58DB-4E1F-BA37-4AEA772ECE36}" type="slidenum">
              <a:rPr lang="en-US" smtClean="0"/>
              <a:t>‹#›</a:t>
            </a:fld>
            <a:endParaRPr lang="en-US"/>
          </a:p>
        </p:txBody>
      </p:sp>
      <p:sp>
        <p:nvSpPr>
          <p:cNvPr id="10" name="Rectangle 9" descr="Blue Rectangle, decorative">
            <a:extLst>
              <a:ext uri="{FF2B5EF4-FFF2-40B4-BE49-F238E27FC236}">
                <a16:creationId xmlns:a16="http://schemas.microsoft.com/office/drawing/2014/main" id="{7D4D2CFE-440B-44F3-9EFE-ABDFCC96090C}"/>
              </a:ext>
            </a:extLst>
          </p:cNvPr>
          <p:cNvSpPr/>
          <p:nvPr userDrawn="1"/>
        </p:nvSpPr>
        <p:spPr>
          <a:xfrm>
            <a:off x="0" y="745520"/>
            <a:ext cx="12192000" cy="930509"/>
          </a:xfrm>
          <a:prstGeom prst="rect">
            <a:avLst/>
          </a:prstGeom>
          <a:solidFill>
            <a:srgbClr val="003E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Blue Rectangle, decorative">
            <a:extLst>
              <a:ext uri="{FF2B5EF4-FFF2-40B4-BE49-F238E27FC236}">
                <a16:creationId xmlns:a16="http://schemas.microsoft.com/office/drawing/2014/main" id="{1FAB9C67-BE78-4525-BCB8-B83B0B19B8D4}"/>
              </a:ext>
            </a:extLst>
          </p:cNvPr>
          <p:cNvSpPr/>
          <p:nvPr userDrawn="1"/>
        </p:nvSpPr>
        <p:spPr>
          <a:xfrm>
            <a:off x="0" y="-6855"/>
            <a:ext cx="12192000" cy="1491938"/>
          </a:xfrm>
          <a:prstGeom prst="rect">
            <a:avLst/>
          </a:prstGeom>
          <a:solidFill>
            <a:srgbClr val="0072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6358D6-29D5-4A40-9884-7B5B6F0272D7}"/>
              </a:ext>
            </a:extLst>
          </p:cNvPr>
          <p:cNvSpPr>
            <a:spLocks noGrp="1"/>
          </p:cNvSpPr>
          <p:nvPr>
            <p:ph type="title"/>
          </p:nvPr>
        </p:nvSpPr>
        <p:spPr/>
        <p:txBody>
          <a:bodyPr>
            <a:normAutofit/>
          </a:bodyPr>
          <a:lstStyle>
            <a:lvl1pP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19283814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descr="blue rectangle background, decorative">
            <a:extLst>
              <a:ext uri="{FF2B5EF4-FFF2-40B4-BE49-F238E27FC236}">
                <a16:creationId xmlns:a16="http://schemas.microsoft.com/office/drawing/2014/main" id="{E05DBA38-B2AB-4560-87A4-533683F0724E}"/>
              </a:ext>
            </a:extLst>
          </p:cNvPr>
          <p:cNvSpPr/>
          <p:nvPr userDrawn="1"/>
        </p:nvSpPr>
        <p:spPr>
          <a:xfrm>
            <a:off x="0" y="2181724"/>
            <a:ext cx="12192000" cy="3561348"/>
          </a:xfrm>
          <a:prstGeom prst="rect">
            <a:avLst/>
          </a:prstGeom>
          <a:solidFill>
            <a:srgbClr val="003E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Content Placeholder 2">
            <a:extLst>
              <a:ext uri="{FF2B5EF4-FFF2-40B4-BE49-F238E27FC236}">
                <a16:creationId xmlns:a16="http://schemas.microsoft.com/office/drawing/2014/main" id="{F8639F92-E51A-4DF7-A538-21AC6063D8F0}"/>
              </a:ext>
            </a:extLst>
          </p:cNvPr>
          <p:cNvSpPr>
            <a:spLocks noGrp="1"/>
          </p:cNvSpPr>
          <p:nvPr>
            <p:ph idx="1"/>
          </p:nvPr>
        </p:nvSpPr>
        <p:spPr>
          <a:xfrm>
            <a:off x="838200" y="2181724"/>
            <a:ext cx="10515600" cy="35613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FD4556E-1A2C-4746-A077-FC81F454E5A6}"/>
              </a:ext>
            </a:extLst>
          </p:cNvPr>
          <p:cNvSpPr>
            <a:spLocks noGrp="1"/>
          </p:cNvSpPr>
          <p:nvPr>
            <p:ph type="sldNum" sz="quarter" idx="12"/>
          </p:nvPr>
        </p:nvSpPr>
        <p:spPr/>
        <p:txBody>
          <a:bodyPr/>
          <a:lstStyle/>
          <a:p>
            <a:fld id="{C6111D3F-58DB-4E1F-BA37-4AEA772ECE36}" type="slidenum">
              <a:rPr lang="en-US" smtClean="0"/>
              <a:t>‹#›</a:t>
            </a:fld>
            <a:endParaRPr lang="en-US"/>
          </a:p>
        </p:txBody>
      </p:sp>
      <p:sp>
        <p:nvSpPr>
          <p:cNvPr id="10" name="Rectangle 9" descr="Blue Rectangle, decorative">
            <a:extLst>
              <a:ext uri="{FF2B5EF4-FFF2-40B4-BE49-F238E27FC236}">
                <a16:creationId xmlns:a16="http://schemas.microsoft.com/office/drawing/2014/main" id="{7D4D2CFE-440B-44F3-9EFE-ABDFCC96090C}"/>
              </a:ext>
            </a:extLst>
          </p:cNvPr>
          <p:cNvSpPr/>
          <p:nvPr userDrawn="1"/>
        </p:nvSpPr>
        <p:spPr>
          <a:xfrm>
            <a:off x="0" y="745520"/>
            <a:ext cx="12192000" cy="930509"/>
          </a:xfrm>
          <a:prstGeom prst="rect">
            <a:avLst/>
          </a:prstGeom>
          <a:solidFill>
            <a:srgbClr val="003E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Blue Rectangle, decorative">
            <a:extLst>
              <a:ext uri="{FF2B5EF4-FFF2-40B4-BE49-F238E27FC236}">
                <a16:creationId xmlns:a16="http://schemas.microsoft.com/office/drawing/2014/main" id="{1FAB9C67-BE78-4525-BCB8-B83B0B19B8D4}"/>
              </a:ext>
            </a:extLst>
          </p:cNvPr>
          <p:cNvSpPr/>
          <p:nvPr userDrawn="1"/>
        </p:nvSpPr>
        <p:spPr>
          <a:xfrm>
            <a:off x="0" y="-6855"/>
            <a:ext cx="12192000" cy="1491938"/>
          </a:xfrm>
          <a:prstGeom prst="rect">
            <a:avLst/>
          </a:prstGeom>
          <a:solidFill>
            <a:srgbClr val="0072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6358D6-29D5-4A40-9884-7B5B6F0272D7}"/>
              </a:ext>
            </a:extLst>
          </p:cNvPr>
          <p:cNvSpPr>
            <a:spLocks noGrp="1"/>
          </p:cNvSpPr>
          <p:nvPr>
            <p:ph type="title"/>
          </p:nvPr>
        </p:nvSpPr>
        <p:spPr/>
        <p:txBody>
          <a:bodyPr>
            <a:normAutofit/>
          </a:bodyPr>
          <a:lstStyle>
            <a:lvl1pPr>
              <a:defRPr sz="4000" b="1">
                <a:solidFill>
                  <a:schemeClr val="bg1"/>
                </a:solidFill>
              </a:defRPr>
            </a:lvl1pPr>
          </a:lstStyle>
          <a:p>
            <a:r>
              <a:rPr lang="en-US"/>
              <a:t>Click to edit Master title style</a:t>
            </a:r>
          </a:p>
        </p:txBody>
      </p:sp>
      <p:pic>
        <p:nvPicPr>
          <p:cNvPr id="12" name="Picture 11" descr="CSCC Logo, decorative">
            <a:extLst>
              <a:ext uri="{FF2B5EF4-FFF2-40B4-BE49-F238E27FC236}">
                <a16:creationId xmlns:a16="http://schemas.microsoft.com/office/drawing/2014/main" id="{30ECF2A1-08AF-44C5-93AC-DFCC736AD4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9144" y="6129036"/>
            <a:ext cx="1950773" cy="617975"/>
          </a:xfrm>
          <a:prstGeom prst="rect">
            <a:avLst/>
          </a:prstGeom>
        </p:spPr>
      </p:pic>
    </p:spTree>
    <p:extLst>
      <p:ext uri="{BB962C8B-B14F-4D97-AF65-F5344CB8AC3E}">
        <p14:creationId xmlns:p14="http://schemas.microsoft.com/office/powerpoint/2010/main" val="31436889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A9D2-D684-4098-A7DC-162CAF827BF0}"/>
              </a:ext>
            </a:extLst>
          </p:cNvPr>
          <p:cNvSpPr>
            <a:spLocks noGrp="1"/>
          </p:cNvSpPr>
          <p:nvPr>
            <p:ph type="title"/>
          </p:nvPr>
        </p:nvSpPr>
        <p:spPr>
          <a:xfrm>
            <a:off x="831850" y="1709738"/>
            <a:ext cx="10515600" cy="2852737"/>
          </a:xfrm>
        </p:spPr>
        <p:txBody>
          <a:bodyPr anchor="b">
            <a:normAutofit/>
          </a:bodyPr>
          <a:lstStyle>
            <a:lvl1pPr>
              <a:defRPr sz="4400" b="1"/>
            </a:lvl1pPr>
          </a:lstStyle>
          <a:p>
            <a:r>
              <a:rPr lang="en-US"/>
              <a:t>Click to edit Master title style</a:t>
            </a:r>
          </a:p>
        </p:txBody>
      </p:sp>
      <p:sp>
        <p:nvSpPr>
          <p:cNvPr id="3" name="Text Placeholder 2">
            <a:extLst>
              <a:ext uri="{FF2B5EF4-FFF2-40B4-BE49-F238E27FC236}">
                <a16:creationId xmlns:a16="http://schemas.microsoft.com/office/drawing/2014/main" id="{B595E6DB-0462-4F87-AE82-5CCB6E3F05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4D9CA41-654A-4FA6-A09A-3A9392426692}"/>
              </a:ext>
            </a:extLst>
          </p:cNvPr>
          <p:cNvSpPr>
            <a:spLocks noGrp="1"/>
          </p:cNvSpPr>
          <p:nvPr>
            <p:ph type="sldNum" sz="quarter" idx="12"/>
          </p:nvPr>
        </p:nvSpPr>
        <p:spPr/>
        <p:txBody>
          <a:bodyPr/>
          <a:lstStyle/>
          <a:p>
            <a:fld id="{C6111D3F-58DB-4E1F-BA37-4AEA772ECE36}" type="slidenum">
              <a:rPr lang="en-US" smtClean="0"/>
              <a:t>‹#›</a:t>
            </a:fld>
            <a:endParaRPr lang="en-US"/>
          </a:p>
        </p:txBody>
      </p:sp>
      <p:pic>
        <p:nvPicPr>
          <p:cNvPr id="7" name="Picture 6" descr="CSCC Logo, decorative">
            <a:extLst>
              <a:ext uri="{FF2B5EF4-FFF2-40B4-BE49-F238E27FC236}">
                <a16:creationId xmlns:a16="http://schemas.microsoft.com/office/drawing/2014/main" id="{FEBF186D-95CB-4D7D-AFE2-E6E602B412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9144" y="6129036"/>
            <a:ext cx="1950773" cy="617975"/>
          </a:xfrm>
          <a:prstGeom prst="rect">
            <a:avLst/>
          </a:prstGeom>
        </p:spPr>
      </p:pic>
    </p:spTree>
    <p:extLst>
      <p:ext uri="{BB962C8B-B14F-4D97-AF65-F5344CB8AC3E}">
        <p14:creationId xmlns:p14="http://schemas.microsoft.com/office/powerpoint/2010/main" val="37765929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DE06-4F21-4B28-8725-A523848F99FB}"/>
              </a:ext>
            </a:extLst>
          </p:cNvPr>
          <p:cNvSpPr>
            <a:spLocks noGrp="1"/>
          </p:cNvSpPr>
          <p:nvPr>
            <p:ph type="title"/>
          </p:nvPr>
        </p:nvSpPr>
        <p:spPr>
          <a:xfrm>
            <a:off x="657045" y="0"/>
            <a:ext cx="10515600" cy="899278"/>
          </a:xfrm>
        </p:spPr>
        <p:txBody>
          <a:bodyPr>
            <a:normAutofit/>
          </a:bodyPr>
          <a:lstStyle>
            <a:lvl1pPr>
              <a:defRPr sz="4000" b="1"/>
            </a:lvl1pPr>
          </a:lstStyle>
          <a:p>
            <a:r>
              <a:rPr lang="en-US"/>
              <a:t>Click to edit Master title style</a:t>
            </a:r>
          </a:p>
        </p:txBody>
      </p:sp>
      <p:sp>
        <p:nvSpPr>
          <p:cNvPr id="3" name="Content Placeholder 2">
            <a:extLst>
              <a:ext uri="{FF2B5EF4-FFF2-40B4-BE49-F238E27FC236}">
                <a16:creationId xmlns:a16="http://schemas.microsoft.com/office/drawing/2014/main" id="{EBE609B3-786C-463C-8729-B534F46D03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05E511-60AD-4936-9B56-A455B4A91A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485BF4C-EDA6-4CE2-BD32-612EF35BFFE3}"/>
              </a:ext>
            </a:extLst>
          </p:cNvPr>
          <p:cNvSpPr>
            <a:spLocks noGrp="1"/>
          </p:cNvSpPr>
          <p:nvPr>
            <p:ph type="sldNum" sz="quarter" idx="12"/>
          </p:nvPr>
        </p:nvSpPr>
        <p:spPr/>
        <p:txBody>
          <a:bodyPr/>
          <a:lstStyle/>
          <a:p>
            <a:fld id="{C6111D3F-58DB-4E1F-BA37-4AEA772ECE36}" type="slidenum">
              <a:rPr lang="en-US" smtClean="0"/>
              <a:t>‹#›</a:t>
            </a:fld>
            <a:endParaRPr lang="en-US"/>
          </a:p>
        </p:txBody>
      </p:sp>
      <p:sp>
        <p:nvSpPr>
          <p:cNvPr id="11" name="Rectangle 10" descr="Blue Rectangle, decorative">
            <a:extLst>
              <a:ext uri="{FF2B5EF4-FFF2-40B4-BE49-F238E27FC236}">
                <a16:creationId xmlns:a16="http://schemas.microsoft.com/office/drawing/2014/main" id="{3AC087E0-C192-43A7-B048-FAB0BAEDBFE5}"/>
              </a:ext>
            </a:extLst>
          </p:cNvPr>
          <p:cNvSpPr/>
          <p:nvPr userDrawn="1"/>
        </p:nvSpPr>
        <p:spPr>
          <a:xfrm>
            <a:off x="0" y="820440"/>
            <a:ext cx="12192000" cy="280503"/>
          </a:xfrm>
          <a:prstGeom prst="rect">
            <a:avLst/>
          </a:prstGeom>
          <a:solidFill>
            <a:srgbClr val="003E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Blue Rectangle, decorative">
            <a:extLst>
              <a:ext uri="{FF2B5EF4-FFF2-40B4-BE49-F238E27FC236}">
                <a16:creationId xmlns:a16="http://schemas.microsoft.com/office/drawing/2014/main" id="{8B5333BB-8A9D-4FD3-B6C8-18B8440DBFEC}"/>
              </a:ext>
            </a:extLst>
          </p:cNvPr>
          <p:cNvSpPr/>
          <p:nvPr userDrawn="1"/>
        </p:nvSpPr>
        <p:spPr>
          <a:xfrm>
            <a:off x="0" y="-6856"/>
            <a:ext cx="12192000" cy="827295"/>
          </a:xfrm>
          <a:prstGeom prst="rect">
            <a:avLst/>
          </a:prstGeom>
          <a:solidFill>
            <a:srgbClr val="0072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 name="Picture 9" descr="CSCC Logo, decorative">
            <a:extLst>
              <a:ext uri="{FF2B5EF4-FFF2-40B4-BE49-F238E27FC236}">
                <a16:creationId xmlns:a16="http://schemas.microsoft.com/office/drawing/2014/main" id="{71E324EF-05FC-440B-B54D-8898E50304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9144" y="6129036"/>
            <a:ext cx="1950773" cy="617975"/>
          </a:xfrm>
          <a:prstGeom prst="rect">
            <a:avLst/>
          </a:prstGeom>
        </p:spPr>
      </p:pic>
    </p:spTree>
    <p:extLst>
      <p:ext uri="{BB962C8B-B14F-4D97-AF65-F5344CB8AC3E}">
        <p14:creationId xmlns:p14="http://schemas.microsoft.com/office/powerpoint/2010/main" val="27043870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DE06-4F21-4B28-8725-A523848F99FB}"/>
              </a:ext>
            </a:extLst>
          </p:cNvPr>
          <p:cNvSpPr>
            <a:spLocks noGrp="1"/>
          </p:cNvSpPr>
          <p:nvPr>
            <p:ph type="title"/>
          </p:nvPr>
        </p:nvSpPr>
        <p:spPr>
          <a:xfrm>
            <a:off x="657045" y="0"/>
            <a:ext cx="10515600" cy="899278"/>
          </a:xfrm>
        </p:spPr>
        <p:txBody>
          <a:bodyPr>
            <a:normAutofit/>
          </a:bodyPr>
          <a:lstStyle>
            <a:lvl1pPr>
              <a:defRPr sz="4000" b="1"/>
            </a:lvl1pPr>
          </a:lstStyle>
          <a:p>
            <a:r>
              <a:rPr lang="en-US"/>
              <a:t>Click to edit Master title style</a:t>
            </a:r>
          </a:p>
        </p:txBody>
      </p:sp>
      <p:sp>
        <p:nvSpPr>
          <p:cNvPr id="3" name="Content Placeholder 2">
            <a:extLst>
              <a:ext uri="{FF2B5EF4-FFF2-40B4-BE49-F238E27FC236}">
                <a16:creationId xmlns:a16="http://schemas.microsoft.com/office/drawing/2014/main" id="{EBE609B3-786C-463C-8729-B534F46D03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05E511-60AD-4936-9B56-A455B4A91A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485BF4C-EDA6-4CE2-BD32-612EF35BFFE3}"/>
              </a:ext>
            </a:extLst>
          </p:cNvPr>
          <p:cNvSpPr>
            <a:spLocks noGrp="1"/>
          </p:cNvSpPr>
          <p:nvPr>
            <p:ph type="sldNum" sz="quarter" idx="12"/>
          </p:nvPr>
        </p:nvSpPr>
        <p:spPr/>
        <p:txBody>
          <a:bodyPr/>
          <a:lstStyle/>
          <a:p>
            <a:fld id="{C6111D3F-58DB-4E1F-BA37-4AEA772ECE36}" type="slidenum">
              <a:rPr lang="en-US" smtClean="0"/>
              <a:t>‹#›</a:t>
            </a:fld>
            <a:endParaRPr lang="en-US"/>
          </a:p>
        </p:txBody>
      </p:sp>
      <p:sp>
        <p:nvSpPr>
          <p:cNvPr id="11" name="Rectangle 10" descr="Blue Rectangle, decorative">
            <a:extLst>
              <a:ext uri="{FF2B5EF4-FFF2-40B4-BE49-F238E27FC236}">
                <a16:creationId xmlns:a16="http://schemas.microsoft.com/office/drawing/2014/main" id="{3AC087E0-C192-43A7-B048-FAB0BAEDBFE5}"/>
              </a:ext>
            </a:extLst>
          </p:cNvPr>
          <p:cNvSpPr/>
          <p:nvPr userDrawn="1"/>
        </p:nvSpPr>
        <p:spPr>
          <a:xfrm>
            <a:off x="0" y="820440"/>
            <a:ext cx="12192000" cy="280503"/>
          </a:xfrm>
          <a:prstGeom prst="rect">
            <a:avLst/>
          </a:prstGeom>
          <a:solidFill>
            <a:srgbClr val="0072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Blue Rectangle, decorative">
            <a:extLst>
              <a:ext uri="{FF2B5EF4-FFF2-40B4-BE49-F238E27FC236}">
                <a16:creationId xmlns:a16="http://schemas.microsoft.com/office/drawing/2014/main" id="{8B5333BB-8A9D-4FD3-B6C8-18B8440DBFEC}"/>
              </a:ext>
            </a:extLst>
          </p:cNvPr>
          <p:cNvSpPr/>
          <p:nvPr userDrawn="1"/>
        </p:nvSpPr>
        <p:spPr>
          <a:xfrm>
            <a:off x="0" y="-6856"/>
            <a:ext cx="12192000" cy="827295"/>
          </a:xfrm>
          <a:prstGeom prst="rect">
            <a:avLst/>
          </a:prstGeom>
          <a:solidFill>
            <a:srgbClr val="003E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472355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2682-EFA0-449B-8230-202CFCC7FD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E572AE-647A-47E1-A45B-FAFC2C73C0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851253-B247-451C-9895-0D20D4BFC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795103-8092-4DFE-94C0-E3B39969D301}"/>
              </a:ext>
            </a:extLst>
          </p:cNvPr>
          <p:cNvSpPr>
            <a:spLocks noGrp="1"/>
          </p:cNvSpPr>
          <p:nvPr>
            <p:ph type="dt" sz="half" idx="10"/>
          </p:nvPr>
        </p:nvSpPr>
        <p:spPr/>
        <p:txBody>
          <a:bodyPr/>
          <a:lstStyle/>
          <a:p>
            <a:fld id="{F0859A3C-EBFF-4099-9677-45671682F433}" type="datetimeFigureOut">
              <a:rPr lang="en-US" smtClean="0"/>
              <a:t>3/18/2025</a:t>
            </a:fld>
            <a:endParaRPr lang="en-US"/>
          </a:p>
        </p:txBody>
      </p:sp>
      <p:sp>
        <p:nvSpPr>
          <p:cNvPr id="6" name="Footer Placeholder 5">
            <a:extLst>
              <a:ext uri="{FF2B5EF4-FFF2-40B4-BE49-F238E27FC236}">
                <a16:creationId xmlns:a16="http://schemas.microsoft.com/office/drawing/2014/main" id="{0EB9C38B-8295-4053-B777-B0A9A9739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7B815-E840-4709-AB53-3DBF2C178129}"/>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7188869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10" name="Rectangle 9" descr="blue rectangle, decorative">
            <a:extLst>
              <a:ext uri="{FF2B5EF4-FFF2-40B4-BE49-F238E27FC236}">
                <a16:creationId xmlns:a16="http://schemas.microsoft.com/office/drawing/2014/main" id="{0A16BD43-B605-4C59-A612-FDA8CC429679}"/>
              </a:ext>
            </a:extLst>
          </p:cNvPr>
          <p:cNvSpPr/>
          <p:nvPr userDrawn="1"/>
        </p:nvSpPr>
        <p:spPr>
          <a:xfrm>
            <a:off x="0" y="1813514"/>
            <a:ext cx="12176252" cy="3888083"/>
          </a:xfrm>
          <a:prstGeom prst="rect">
            <a:avLst/>
          </a:prstGeom>
          <a:solidFill>
            <a:srgbClr val="0072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12DE06-4F21-4B28-8725-A523848F99FB}"/>
              </a:ext>
            </a:extLst>
          </p:cNvPr>
          <p:cNvSpPr>
            <a:spLocks noGrp="1"/>
          </p:cNvSpPr>
          <p:nvPr>
            <p:ph type="title"/>
          </p:nvPr>
        </p:nvSpPr>
        <p:spPr>
          <a:xfrm>
            <a:off x="838200" y="681037"/>
            <a:ext cx="10515600" cy="1009651"/>
          </a:xfrm>
        </p:spPr>
        <p:txBody>
          <a:bodyPr>
            <a:normAutofit/>
          </a:bodyPr>
          <a:lstStyle>
            <a:lvl1pPr>
              <a:defRPr sz="4000" b="1"/>
            </a:lvl1pPr>
          </a:lstStyle>
          <a:p>
            <a:r>
              <a:rPr lang="en-US"/>
              <a:t>Click to edit Master title style</a:t>
            </a:r>
          </a:p>
        </p:txBody>
      </p:sp>
      <p:sp>
        <p:nvSpPr>
          <p:cNvPr id="3" name="Content Placeholder 2">
            <a:extLst>
              <a:ext uri="{FF2B5EF4-FFF2-40B4-BE49-F238E27FC236}">
                <a16:creationId xmlns:a16="http://schemas.microsoft.com/office/drawing/2014/main" id="{EBE609B3-786C-463C-8729-B534F46D03C2}"/>
              </a:ext>
            </a:extLst>
          </p:cNvPr>
          <p:cNvSpPr>
            <a:spLocks noGrp="1"/>
          </p:cNvSpPr>
          <p:nvPr>
            <p:ph sz="half" idx="1"/>
          </p:nvPr>
        </p:nvSpPr>
        <p:spPr>
          <a:xfrm>
            <a:off x="838200" y="1817649"/>
            <a:ext cx="5181600" cy="38839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05E511-60AD-4936-9B56-A455B4A91A46}"/>
              </a:ext>
            </a:extLst>
          </p:cNvPr>
          <p:cNvSpPr>
            <a:spLocks noGrp="1"/>
          </p:cNvSpPr>
          <p:nvPr>
            <p:ph sz="half" idx="2"/>
          </p:nvPr>
        </p:nvSpPr>
        <p:spPr>
          <a:xfrm>
            <a:off x="6172200" y="1825625"/>
            <a:ext cx="5181600" cy="38839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485BF4C-EDA6-4CE2-BD32-612EF35BFFE3}"/>
              </a:ext>
            </a:extLst>
          </p:cNvPr>
          <p:cNvSpPr>
            <a:spLocks noGrp="1"/>
          </p:cNvSpPr>
          <p:nvPr>
            <p:ph type="sldNum" sz="quarter" idx="12"/>
          </p:nvPr>
        </p:nvSpPr>
        <p:spPr/>
        <p:txBody>
          <a:bodyPr/>
          <a:lstStyle/>
          <a:p>
            <a:fld id="{C6111D3F-58DB-4E1F-BA37-4AEA772ECE36}" type="slidenum">
              <a:rPr lang="en-US" smtClean="0"/>
              <a:t>‹#›</a:t>
            </a:fld>
            <a:endParaRPr lang="en-US"/>
          </a:p>
        </p:txBody>
      </p:sp>
      <p:sp>
        <p:nvSpPr>
          <p:cNvPr id="11" name="Rectangle 10" descr="Blue Rectangle, decorative">
            <a:extLst>
              <a:ext uri="{FF2B5EF4-FFF2-40B4-BE49-F238E27FC236}">
                <a16:creationId xmlns:a16="http://schemas.microsoft.com/office/drawing/2014/main" id="{3AC087E0-C192-43A7-B048-FAB0BAEDBFE5}"/>
              </a:ext>
            </a:extLst>
          </p:cNvPr>
          <p:cNvSpPr/>
          <p:nvPr userDrawn="1"/>
        </p:nvSpPr>
        <p:spPr>
          <a:xfrm>
            <a:off x="0" y="441809"/>
            <a:ext cx="12192000" cy="280503"/>
          </a:xfrm>
          <a:prstGeom prst="rect">
            <a:avLst/>
          </a:prstGeom>
          <a:solidFill>
            <a:srgbClr val="003E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Blue Rectangle, decorative">
            <a:extLst>
              <a:ext uri="{FF2B5EF4-FFF2-40B4-BE49-F238E27FC236}">
                <a16:creationId xmlns:a16="http://schemas.microsoft.com/office/drawing/2014/main" id="{8B5333BB-8A9D-4FD3-B6C8-18B8440DBFEC}"/>
              </a:ext>
            </a:extLst>
          </p:cNvPr>
          <p:cNvSpPr/>
          <p:nvPr userDrawn="1"/>
        </p:nvSpPr>
        <p:spPr>
          <a:xfrm>
            <a:off x="0" y="-6855"/>
            <a:ext cx="12192000" cy="464055"/>
          </a:xfrm>
          <a:prstGeom prst="rect">
            <a:avLst/>
          </a:prstGeom>
          <a:solidFill>
            <a:srgbClr val="0072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descr="CSCC Logo, decorative">
            <a:extLst>
              <a:ext uri="{FF2B5EF4-FFF2-40B4-BE49-F238E27FC236}">
                <a16:creationId xmlns:a16="http://schemas.microsoft.com/office/drawing/2014/main" id="{ACC5F2B5-0BDD-4536-BAB1-A86ECF1B6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9144" y="6129036"/>
            <a:ext cx="1950773" cy="617975"/>
          </a:xfrm>
          <a:prstGeom prst="rect">
            <a:avLst/>
          </a:prstGeom>
        </p:spPr>
      </p:pic>
    </p:spTree>
    <p:extLst>
      <p:ext uri="{BB962C8B-B14F-4D97-AF65-F5344CB8AC3E}">
        <p14:creationId xmlns:p14="http://schemas.microsoft.com/office/powerpoint/2010/main" val="35100391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10" name="Rectangle 9" descr="blue rectangle background, decorative">
            <a:extLst>
              <a:ext uri="{FF2B5EF4-FFF2-40B4-BE49-F238E27FC236}">
                <a16:creationId xmlns:a16="http://schemas.microsoft.com/office/drawing/2014/main" id="{D3323044-2629-4E99-952C-EEB8EBAEFEAE}"/>
              </a:ext>
            </a:extLst>
          </p:cNvPr>
          <p:cNvSpPr/>
          <p:nvPr userDrawn="1"/>
        </p:nvSpPr>
        <p:spPr>
          <a:xfrm>
            <a:off x="0" y="2181724"/>
            <a:ext cx="12192000" cy="3561348"/>
          </a:xfrm>
          <a:prstGeom prst="rect">
            <a:avLst/>
          </a:prstGeom>
          <a:solidFill>
            <a:srgbClr val="003E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5512DE06-4F21-4B28-8725-A523848F99FB}"/>
              </a:ext>
            </a:extLst>
          </p:cNvPr>
          <p:cNvSpPr>
            <a:spLocks noGrp="1"/>
          </p:cNvSpPr>
          <p:nvPr>
            <p:ph type="title"/>
          </p:nvPr>
        </p:nvSpPr>
        <p:spPr>
          <a:xfrm>
            <a:off x="838200" y="681037"/>
            <a:ext cx="10515600" cy="1009651"/>
          </a:xfrm>
        </p:spPr>
        <p:txBody>
          <a:bodyPr>
            <a:normAutofit/>
          </a:bodyPr>
          <a:lstStyle>
            <a:lvl1pPr>
              <a:defRPr sz="4000" b="1"/>
            </a:lvl1pPr>
          </a:lstStyle>
          <a:p>
            <a:r>
              <a:rPr lang="en-US"/>
              <a:t>Click to edit Master title style</a:t>
            </a:r>
          </a:p>
        </p:txBody>
      </p:sp>
      <p:sp>
        <p:nvSpPr>
          <p:cNvPr id="3" name="Content Placeholder 2">
            <a:extLst>
              <a:ext uri="{FF2B5EF4-FFF2-40B4-BE49-F238E27FC236}">
                <a16:creationId xmlns:a16="http://schemas.microsoft.com/office/drawing/2014/main" id="{EBE609B3-786C-463C-8729-B534F46D03C2}"/>
              </a:ext>
            </a:extLst>
          </p:cNvPr>
          <p:cNvSpPr>
            <a:spLocks noGrp="1"/>
          </p:cNvSpPr>
          <p:nvPr>
            <p:ph sz="half" idx="1"/>
          </p:nvPr>
        </p:nvSpPr>
        <p:spPr>
          <a:xfrm>
            <a:off x="838200" y="2181724"/>
            <a:ext cx="5181600" cy="35613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05E511-60AD-4936-9B56-A455B4A91A46}"/>
              </a:ext>
            </a:extLst>
          </p:cNvPr>
          <p:cNvSpPr>
            <a:spLocks noGrp="1"/>
          </p:cNvSpPr>
          <p:nvPr>
            <p:ph sz="half" idx="2"/>
          </p:nvPr>
        </p:nvSpPr>
        <p:spPr>
          <a:xfrm>
            <a:off x="6172200" y="2181723"/>
            <a:ext cx="5181600" cy="3561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485BF4C-EDA6-4CE2-BD32-612EF35BFFE3}"/>
              </a:ext>
            </a:extLst>
          </p:cNvPr>
          <p:cNvSpPr>
            <a:spLocks noGrp="1"/>
          </p:cNvSpPr>
          <p:nvPr>
            <p:ph type="sldNum" sz="quarter" idx="12"/>
          </p:nvPr>
        </p:nvSpPr>
        <p:spPr/>
        <p:txBody>
          <a:bodyPr/>
          <a:lstStyle/>
          <a:p>
            <a:fld id="{C6111D3F-58DB-4E1F-BA37-4AEA772ECE36}" type="slidenum">
              <a:rPr lang="en-US" smtClean="0"/>
              <a:t>‹#›</a:t>
            </a:fld>
            <a:endParaRPr lang="en-US"/>
          </a:p>
        </p:txBody>
      </p:sp>
      <p:sp>
        <p:nvSpPr>
          <p:cNvPr id="11" name="Rectangle 10" descr="Blue Rectangle, decorative">
            <a:extLst>
              <a:ext uri="{FF2B5EF4-FFF2-40B4-BE49-F238E27FC236}">
                <a16:creationId xmlns:a16="http://schemas.microsoft.com/office/drawing/2014/main" id="{3AC087E0-C192-43A7-B048-FAB0BAEDBFE5}"/>
              </a:ext>
            </a:extLst>
          </p:cNvPr>
          <p:cNvSpPr/>
          <p:nvPr userDrawn="1"/>
        </p:nvSpPr>
        <p:spPr>
          <a:xfrm>
            <a:off x="0" y="441809"/>
            <a:ext cx="12192000" cy="280503"/>
          </a:xfrm>
          <a:prstGeom prst="rect">
            <a:avLst/>
          </a:prstGeom>
          <a:solidFill>
            <a:srgbClr val="003E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Blue Rectangle, decorative">
            <a:extLst>
              <a:ext uri="{FF2B5EF4-FFF2-40B4-BE49-F238E27FC236}">
                <a16:creationId xmlns:a16="http://schemas.microsoft.com/office/drawing/2014/main" id="{8B5333BB-8A9D-4FD3-B6C8-18B8440DBFEC}"/>
              </a:ext>
            </a:extLst>
          </p:cNvPr>
          <p:cNvSpPr/>
          <p:nvPr userDrawn="1"/>
        </p:nvSpPr>
        <p:spPr>
          <a:xfrm>
            <a:off x="0" y="-6855"/>
            <a:ext cx="12192000" cy="464055"/>
          </a:xfrm>
          <a:prstGeom prst="rect">
            <a:avLst/>
          </a:prstGeom>
          <a:solidFill>
            <a:srgbClr val="0072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descr="CSCC Logo, decorative">
            <a:extLst>
              <a:ext uri="{FF2B5EF4-FFF2-40B4-BE49-F238E27FC236}">
                <a16:creationId xmlns:a16="http://schemas.microsoft.com/office/drawing/2014/main" id="{A073B73F-2838-4C2A-8405-7E3EC9F32C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9144" y="6129036"/>
            <a:ext cx="1950773" cy="617975"/>
          </a:xfrm>
          <a:prstGeom prst="rect">
            <a:avLst/>
          </a:prstGeom>
        </p:spPr>
      </p:pic>
    </p:spTree>
    <p:extLst>
      <p:ext uri="{BB962C8B-B14F-4D97-AF65-F5344CB8AC3E}">
        <p14:creationId xmlns:p14="http://schemas.microsoft.com/office/powerpoint/2010/main" val="8580056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62050-A344-4044-8075-E12C06BCD598}"/>
              </a:ext>
            </a:extLst>
          </p:cNvPr>
          <p:cNvSpPr>
            <a:spLocks noGrp="1"/>
          </p:cNvSpPr>
          <p:nvPr>
            <p:ph type="title"/>
          </p:nvPr>
        </p:nvSpPr>
        <p:spPr>
          <a:xfrm>
            <a:off x="839788" y="722312"/>
            <a:ext cx="10515600" cy="968376"/>
          </a:xfrm>
        </p:spPr>
        <p:txBody>
          <a:bodyPr>
            <a:normAutofit/>
          </a:bodyPr>
          <a:lstStyle>
            <a:lvl1pPr>
              <a:defRPr sz="4000" b="1"/>
            </a:lvl1pPr>
          </a:lstStyle>
          <a:p>
            <a:r>
              <a:rPr lang="en-US"/>
              <a:t>Click to edit Master title style</a:t>
            </a:r>
          </a:p>
        </p:txBody>
      </p:sp>
      <p:sp>
        <p:nvSpPr>
          <p:cNvPr id="3" name="Text Placeholder 2">
            <a:extLst>
              <a:ext uri="{FF2B5EF4-FFF2-40B4-BE49-F238E27FC236}">
                <a16:creationId xmlns:a16="http://schemas.microsoft.com/office/drawing/2014/main" id="{D0312D5D-BF88-456C-83A1-1BE85BB1AA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305E19-BA89-4CB5-8193-A2241E08D3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C28611-AA72-4C76-B910-983EF9EB5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2D8AC6-96EF-4567-AB02-E609A39CBA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09F7E45D-4BC5-432A-84CC-221D77A48145}"/>
              </a:ext>
            </a:extLst>
          </p:cNvPr>
          <p:cNvSpPr>
            <a:spLocks noGrp="1"/>
          </p:cNvSpPr>
          <p:nvPr>
            <p:ph type="sldNum" sz="quarter" idx="12"/>
          </p:nvPr>
        </p:nvSpPr>
        <p:spPr/>
        <p:txBody>
          <a:bodyPr/>
          <a:lstStyle/>
          <a:p>
            <a:fld id="{C6111D3F-58DB-4E1F-BA37-4AEA772ECE36}" type="slidenum">
              <a:rPr lang="en-US" smtClean="0"/>
              <a:t>‹#›</a:t>
            </a:fld>
            <a:endParaRPr lang="en-US"/>
          </a:p>
        </p:txBody>
      </p:sp>
      <p:sp>
        <p:nvSpPr>
          <p:cNvPr id="13" name="Rectangle 12" descr="Blue Rectangle, decorative">
            <a:extLst>
              <a:ext uri="{FF2B5EF4-FFF2-40B4-BE49-F238E27FC236}">
                <a16:creationId xmlns:a16="http://schemas.microsoft.com/office/drawing/2014/main" id="{8B1749A3-8F81-42FE-8A3E-438F94009CFA}"/>
              </a:ext>
            </a:extLst>
          </p:cNvPr>
          <p:cNvSpPr/>
          <p:nvPr userDrawn="1"/>
        </p:nvSpPr>
        <p:spPr>
          <a:xfrm>
            <a:off x="0" y="441809"/>
            <a:ext cx="12192000" cy="280503"/>
          </a:xfrm>
          <a:prstGeom prst="rect">
            <a:avLst/>
          </a:prstGeom>
          <a:solidFill>
            <a:srgbClr val="003E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descr="Blue Rectangle, decorative">
            <a:extLst>
              <a:ext uri="{FF2B5EF4-FFF2-40B4-BE49-F238E27FC236}">
                <a16:creationId xmlns:a16="http://schemas.microsoft.com/office/drawing/2014/main" id="{5FCA11DB-1CA4-4761-A5AF-3A83E3E5161A}"/>
              </a:ext>
            </a:extLst>
          </p:cNvPr>
          <p:cNvSpPr/>
          <p:nvPr userDrawn="1"/>
        </p:nvSpPr>
        <p:spPr>
          <a:xfrm>
            <a:off x="0" y="-6855"/>
            <a:ext cx="12192000" cy="464055"/>
          </a:xfrm>
          <a:prstGeom prst="rect">
            <a:avLst/>
          </a:prstGeom>
          <a:solidFill>
            <a:srgbClr val="0072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descr="CSCC Logo, decorative">
            <a:extLst>
              <a:ext uri="{FF2B5EF4-FFF2-40B4-BE49-F238E27FC236}">
                <a16:creationId xmlns:a16="http://schemas.microsoft.com/office/drawing/2014/main" id="{4E09EF05-EACD-4163-88A3-EACFB2E1EE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9144" y="6129036"/>
            <a:ext cx="1950773" cy="617975"/>
          </a:xfrm>
          <a:prstGeom prst="rect">
            <a:avLst/>
          </a:prstGeom>
        </p:spPr>
      </p:pic>
    </p:spTree>
    <p:extLst>
      <p:ext uri="{BB962C8B-B14F-4D97-AF65-F5344CB8AC3E}">
        <p14:creationId xmlns:p14="http://schemas.microsoft.com/office/powerpoint/2010/main" val="909394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Knowledge Check">
    <p:bg>
      <p:bgPr>
        <a:solidFill>
          <a:srgbClr val="003E5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7EE4-85A7-4005-ACDC-638BF684137B}"/>
              </a:ext>
            </a:extLst>
          </p:cNvPr>
          <p:cNvSpPr>
            <a:spLocks noGrp="1"/>
          </p:cNvSpPr>
          <p:nvPr>
            <p:ph type="ctrTitle"/>
          </p:nvPr>
        </p:nvSpPr>
        <p:spPr>
          <a:xfrm>
            <a:off x="838199" y="564802"/>
            <a:ext cx="10424531" cy="929461"/>
          </a:xfrm>
        </p:spPr>
        <p:txBody>
          <a:bodyPr anchor="b">
            <a:normAutofit/>
          </a:bodyPr>
          <a:lstStyle>
            <a:lvl1pPr algn="l">
              <a:defRPr sz="4000" b="1">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A04742D1-5BC8-44A3-BA2B-ADFDD34EFC7F}"/>
              </a:ext>
            </a:extLst>
          </p:cNvPr>
          <p:cNvSpPr>
            <a:spLocks noGrp="1"/>
          </p:cNvSpPr>
          <p:nvPr>
            <p:ph type="sldNum" sz="quarter" idx="12"/>
          </p:nvPr>
        </p:nvSpPr>
        <p:spPr/>
        <p:txBody>
          <a:bodyPr/>
          <a:lstStyle>
            <a:lvl1pPr>
              <a:defRPr>
                <a:solidFill>
                  <a:schemeClr val="bg1"/>
                </a:solidFill>
              </a:defRPr>
            </a:lvl1pPr>
          </a:lstStyle>
          <a:p>
            <a:fld id="{C6111D3F-58DB-4E1F-BA37-4AEA772ECE36}" type="slidenum">
              <a:rPr lang="en-US" smtClean="0"/>
              <a:pPr/>
              <a:t>‹#›</a:t>
            </a:fld>
            <a:endParaRPr lang="en-US"/>
          </a:p>
        </p:txBody>
      </p:sp>
      <p:pic>
        <p:nvPicPr>
          <p:cNvPr id="5" name="Picture 4" descr="Columbus State Community College logo, decorative">
            <a:extLst>
              <a:ext uri="{FF2B5EF4-FFF2-40B4-BE49-F238E27FC236}">
                <a16:creationId xmlns:a16="http://schemas.microsoft.com/office/drawing/2014/main" id="{B12222F0-48EC-4517-A5EC-7954510D30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55" r="3238"/>
          <a:stretch/>
        </p:blipFill>
        <p:spPr>
          <a:xfrm>
            <a:off x="9375228" y="5786646"/>
            <a:ext cx="2659117" cy="1071354"/>
          </a:xfrm>
          <a:prstGeom prst="rect">
            <a:avLst/>
          </a:prstGeom>
          <a:ln>
            <a:noFill/>
          </a:ln>
        </p:spPr>
      </p:pic>
      <p:sp>
        <p:nvSpPr>
          <p:cNvPr id="7" name="Content Placeholder 6">
            <a:extLst>
              <a:ext uri="{FF2B5EF4-FFF2-40B4-BE49-F238E27FC236}">
                <a16:creationId xmlns:a16="http://schemas.microsoft.com/office/drawing/2014/main" id="{F78DE266-78E1-4A9B-8622-AE35A11DC79C}"/>
              </a:ext>
            </a:extLst>
          </p:cNvPr>
          <p:cNvSpPr>
            <a:spLocks noGrp="1"/>
          </p:cNvSpPr>
          <p:nvPr>
            <p:ph sz="quarter" idx="13"/>
          </p:nvPr>
        </p:nvSpPr>
        <p:spPr>
          <a:xfrm>
            <a:off x="838200" y="1789855"/>
            <a:ext cx="10424532" cy="36131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29579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Knowledge Check">
    <p:bg>
      <p:bgPr>
        <a:solidFill>
          <a:srgbClr val="003E52"/>
        </a:solidFill>
        <a:effectLst/>
      </p:bgPr>
    </p:bg>
    <p:spTree>
      <p:nvGrpSpPr>
        <p:cNvPr id="1" name=""/>
        <p:cNvGrpSpPr/>
        <p:nvPr/>
      </p:nvGrpSpPr>
      <p:grpSpPr>
        <a:xfrm>
          <a:off x="0" y="0"/>
          <a:ext cx="0" cy="0"/>
          <a:chOff x="0" y="0"/>
          <a:chExt cx="0" cy="0"/>
        </a:xfrm>
      </p:grpSpPr>
      <p:sp>
        <p:nvSpPr>
          <p:cNvPr id="9" name="Right Triangle 8" descr="Background triangle, decorative">
            <a:extLst>
              <a:ext uri="{FF2B5EF4-FFF2-40B4-BE49-F238E27FC236}">
                <a16:creationId xmlns:a16="http://schemas.microsoft.com/office/drawing/2014/main" id="{733A2D4C-3488-4BD1-95DB-2FAF2755AE94}"/>
              </a:ext>
            </a:extLst>
          </p:cNvPr>
          <p:cNvSpPr/>
          <p:nvPr userDrawn="1"/>
        </p:nvSpPr>
        <p:spPr>
          <a:xfrm>
            <a:off x="1" y="3427029"/>
            <a:ext cx="5408908" cy="3429000"/>
          </a:xfrm>
          <a:prstGeom prst="rtTriangle">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AE7EE4-85A7-4005-ACDC-638BF684137B}"/>
              </a:ext>
            </a:extLst>
          </p:cNvPr>
          <p:cNvSpPr>
            <a:spLocks noGrp="1"/>
          </p:cNvSpPr>
          <p:nvPr>
            <p:ph type="ctrTitle"/>
          </p:nvPr>
        </p:nvSpPr>
        <p:spPr>
          <a:xfrm>
            <a:off x="838199" y="564802"/>
            <a:ext cx="10424531" cy="929461"/>
          </a:xfrm>
        </p:spPr>
        <p:txBody>
          <a:bodyPr anchor="b">
            <a:normAutofit/>
          </a:bodyPr>
          <a:lstStyle>
            <a:lvl1pPr algn="l">
              <a:defRPr sz="4000" b="1">
                <a:solidFill>
                  <a:schemeClr val="bg1"/>
                </a:solidFill>
              </a:defRPr>
            </a:lvl1pPr>
          </a:lstStyle>
          <a:p>
            <a:r>
              <a:rPr lang="en-US"/>
              <a:t>Click to edit Master title style</a:t>
            </a:r>
          </a:p>
        </p:txBody>
      </p:sp>
      <p:pic>
        <p:nvPicPr>
          <p:cNvPr id="5" name="Picture 4" descr="Columbus State Community College logo, decorative">
            <a:extLst>
              <a:ext uri="{FF2B5EF4-FFF2-40B4-BE49-F238E27FC236}">
                <a16:creationId xmlns:a16="http://schemas.microsoft.com/office/drawing/2014/main" id="{B12222F0-48EC-4517-A5EC-7954510D30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55" r="3238"/>
          <a:stretch/>
        </p:blipFill>
        <p:spPr>
          <a:xfrm>
            <a:off x="9375228" y="5786646"/>
            <a:ext cx="2659117" cy="1071354"/>
          </a:xfrm>
          <a:prstGeom prst="rect">
            <a:avLst/>
          </a:prstGeom>
          <a:ln>
            <a:noFill/>
          </a:ln>
        </p:spPr>
      </p:pic>
      <p:sp>
        <p:nvSpPr>
          <p:cNvPr id="8" name="Right Triangle 7" descr="Background triangle, decorative">
            <a:extLst>
              <a:ext uri="{FF2B5EF4-FFF2-40B4-BE49-F238E27FC236}">
                <a16:creationId xmlns:a16="http://schemas.microsoft.com/office/drawing/2014/main" id="{13756A9A-4538-4A46-81B9-213DD7400DA8}"/>
              </a:ext>
            </a:extLst>
          </p:cNvPr>
          <p:cNvSpPr/>
          <p:nvPr userDrawn="1"/>
        </p:nvSpPr>
        <p:spPr>
          <a:xfrm>
            <a:off x="0" y="4012856"/>
            <a:ext cx="5408908" cy="2841968"/>
          </a:xfrm>
          <a:prstGeom prst="rtTriangle">
            <a:avLst/>
          </a:prstGeom>
          <a:solidFill>
            <a:srgbClr val="003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F78DE266-78E1-4A9B-8622-AE35A11DC79C}"/>
              </a:ext>
            </a:extLst>
          </p:cNvPr>
          <p:cNvSpPr>
            <a:spLocks noGrp="1"/>
          </p:cNvSpPr>
          <p:nvPr>
            <p:ph sz="quarter" idx="13"/>
          </p:nvPr>
        </p:nvSpPr>
        <p:spPr>
          <a:xfrm>
            <a:off x="838200" y="1789855"/>
            <a:ext cx="10424532" cy="36131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4742D1-5BC8-44A3-BA2B-ADFDD34EFC7F}"/>
              </a:ext>
            </a:extLst>
          </p:cNvPr>
          <p:cNvSpPr>
            <a:spLocks noGrp="1"/>
          </p:cNvSpPr>
          <p:nvPr>
            <p:ph type="sldNum" sz="quarter" idx="12"/>
          </p:nvPr>
        </p:nvSpPr>
        <p:spPr>
          <a:xfrm>
            <a:off x="838199" y="6390141"/>
            <a:ext cx="2743200" cy="365125"/>
          </a:xfrm>
        </p:spPr>
        <p:txBody>
          <a:bodyPr/>
          <a:lstStyle>
            <a:lvl1pPr>
              <a:defRPr>
                <a:solidFill>
                  <a:schemeClr val="bg1"/>
                </a:solidFill>
              </a:defRPr>
            </a:lvl1pPr>
          </a:lstStyle>
          <a:p>
            <a:fld id="{C6111D3F-58DB-4E1F-BA37-4AEA772ECE36}" type="slidenum">
              <a:rPr lang="en-US" smtClean="0"/>
              <a:pPr/>
              <a:t>‹#›</a:t>
            </a:fld>
            <a:endParaRPr lang="en-US"/>
          </a:p>
        </p:txBody>
      </p:sp>
      <p:pic>
        <p:nvPicPr>
          <p:cNvPr id="10" name="Picture 9" descr="camera icon, decorative">
            <a:extLst>
              <a:ext uri="{FF2B5EF4-FFF2-40B4-BE49-F238E27FC236}">
                <a16:creationId xmlns:a16="http://schemas.microsoft.com/office/drawing/2014/main" id="{DB7FF98E-F9D4-4D09-8BA4-38F969085BA3}"/>
              </a:ext>
            </a:extLst>
          </p:cNvPr>
          <p:cNvPicPr>
            <a:picLocks noChangeAspect="1"/>
          </p:cNvPicPr>
          <p:nvPr userDrawn="1"/>
        </p:nvPicPr>
        <p:blipFill>
          <a:blip r:embed="rId3"/>
          <a:stretch>
            <a:fillRect/>
          </a:stretch>
        </p:blipFill>
        <p:spPr>
          <a:xfrm>
            <a:off x="157655" y="4834427"/>
            <a:ext cx="1713124" cy="1347333"/>
          </a:xfrm>
          <a:prstGeom prst="rect">
            <a:avLst/>
          </a:prstGeom>
        </p:spPr>
      </p:pic>
    </p:spTree>
    <p:extLst>
      <p:ext uri="{BB962C8B-B14F-4D97-AF65-F5344CB8AC3E}">
        <p14:creationId xmlns:p14="http://schemas.microsoft.com/office/powerpoint/2010/main" val="31114671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3965-B0BE-4D46-863B-6200C64C5E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52820C-5022-4EC1-9684-15BB43C5582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0C6A639-D070-4E6A-8791-F4E145B551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D36296-5F61-46AA-98D5-1081ABD9AED1}"/>
              </a:ext>
            </a:extLst>
          </p:cNvPr>
          <p:cNvSpPr>
            <a:spLocks noGrp="1"/>
          </p:cNvSpPr>
          <p:nvPr>
            <p:ph type="sldNum" sz="quarter" idx="12"/>
          </p:nvPr>
        </p:nvSpPr>
        <p:spPr/>
        <p:txBody>
          <a:bodyPr/>
          <a:lstStyle/>
          <a:p>
            <a:fld id="{852657B5-501F-4752-A041-AC50E4C88B5B}" type="slidenum">
              <a:rPr lang="en-US" smtClean="0"/>
              <a:t>‹#›</a:t>
            </a:fld>
            <a:endParaRPr lang="en-US"/>
          </a:p>
        </p:txBody>
      </p:sp>
    </p:spTree>
    <p:extLst>
      <p:ext uri="{BB962C8B-B14F-4D97-AF65-F5344CB8AC3E}">
        <p14:creationId xmlns:p14="http://schemas.microsoft.com/office/powerpoint/2010/main" val="5445403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66E9-06A9-608E-FE05-48836CADDB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3DEB52-C1B9-7973-50D9-859633604E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C1087B-E585-671F-C0F9-6A269C73C197}"/>
              </a:ext>
            </a:extLst>
          </p:cNvPr>
          <p:cNvSpPr>
            <a:spLocks noGrp="1"/>
          </p:cNvSpPr>
          <p:nvPr>
            <p:ph type="dt" sz="half" idx="10"/>
          </p:nvPr>
        </p:nvSpPr>
        <p:spPr/>
        <p:txBody>
          <a:bodyPr/>
          <a:lstStyle/>
          <a:p>
            <a:fld id="{3746C73F-94DB-4CF3-B1E8-8784BD0D37D9}" type="datetimeFigureOut">
              <a:rPr lang="en-US" smtClean="0"/>
              <a:t>3/18/2025</a:t>
            </a:fld>
            <a:endParaRPr lang="en-US"/>
          </a:p>
        </p:txBody>
      </p:sp>
      <p:sp>
        <p:nvSpPr>
          <p:cNvPr id="5" name="Footer Placeholder 4">
            <a:extLst>
              <a:ext uri="{FF2B5EF4-FFF2-40B4-BE49-F238E27FC236}">
                <a16:creationId xmlns:a16="http://schemas.microsoft.com/office/drawing/2014/main" id="{D860BE36-3D01-2E9D-1832-B016E51A1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9B11F-0323-958D-F0BC-6D84A278DE6E}"/>
              </a:ext>
            </a:extLst>
          </p:cNvPr>
          <p:cNvSpPr>
            <a:spLocks noGrp="1"/>
          </p:cNvSpPr>
          <p:nvPr>
            <p:ph type="sldNum" sz="quarter" idx="12"/>
          </p:nvPr>
        </p:nvSpPr>
        <p:spPr/>
        <p:txBody>
          <a:bodyPr/>
          <a:lstStyle/>
          <a:p>
            <a:fld id="{B953EE4A-F564-4A90-BBEC-9B10F3E0E951}" type="slidenum">
              <a:rPr lang="en-US" smtClean="0"/>
              <a:t>‹#›</a:t>
            </a:fld>
            <a:endParaRPr lang="en-US"/>
          </a:p>
        </p:txBody>
      </p:sp>
    </p:spTree>
    <p:extLst>
      <p:ext uri="{BB962C8B-B14F-4D97-AF65-F5344CB8AC3E}">
        <p14:creationId xmlns:p14="http://schemas.microsoft.com/office/powerpoint/2010/main" val="28606374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130AC-2A2E-80B1-11D4-0E6C581866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883A9D-170B-602E-BB51-9B2B9132DE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2E9F95-A2A6-3987-6829-6E022F284E20}"/>
              </a:ext>
            </a:extLst>
          </p:cNvPr>
          <p:cNvSpPr>
            <a:spLocks noGrp="1"/>
          </p:cNvSpPr>
          <p:nvPr>
            <p:ph type="dt" sz="half" idx="10"/>
          </p:nvPr>
        </p:nvSpPr>
        <p:spPr/>
        <p:txBody>
          <a:bodyPr/>
          <a:lstStyle/>
          <a:p>
            <a:fld id="{3746C73F-94DB-4CF3-B1E8-8784BD0D37D9}" type="datetimeFigureOut">
              <a:rPr lang="en-US" smtClean="0"/>
              <a:t>3/18/2025</a:t>
            </a:fld>
            <a:endParaRPr lang="en-US"/>
          </a:p>
        </p:txBody>
      </p:sp>
      <p:sp>
        <p:nvSpPr>
          <p:cNvPr id="5" name="Footer Placeholder 4">
            <a:extLst>
              <a:ext uri="{FF2B5EF4-FFF2-40B4-BE49-F238E27FC236}">
                <a16:creationId xmlns:a16="http://schemas.microsoft.com/office/drawing/2014/main" id="{0C4A36CB-ABF0-57EB-2588-2D298427D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E5CF0-899C-33B6-56F5-17777837DA96}"/>
              </a:ext>
            </a:extLst>
          </p:cNvPr>
          <p:cNvSpPr>
            <a:spLocks noGrp="1"/>
          </p:cNvSpPr>
          <p:nvPr>
            <p:ph type="sldNum" sz="quarter" idx="12"/>
          </p:nvPr>
        </p:nvSpPr>
        <p:spPr/>
        <p:txBody>
          <a:bodyPr/>
          <a:lstStyle/>
          <a:p>
            <a:fld id="{B953EE4A-F564-4A90-BBEC-9B10F3E0E951}" type="slidenum">
              <a:rPr lang="en-US" smtClean="0"/>
              <a:t>‹#›</a:t>
            </a:fld>
            <a:endParaRPr lang="en-US"/>
          </a:p>
        </p:txBody>
      </p:sp>
    </p:spTree>
    <p:custDataLst>
      <p:tags r:id="rId1"/>
    </p:custDataLst>
    <p:extLst>
      <p:ext uri="{BB962C8B-B14F-4D97-AF65-F5344CB8AC3E}">
        <p14:creationId xmlns:p14="http://schemas.microsoft.com/office/powerpoint/2010/main" val="31057775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3F35-B305-0442-5AF5-0D02BCA210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F849DC-ADE4-1721-49B7-C193CA68A1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3BC564-717C-D578-8A20-59596134830C}"/>
              </a:ext>
            </a:extLst>
          </p:cNvPr>
          <p:cNvSpPr>
            <a:spLocks noGrp="1"/>
          </p:cNvSpPr>
          <p:nvPr>
            <p:ph type="dt" sz="half" idx="10"/>
          </p:nvPr>
        </p:nvSpPr>
        <p:spPr/>
        <p:txBody>
          <a:bodyPr/>
          <a:lstStyle/>
          <a:p>
            <a:fld id="{3746C73F-94DB-4CF3-B1E8-8784BD0D37D9}" type="datetimeFigureOut">
              <a:rPr lang="en-US" smtClean="0"/>
              <a:t>3/18/2025</a:t>
            </a:fld>
            <a:endParaRPr lang="en-US"/>
          </a:p>
        </p:txBody>
      </p:sp>
      <p:sp>
        <p:nvSpPr>
          <p:cNvPr id="5" name="Footer Placeholder 4">
            <a:extLst>
              <a:ext uri="{FF2B5EF4-FFF2-40B4-BE49-F238E27FC236}">
                <a16:creationId xmlns:a16="http://schemas.microsoft.com/office/drawing/2014/main" id="{E8E81E05-AFE5-29C8-251F-3A9889FDF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872C0-D953-B96F-BFCE-87A30C6A5AB6}"/>
              </a:ext>
            </a:extLst>
          </p:cNvPr>
          <p:cNvSpPr>
            <a:spLocks noGrp="1"/>
          </p:cNvSpPr>
          <p:nvPr>
            <p:ph type="sldNum" sz="quarter" idx="12"/>
          </p:nvPr>
        </p:nvSpPr>
        <p:spPr/>
        <p:txBody>
          <a:bodyPr/>
          <a:lstStyle/>
          <a:p>
            <a:fld id="{B953EE4A-F564-4A90-BBEC-9B10F3E0E951}" type="slidenum">
              <a:rPr lang="en-US" smtClean="0"/>
              <a:t>‹#›</a:t>
            </a:fld>
            <a:endParaRPr lang="en-US"/>
          </a:p>
        </p:txBody>
      </p:sp>
    </p:spTree>
    <p:extLst>
      <p:ext uri="{BB962C8B-B14F-4D97-AF65-F5344CB8AC3E}">
        <p14:creationId xmlns:p14="http://schemas.microsoft.com/office/powerpoint/2010/main" val="10035131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203A7-868F-F8FB-3504-DE0C323D7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1D1E61-2590-F32D-B2A4-F6098345B9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3B72B9-C81F-65D0-A817-9420BE4C8D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6A619-AD77-4B79-CFC2-0A726B8B8318}"/>
              </a:ext>
            </a:extLst>
          </p:cNvPr>
          <p:cNvSpPr>
            <a:spLocks noGrp="1"/>
          </p:cNvSpPr>
          <p:nvPr>
            <p:ph type="dt" sz="half" idx="10"/>
          </p:nvPr>
        </p:nvSpPr>
        <p:spPr/>
        <p:txBody>
          <a:bodyPr/>
          <a:lstStyle/>
          <a:p>
            <a:fld id="{3746C73F-94DB-4CF3-B1E8-8784BD0D37D9}" type="datetimeFigureOut">
              <a:rPr lang="en-US" smtClean="0"/>
              <a:t>3/18/2025</a:t>
            </a:fld>
            <a:endParaRPr lang="en-US"/>
          </a:p>
        </p:txBody>
      </p:sp>
      <p:sp>
        <p:nvSpPr>
          <p:cNvPr id="6" name="Footer Placeholder 5">
            <a:extLst>
              <a:ext uri="{FF2B5EF4-FFF2-40B4-BE49-F238E27FC236}">
                <a16:creationId xmlns:a16="http://schemas.microsoft.com/office/drawing/2014/main" id="{FE30D69C-3DB2-4419-525D-B4BF97A8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9E2C8-6AF6-A125-99D5-D57E8EB97627}"/>
              </a:ext>
            </a:extLst>
          </p:cNvPr>
          <p:cNvSpPr>
            <a:spLocks noGrp="1"/>
          </p:cNvSpPr>
          <p:nvPr>
            <p:ph type="sldNum" sz="quarter" idx="12"/>
          </p:nvPr>
        </p:nvSpPr>
        <p:spPr/>
        <p:txBody>
          <a:bodyPr/>
          <a:lstStyle/>
          <a:p>
            <a:fld id="{B953EE4A-F564-4A90-BBEC-9B10F3E0E951}" type="slidenum">
              <a:rPr lang="en-US" smtClean="0"/>
              <a:t>‹#›</a:t>
            </a:fld>
            <a:endParaRPr lang="en-US"/>
          </a:p>
        </p:txBody>
      </p:sp>
    </p:spTree>
    <p:extLst>
      <p:ext uri="{BB962C8B-B14F-4D97-AF65-F5344CB8AC3E}">
        <p14:creationId xmlns:p14="http://schemas.microsoft.com/office/powerpoint/2010/main" val="185501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A048-3A0B-4C5B-A634-AE217CDD0E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9D0866-7DB6-40C2-82FF-FD7D52DD89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F673FB-A185-4BB2-AC18-26C1AEA46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6F8F5-6072-40EC-AA62-8648DCAB4592}"/>
              </a:ext>
            </a:extLst>
          </p:cNvPr>
          <p:cNvSpPr>
            <a:spLocks noGrp="1"/>
          </p:cNvSpPr>
          <p:nvPr>
            <p:ph type="dt" sz="half" idx="10"/>
          </p:nvPr>
        </p:nvSpPr>
        <p:spPr/>
        <p:txBody>
          <a:bodyPr/>
          <a:lstStyle/>
          <a:p>
            <a:fld id="{F0859A3C-EBFF-4099-9677-45671682F433}" type="datetimeFigureOut">
              <a:rPr lang="en-US" smtClean="0"/>
              <a:t>3/18/2025</a:t>
            </a:fld>
            <a:endParaRPr lang="en-US"/>
          </a:p>
        </p:txBody>
      </p:sp>
      <p:sp>
        <p:nvSpPr>
          <p:cNvPr id="6" name="Footer Placeholder 5">
            <a:extLst>
              <a:ext uri="{FF2B5EF4-FFF2-40B4-BE49-F238E27FC236}">
                <a16:creationId xmlns:a16="http://schemas.microsoft.com/office/drawing/2014/main" id="{171EB464-D851-45A1-9383-EB47377FE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114406-C3B3-4651-A103-2A72C29AC5B6}"/>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28562472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D981D-DCB0-29CB-2C53-0AD0F710F4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BC853F-1D82-F852-717E-28A9045D71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C3A34-D008-5769-597F-E97EA2B389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5FA7FA-E5A2-4DE8-EAD6-16CEF634B7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849D61-A4CE-A5DA-943B-24F9BD497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339D00-2BEB-20B6-CF4A-C070803A9910}"/>
              </a:ext>
            </a:extLst>
          </p:cNvPr>
          <p:cNvSpPr>
            <a:spLocks noGrp="1"/>
          </p:cNvSpPr>
          <p:nvPr>
            <p:ph type="dt" sz="half" idx="10"/>
          </p:nvPr>
        </p:nvSpPr>
        <p:spPr/>
        <p:txBody>
          <a:bodyPr/>
          <a:lstStyle/>
          <a:p>
            <a:fld id="{3746C73F-94DB-4CF3-B1E8-8784BD0D37D9}" type="datetimeFigureOut">
              <a:rPr lang="en-US" smtClean="0"/>
              <a:t>3/18/2025</a:t>
            </a:fld>
            <a:endParaRPr lang="en-US"/>
          </a:p>
        </p:txBody>
      </p:sp>
      <p:sp>
        <p:nvSpPr>
          <p:cNvPr id="8" name="Footer Placeholder 7">
            <a:extLst>
              <a:ext uri="{FF2B5EF4-FFF2-40B4-BE49-F238E27FC236}">
                <a16:creationId xmlns:a16="http://schemas.microsoft.com/office/drawing/2014/main" id="{EA3B6E0F-C91E-9FBF-814D-4BC7912FA8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C3D54-CBC5-03EE-A497-19CA5F56E255}"/>
              </a:ext>
            </a:extLst>
          </p:cNvPr>
          <p:cNvSpPr>
            <a:spLocks noGrp="1"/>
          </p:cNvSpPr>
          <p:nvPr>
            <p:ph type="sldNum" sz="quarter" idx="12"/>
          </p:nvPr>
        </p:nvSpPr>
        <p:spPr/>
        <p:txBody>
          <a:bodyPr/>
          <a:lstStyle/>
          <a:p>
            <a:fld id="{B953EE4A-F564-4A90-BBEC-9B10F3E0E951}" type="slidenum">
              <a:rPr lang="en-US" smtClean="0"/>
              <a:t>‹#›</a:t>
            </a:fld>
            <a:endParaRPr lang="en-US"/>
          </a:p>
        </p:txBody>
      </p:sp>
    </p:spTree>
    <p:extLst>
      <p:ext uri="{BB962C8B-B14F-4D97-AF65-F5344CB8AC3E}">
        <p14:creationId xmlns:p14="http://schemas.microsoft.com/office/powerpoint/2010/main" val="14675793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37CE1-922D-E576-D7AA-CF4E632567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FA78D0-E55B-58AA-04D6-3E4003E1C907}"/>
              </a:ext>
            </a:extLst>
          </p:cNvPr>
          <p:cNvSpPr>
            <a:spLocks noGrp="1"/>
          </p:cNvSpPr>
          <p:nvPr>
            <p:ph type="dt" sz="half" idx="10"/>
          </p:nvPr>
        </p:nvSpPr>
        <p:spPr/>
        <p:txBody>
          <a:bodyPr/>
          <a:lstStyle/>
          <a:p>
            <a:fld id="{3746C73F-94DB-4CF3-B1E8-8784BD0D37D9}" type="datetimeFigureOut">
              <a:rPr lang="en-US" smtClean="0"/>
              <a:t>3/18/2025</a:t>
            </a:fld>
            <a:endParaRPr lang="en-US"/>
          </a:p>
        </p:txBody>
      </p:sp>
      <p:sp>
        <p:nvSpPr>
          <p:cNvPr id="4" name="Footer Placeholder 3">
            <a:extLst>
              <a:ext uri="{FF2B5EF4-FFF2-40B4-BE49-F238E27FC236}">
                <a16:creationId xmlns:a16="http://schemas.microsoft.com/office/drawing/2014/main" id="{CD0E12CE-C890-9F6D-D7D0-046BDAA8E1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49F53F-82B1-41EB-FD59-C0E97DAB4124}"/>
              </a:ext>
            </a:extLst>
          </p:cNvPr>
          <p:cNvSpPr>
            <a:spLocks noGrp="1"/>
          </p:cNvSpPr>
          <p:nvPr>
            <p:ph type="sldNum" sz="quarter" idx="12"/>
          </p:nvPr>
        </p:nvSpPr>
        <p:spPr/>
        <p:txBody>
          <a:bodyPr/>
          <a:lstStyle/>
          <a:p>
            <a:fld id="{B953EE4A-F564-4A90-BBEC-9B10F3E0E951}" type="slidenum">
              <a:rPr lang="en-US" smtClean="0"/>
              <a:t>‹#›</a:t>
            </a:fld>
            <a:endParaRPr lang="en-US"/>
          </a:p>
        </p:txBody>
      </p:sp>
    </p:spTree>
    <p:extLst>
      <p:ext uri="{BB962C8B-B14F-4D97-AF65-F5344CB8AC3E}">
        <p14:creationId xmlns:p14="http://schemas.microsoft.com/office/powerpoint/2010/main" val="37518562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E12E2E-BB45-EAD6-FFFE-A9302F1A1185}"/>
              </a:ext>
            </a:extLst>
          </p:cNvPr>
          <p:cNvSpPr>
            <a:spLocks noGrp="1"/>
          </p:cNvSpPr>
          <p:nvPr>
            <p:ph type="dt" sz="half" idx="10"/>
          </p:nvPr>
        </p:nvSpPr>
        <p:spPr/>
        <p:txBody>
          <a:bodyPr/>
          <a:lstStyle/>
          <a:p>
            <a:fld id="{3746C73F-94DB-4CF3-B1E8-8784BD0D37D9}" type="datetimeFigureOut">
              <a:rPr lang="en-US" smtClean="0"/>
              <a:t>3/18/2025</a:t>
            </a:fld>
            <a:endParaRPr lang="en-US"/>
          </a:p>
        </p:txBody>
      </p:sp>
      <p:sp>
        <p:nvSpPr>
          <p:cNvPr id="3" name="Footer Placeholder 2">
            <a:extLst>
              <a:ext uri="{FF2B5EF4-FFF2-40B4-BE49-F238E27FC236}">
                <a16:creationId xmlns:a16="http://schemas.microsoft.com/office/drawing/2014/main" id="{4B44EA9E-5643-93AD-3A1B-12B077A593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841A9-9BB1-133A-0B73-CA20685C49E1}"/>
              </a:ext>
            </a:extLst>
          </p:cNvPr>
          <p:cNvSpPr>
            <a:spLocks noGrp="1"/>
          </p:cNvSpPr>
          <p:nvPr>
            <p:ph type="sldNum" sz="quarter" idx="12"/>
          </p:nvPr>
        </p:nvSpPr>
        <p:spPr/>
        <p:txBody>
          <a:bodyPr/>
          <a:lstStyle/>
          <a:p>
            <a:fld id="{B953EE4A-F564-4A90-BBEC-9B10F3E0E951}" type="slidenum">
              <a:rPr lang="en-US" smtClean="0"/>
              <a:t>‹#›</a:t>
            </a:fld>
            <a:endParaRPr lang="en-US"/>
          </a:p>
        </p:txBody>
      </p:sp>
    </p:spTree>
    <p:extLst>
      <p:ext uri="{BB962C8B-B14F-4D97-AF65-F5344CB8AC3E}">
        <p14:creationId xmlns:p14="http://schemas.microsoft.com/office/powerpoint/2010/main" val="31658787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7C31-3628-7059-1DDC-0095C0B1AC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EFAF33-27AB-303D-5BE8-3DFDE3D376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A9C4C5-0620-CBF0-2099-A7B7A522BB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018B24-8AD3-79D9-B28C-A931FE2EBC8C}"/>
              </a:ext>
            </a:extLst>
          </p:cNvPr>
          <p:cNvSpPr>
            <a:spLocks noGrp="1"/>
          </p:cNvSpPr>
          <p:nvPr>
            <p:ph type="dt" sz="half" idx="10"/>
          </p:nvPr>
        </p:nvSpPr>
        <p:spPr/>
        <p:txBody>
          <a:bodyPr/>
          <a:lstStyle/>
          <a:p>
            <a:fld id="{3746C73F-94DB-4CF3-B1E8-8784BD0D37D9}" type="datetimeFigureOut">
              <a:rPr lang="en-US" smtClean="0"/>
              <a:t>3/18/2025</a:t>
            </a:fld>
            <a:endParaRPr lang="en-US"/>
          </a:p>
        </p:txBody>
      </p:sp>
      <p:sp>
        <p:nvSpPr>
          <p:cNvPr id="6" name="Footer Placeholder 5">
            <a:extLst>
              <a:ext uri="{FF2B5EF4-FFF2-40B4-BE49-F238E27FC236}">
                <a16:creationId xmlns:a16="http://schemas.microsoft.com/office/drawing/2014/main" id="{FC6B6539-12AF-A1FE-C138-770FAE252B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638B22-8430-A6F3-8ED5-1726DBFD9B63}"/>
              </a:ext>
            </a:extLst>
          </p:cNvPr>
          <p:cNvSpPr>
            <a:spLocks noGrp="1"/>
          </p:cNvSpPr>
          <p:nvPr>
            <p:ph type="sldNum" sz="quarter" idx="12"/>
          </p:nvPr>
        </p:nvSpPr>
        <p:spPr/>
        <p:txBody>
          <a:bodyPr/>
          <a:lstStyle/>
          <a:p>
            <a:fld id="{B953EE4A-F564-4A90-BBEC-9B10F3E0E951}" type="slidenum">
              <a:rPr lang="en-US" smtClean="0"/>
              <a:t>‹#›</a:t>
            </a:fld>
            <a:endParaRPr lang="en-US"/>
          </a:p>
        </p:txBody>
      </p:sp>
    </p:spTree>
    <p:extLst>
      <p:ext uri="{BB962C8B-B14F-4D97-AF65-F5344CB8AC3E}">
        <p14:creationId xmlns:p14="http://schemas.microsoft.com/office/powerpoint/2010/main" val="857711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5E9C5-6355-9870-1B5D-AE23488B80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34AD83-DFB5-D10B-32FD-D75E5BBE45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98EF08-6026-AE33-31CE-91BB3C1F25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D46CB6-AD81-6DB1-C487-531DFDD4EE4E}"/>
              </a:ext>
            </a:extLst>
          </p:cNvPr>
          <p:cNvSpPr>
            <a:spLocks noGrp="1"/>
          </p:cNvSpPr>
          <p:nvPr>
            <p:ph type="dt" sz="half" idx="10"/>
          </p:nvPr>
        </p:nvSpPr>
        <p:spPr/>
        <p:txBody>
          <a:bodyPr/>
          <a:lstStyle/>
          <a:p>
            <a:fld id="{3746C73F-94DB-4CF3-B1E8-8784BD0D37D9}" type="datetimeFigureOut">
              <a:rPr lang="en-US" smtClean="0"/>
              <a:t>3/18/2025</a:t>
            </a:fld>
            <a:endParaRPr lang="en-US"/>
          </a:p>
        </p:txBody>
      </p:sp>
      <p:sp>
        <p:nvSpPr>
          <p:cNvPr id="6" name="Footer Placeholder 5">
            <a:extLst>
              <a:ext uri="{FF2B5EF4-FFF2-40B4-BE49-F238E27FC236}">
                <a16:creationId xmlns:a16="http://schemas.microsoft.com/office/drawing/2014/main" id="{29603879-5C12-5B12-1A52-9DA1ACDD5E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BFA18E-61E4-4108-AFB5-F57BA65051C4}"/>
              </a:ext>
            </a:extLst>
          </p:cNvPr>
          <p:cNvSpPr>
            <a:spLocks noGrp="1"/>
          </p:cNvSpPr>
          <p:nvPr>
            <p:ph type="sldNum" sz="quarter" idx="12"/>
          </p:nvPr>
        </p:nvSpPr>
        <p:spPr/>
        <p:txBody>
          <a:bodyPr/>
          <a:lstStyle/>
          <a:p>
            <a:fld id="{B953EE4A-F564-4A90-BBEC-9B10F3E0E951}" type="slidenum">
              <a:rPr lang="en-US" smtClean="0"/>
              <a:t>‹#›</a:t>
            </a:fld>
            <a:endParaRPr lang="en-US"/>
          </a:p>
        </p:txBody>
      </p:sp>
    </p:spTree>
    <p:extLst>
      <p:ext uri="{BB962C8B-B14F-4D97-AF65-F5344CB8AC3E}">
        <p14:creationId xmlns:p14="http://schemas.microsoft.com/office/powerpoint/2010/main" val="14140824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79288-5B68-2F0B-AD32-896889B7CB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14C8E1-65E0-6801-C07B-0B5BB3EC61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1456C-529E-5B22-CF76-2BBD2AE7C5E5}"/>
              </a:ext>
            </a:extLst>
          </p:cNvPr>
          <p:cNvSpPr>
            <a:spLocks noGrp="1"/>
          </p:cNvSpPr>
          <p:nvPr>
            <p:ph type="dt" sz="half" idx="10"/>
          </p:nvPr>
        </p:nvSpPr>
        <p:spPr/>
        <p:txBody>
          <a:bodyPr/>
          <a:lstStyle/>
          <a:p>
            <a:fld id="{3746C73F-94DB-4CF3-B1E8-8784BD0D37D9}" type="datetimeFigureOut">
              <a:rPr lang="en-US" smtClean="0"/>
              <a:t>3/18/2025</a:t>
            </a:fld>
            <a:endParaRPr lang="en-US"/>
          </a:p>
        </p:txBody>
      </p:sp>
      <p:sp>
        <p:nvSpPr>
          <p:cNvPr id="5" name="Footer Placeholder 4">
            <a:extLst>
              <a:ext uri="{FF2B5EF4-FFF2-40B4-BE49-F238E27FC236}">
                <a16:creationId xmlns:a16="http://schemas.microsoft.com/office/drawing/2014/main" id="{AED7B2B3-9E02-1341-9D7C-6006B46F1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9294D-C5D9-65AC-4FF8-642D80792DDC}"/>
              </a:ext>
            </a:extLst>
          </p:cNvPr>
          <p:cNvSpPr>
            <a:spLocks noGrp="1"/>
          </p:cNvSpPr>
          <p:nvPr>
            <p:ph type="sldNum" sz="quarter" idx="12"/>
          </p:nvPr>
        </p:nvSpPr>
        <p:spPr/>
        <p:txBody>
          <a:bodyPr/>
          <a:lstStyle/>
          <a:p>
            <a:fld id="{B953EE4A-F564-4A90-BBEC-9B10F3E0E951}" type="slidenum">
              <a:rPr lang="en-US" smtClean="0"/>
              <a:t>‹#›</a:t>
            </a:fld>
            <a:endParaRPr lang="en-US"/>
          </a:p>
        </p:txBody>
      </p:sp>
    </p:spTree>
    <p:extLst>
      <p:ext uri="{BB962C8B-B14F-4D97-AF65-F5344CB8AC3E}">
        <p14:creationId xmlns:p14="http://schemas.microsoft.com/office/powerpoint/2010/main" val="22767233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493E29-A199-8B9C-1DE1-A3A712FE09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88CE56-7A46-2E26-B505-4C1C4A4D25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4390F-1056-C9E5-5BD0-1FD9EA027236}"/>
              </a:ext>
            </a:extLst>
          </p:cNvPr>
          <p:cNvSpPr>
            <a:spLocks noGrp="1"/>
          </p:cNvSpPr>
          <p:nvPr>
            <p:ph type="dt" sz="half" idx="10"/>
          </p:nvPr>
        </p:nvSpPr>
        <p:spPr/>
        <p:txBody>
          <a:bodyPr/>
          <a:lstStyle/>
          <a:p>
            <a:fld id="{3746C73F-94DB-4CF3-B1E8-8784BD0D37D9}" type="datetimeFigureOut">
              <a:rPr lang="en-US" smtClean="0"/>
              <a:t>3/18/2025</a:t>
            </a:fld>
            <a:endParaRPr lang="en-US"/>
          </a:p>
        </p:txBody>
      </p:sp>
      <p:sp>
        <p:nvSpPr>
          <p:cNvPr id="5" name="Footer Placeholder 4">
            <a:extLst>
              <a:ext uri="{FF2B5EF4-FFF2-40B4-BE49-F238E27FC236}">
                <a16:creationId xmlns:a16="http://schemas.microsoft.com/office/drawing/2014/main" id="{1DBA40BA-7E7E-9EF7-A593-7CBC14829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EC749A-4636-C91A-D5A4-6A930FF02212}"/>
              </a:ext>
            </a:extLst>
          </p:cNvPr>
          <p:cNvSpPr>
            <a:spLocks noGrp="1"/>
          </p:cNvSpPr>
          <p:nvPr>
            <p:ph type="sldNum" sz="quarter" idx="12"/>
          </p:nvPr>
        </p:nvSpPr>
        <p:spPr/>
        <p:txBody>
          <a:bodyPr/>
          <a:lstStyle/>
          <a:p>
            <a:fld id="{B953EE4A-F564-4A90-BBEC-9B10F3E0E951}" type="slidenum">
              <a:rPr lang="en-US" smtClean="0"/>
              <a:t>‹#›</a:t>
            </a:fld>
            <a:endParaRPr lang="en-US"/>
          </a:p>
        </p:txBody>
      </p:sp>
    </p:spTree>
    <p:custDataLst>
      <p:tags r:id="rId1"/>
    </p:custDataLst>
    <p:extLst>
      <p:ext uri="{BB962C8B-B14F-4D97-AF65-F5344CB8AC3E}">
        <p14:creationId xmlns:p14="http://schemas.microsoft.com/office/powerpoint/2010/main" val="3137313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0.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2.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oleObject" Target="../embeddings/oleObject1.bin"/><Relationship Id="rId3" Type="http://schemas.openxmlformats.org/officeDocument/2006/relationships/slideLayout" Target="../slideLayouts/slideLayout14.xml"/><Relationship Id="rId7" Type="http://schemas.openxmlformats.org/officeDocument/2006/relationships/theme" Target="../theme/theme2.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tags" Target="../tags/tag2.xml"/><Relationship Id="rId4" Type="http://schemas.openxmlformats.org/officeDocument/2006/relationships/slideLayout" Target="../slideLayouts/slideLayout15.xml"/><Relationship Id="rId9" Type="http://schemas.openxmlformats.org/officeDocument/2006/relationships/tags" Target="../tags/tag1.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9.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EFDDA-0606-4479-8A0E-75EA20B78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389C92-CFE6-4854-868E-C7F85E5CBD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391BB9-D968-4C71-8177-A89B0D6F45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59A3C-EBFF-4099-9677-45671682F433}" type="datetimeFigureOut">
              <a:rPr lang="en-US" smtClean="0"/>
              <a:t>3/18/2025</a:t>
            </a:fld>
            <a:endParaRPr lang="en-US"/>
          </a:p>
        </p:txBody>
      </p:sp>
      <p:sp>
        <p:nvSpPr>
          <p:cNvPr id="5" name="Footer Placeholder 4">
            <a:extLst>
              <a:ext uri="{FF2B5EF4-FFF2-40B4-BE49-F238E27FC236}">
                <a16:creationId xmlns:a16="http://schemas.microsoft.com/office/drawing/2014/main" id="{03EDE88D-4C21-4C77-9E48-88A0530F5A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6346AD-E348-4F21-9553-4F55C2C847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C97EF6-BE3C-4807-B335-5B970DDD1B47}" type="slidenum">
              <a:rPr lang="en-US" smtClean="0"/>
              <a:t>‹#›</a:t>
            </a:fld>
            <a:endParaRPr lang="en-US"/>
          </a:p>
        </p:txBody>
      </p:sp>
    </p:spTree>
    <p:extLst>
      <p:ext uri="{BB962C8B-B14F-4D97-AF65-F5344CB8AC3E}">
        <p14:creationId xmlns:p14="http://schemas.microsoft.com/office/powerpoint/2010/main" val="901461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4E256B-E582-8B3D-9AD0-9DA0CD2FF0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8663E8-E51F-49C4-8304-69E315516A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5E2F4-550C-279D-C6DC-731B124CD9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46C73F-94DB-4CF3-B1E8-8784BD0D37D9}" type="datetimeFigureOut">
              <a:rPr lang="en-US" smtClean="0"/>
              <a:t>3/18/2025</a:t>
            </a:fld>
            <a:endParaRPr lang="en-US"/>
          </a:p>
        </p:txBody>
      </p:sp>
      <p:sp>
        <p:nvSpPr>
          <p:cNvPr id="5" name="Footer Placeholder 4">
            <a:extLst>
              <a:ext uri="{FF2B5EF4-FFF2-40B4-BE49-F238E27FC236}">
                <a16:creationId xmlns:a16="http://schemas.microsoft.com/office/drawing/2014/main" id="{11B66B24-AD8D-2C8F-E206-B582984768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4421BF-940E-A2A4-6ED1-49D5479E55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53EE4A-F564-4A90-BBEC-9B10F3E0E951}" type="slidenum">
              <a:rPr lang="en-US" smtClean="0"/>
              <a:t>‹#›</a:t>
            </a:fld>
            <a:endParaRPr lang="en-US"/>
          </a:p>
        </p:txBody>
      </p:sp>
    </p:spTree>
    <p:extLst>
      <p:ext uri="{BB962C8B-B14F-4D97-AF65-F5344CB8AC3E}">
        <p14:creationId xmlns:p14="http://schemas.microsoft.com/office/powerpoint/2010/main" val="236930742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A0EFFF-3145-6EE3-59F5-B6EB269D4944}"/>
              </a:ext>
            </a:extLst>
          </p:cNvPr>
          <p:cNvSpPr/>
          <p:nvPr/>
        </p:nvSpPr>
        <p:spPr>
          <a:xfrm>
            <a:off x="1380931" y="1564"/>
            <a:ext cx="10811068" cy="825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342C243E-A2C9-F453-6701-8A757855AB49}"/>
              </a:ext>
            </a:extLst>
          </p:cNvPr>
          <p:cNvSpPr/>
          <p:nvPr/>
        </p:nvSpPr>
        <p:spPr>
          <a:xfrm rot="5400000">
            <a:off x="-574289" y="574290"/>
            <a:ext cx="3100041" cy="1951463"/>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C803E82-0CA3-6BE4-4F1B-2E4DDBCAED4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 y="349458"/>
            <a:ext cx="11822805" cy="1180762"/>
          </a:xfrm>
          <a:prstGeom prst="rect">
            <a:avLst/>
          </a:prstGeom>
        </p:spPr>
      </p:pic>
      <p:pic>
        <p:nvPicPr>
          <p:cNvPr id="7" name="Content Placeholder 5" descr="Icon&#10;&#10;Description automatically generated">
            <a:extLst>
              <a:ext uri="{FF2B5EF4-FFF2-40B4-BE49-F238E27FC236}">
                <a16:creationId xmlns:a16="http://schemas.microsoft.com/office/drawing/2014/main" id="{389BC139-4E46-D7FA-0D1B-9A70EB63329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733732" y="4001294"/>
            <a:ext cx="7458267" cy="2856706"/>
          </a:xfrm>
          <a:prstGeom prst="rect">
            <a:avLst/>
          </a:prstGeom>
        </p:spPr>
      </p:pic>
      <p:sp>
        <p:nvSpPr>
          <p:cNvPr id="2" name="Title Placeholder 1">
            <a:extLst>
              <a:ext uri="{FF2B5EF4-FFF2-40B4-BE49-F238E27FC236}">
                <a16:creationId xmlns:a16="http://schemas.microsoft.com/office/drawing/2014/main" id="{A8AE9679-86F9-DBEB-C0E9-41B539282119}"/>
              </a:ext>
            </a:extLst>
          </p:cNvPr>
          <p:cNvSpPr>
            <a:spLocks noGrp="1"/>
          </p:cNvSpPr>
          <p:nvPr>
            <p:ph type="title"/>
          </p:nvPr>
        </p:nvSpPr>
        <p:spPr>
          <a:xfrm>
            <a:off x="838200" y="34945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052526D-F614-E410-BA94-77067DE09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C6AEC42-6C4C-51DA-CDE1-3BC1047EA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6316D87F-E68E-3586-E579-6813B854C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MMEC Proprietary  </a:t>
            </a:r>
          </a:p>
        </p:txBody>
      </p:sp>
      <p:sp>
        <p:nvSpPr>
          <p:cNvPr id="6" name="Slide Number Placeholder 5">
            <a:extLst>
              <a:ext uri="{FF2B5EF4-FFF2-40B4-BE49-F238E27FC236}">
                <a16:creationId xmlns:a16="http://schemas.microsoft.com/office/drawing/2014/main" id="{A2D96B5B-5267-084B-B14C-C6C4AC574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9008A-481B-4F65-A514-1AA65EA0FD53}" type="slidenum">
              <a:rPr lang="en-US" smtClean="0"/>
              <a:pPr/>
              <a:t>‹#›</a:t>
            </a:fld>
            <a:endParaRPr lang="en-US" dirty="0"/>
          </a:p>
        </p:txBody>
      </p:sp>
      <p:graphicFrame>
        <p:nvGraphicFramePr>
          <p:cNvPr id="10" name="Object 9" hidden="1">
            <a:extLst>
              <a:ext uri="{FF2B5EF4-FFF2-40B4-BE49-F238E27FC236}">
                <a16:creationId xmlns:a16="http://schemas.microsoft.com/office/drawing/2014/main" id="{4C772037-C3BA-E37D-1D0C-B85DA68BF4C5}"/>
              </a:ext>
            </a:extLst>
          </p:cNvPr>
          <p:cNvGraphicFramePr>
            <a:graphicFrameLocks noChangeAspect="1"/>
          </p:cNvGraphicFramePr>
          <p:nvPr userDrawn="1">
            <p:custDataLst>
              <p:tags r:id="rId9"/>
            </p:custDataLst>
            <p:extLst>
              <p:ext uri="{D42A27DB-BD31-4B8C-83A1-F6EECF244321}">
                <p14:modId xmlns:p14="http://schemas.microsoft.com/office/powerpoint/2010/main" val="158024014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26" name="think-cell Slide" r:id="rId13" imgW="270" imgH="270" progId="TCLayout.ActiveDocument.1">
                  <p:embed/>
                </p:oleObj>
              </mc:Choice>
              <mc:Fallback>
                <p:oleObj name="think-cell Slide" r:id="rId13" imgW="270" imgH="270" progId="TCLayout.ActiveDocument.1">
                  <p:embed/>
                  <p:pic>
                    <p:nvPicPr>
                      <p:cNvPr id="10" name="Object 9" hidden="1">
                        <a:extLst>
                          <a:ext uri="{FF2B5EF4-FFF2-40B4-BE49-F238E27FC236}">
                            <a16:creationId xmlns:a16="http://schemas.microsoft.com/office/drawing/2014/main" id="{4C772037-C3BA-E37D-1D0C-B85DA68BF4C5}"/>
                          </a:ext>
                        </a:extLst>
                      </p:cNvPr>
                      <p:cNvPicPr/>
                      <p:nvPr/>
                    </p:nvPicPr>
                    <p:blipFill>
                      <a:blip r:embed="rId14"/>
                      <a:stretch>
                        <a:fillRect/>
                      </a:stretch>
                    </p:blipFill>
                    <p:spPr>
                      <a:xfrm>
                        <a:off x="2118" y="1589"/>
                        <a:ext cx="2116" cy="1587"/>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3F659771-117C-094A-8F14-2066F1B7BB10}"/>
              </a:ext>
            </a:extLst>
          </p:cNvPr>
          <p:cNvSpPr/>
          <p:nvPr userDrawn="1">
            <p:custDataLst>
              <p:tags r:id="rId10"/>
            </p:custDataLst>
          </p:nvPr>
        </p:nvSpPr>
        <p:spPr bwMode="auto">
          <a:xfrm>
            <a:off x="0" y="0"/>
            <a:ext cx="158750" cy="158750"/>
          </a:xfrm>
          <a:prstGeom prst="rect">
            <a:avLst/>
          </a:prstGeom>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1"/>
              </a:solidFill>
              <a:effectLst/>
              <a:latin typeface="Arial" panose="020B0604020202020204" pitchFamily="34" charset="0"/>
              <a:ea typeface="+mj-ea"/>
              <a:cs typeface="+mj-cs"/>
              <a:sym typeface="Arial" panose="020B0604020202020204" pitchFamily="34" charset="0"/>
            </a:endParaRPr>
          </a:p>
        </p:txBody>
      </p:sp>
    </p:spTree>
    <p:extLst>
      <p:ext uri="{BB962C8B-B14F-4D97-AF65-F5344CB8AC3E}">
        <p14:creationId xmlns:p14="http://schemas.microsoft.com/office/powerpoint/2010/main" val="2904484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dt="0"/>
  <p:txStyles>
    <p:titleStyle>
      <a:lvl1pPr algn="l" defTabSz="914400" rtl="0" eaLnBrk="1" latinLnBrk="0" hangingPunct="1">
        <a:lnSpc>
          <a:spcPct val="90000"/>
        </a:lnSpc>
        <a:spcBef>
          <a:spcPct val="0"/>
        </a:spcBef>
        <a:buNone/>
        <a:defRPr sz="3600" b="1" i="0" kern="1200">
          <a:solidFill>
            <a:schemeClr val="bg1"/>
          </a:solidFill>
          <a:latin typeface="Avenir Heavy" panose="02000503020000020003"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0C909D"/>
          </a:solidFill>
          <a:latin typeface="Avenir Book" panose="02000503020000020003"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0C909D"/>
          </a:solidFill>
          <a:latin typeface="Avenir Book" panose="02000503020000020003"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0C909D"/>
          </a:solidFill>
          <a:latin typeface="Avenir Book" panose="02000503020000020003"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0C909D"/>
          </a:solidFill>
          <a:latin typeface="Avenir Book" panose="02000503020000020003"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0C909D"/>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9">
          <p15:clr>
            <a:srgbClr val="F26B43"/>
          </p15:clr>
        </p15:guide>
        <p15:guide id="4" pos="7385">
          <p15:clr>
            <a:srgbClr val="F26B43"/>
          </p15:clr>
        </p15:guide>
        <p15:guide id="5" orient="horz" pos="931">
          <p15:clr>
            <a:srgbClr val="F26B43"/>
          </p15:clr>
        </p15:guide>
        <p15:guide id="6" orient="horz" pos="877">
          <p15:clr>
            <a:srgbClr val="F26B43"/>
          </p15:clr>
        </p15:guide>
        <p15:guide id="7" orient="horz" pos="261">
          <p15:clr>
            <a:srgbClr val="F26B43"/>
          </p15:clr>
        </p15:guide>
        <p15:guide id="8" orient="horz" pos="3858">
          <p15:clr>
            <a:srgbClr val="F26B43"/>
          </p15:clr>
        </p15:guide>
        <p15:guide id="9" orient="horz" pos="42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Content Placeholder 3" descr="A picture containing text, electronics&#10;&#10;Description automatically generated">
            <a:extLst>
              <a:ext uri="{FF2B5EF4-FFF2-40B4-BE49-F238E27FC236}">
                <a16:creationId xmlns:a16="http://schemas.microsoft.com/office/drawing/2014/main" id="{65A82287-9B8E-C0BE-9768-EDCE00663190}"/>
              </a:ext>
            </a:extLst>
          </p:cNvPr>
          <p:cNvPicPr>
            <a:picLocks noChangeAspect="1"/>
          </p:cNvPicPr>
          <p:nvPr/>
        </p:nvPicPr>
        <p:blipFill>
          <a:blip r:embed="rId6"/>
          <a:stretch>
            <a:fillRect/>
          </a:stretch>
        </p:blipFill>
        <p:spPr>
          <a:xfrm>
            <a:off x="-1" y="-1829"/>
            <a:ext cx="12192000" cy="6858000"/>
          </a:xfrm>
          <a:prstGeom prst="rect">
            <a:avLst/>
          </a:prstGeom>
        </p:spPr>
      </p:pic>
      <p:sp>
        <p:nvSpPr>
          <p:cNvPr id="8" name="Rectangle 7">
            <a:extLst>
              <a:ext uri="{FF2B5EF4-FFF2-40B4-BE49-F238E27FC236}">
                <a16:creationId xmlns:a16="http://schemas.microsoft.com/office/drawing/2014/main" id="{FF757486-75AB-C78C-8AA0-5737F1D85CC9}"/>
              </a:ext>
            </a:extLst>
          </p:cNvPr>
          <p:cNvSpPr/>
          <p:nvPr/>
        </p:nvSpPr>
        <p:spPr>
          <a:xfrm>
            <a:off x="1380931" y="0"/>
            <a:ext cx="10811068" cy="8255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92A682F1-B71C-AE86-A033-FB5CCAEE6E88}"/>
              </a:ext>
            </a:extLst>
          </p:cNvPr>
          <p:cNvSpPr/>
          <p:nvPr/>
        </p:nvSpPr>
        <p:spPr>
          <a:xfrm rot="5400000">
            <a:off x="-574289" y="574290"/>
            <a:ext cx="3100041" cy="1951463"/>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57D9219-DF9D-BCB2-4A8C-A629D28BF6D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746" y="349417"/>
            <a:ext cx="11822805" cy="1180762"/>
          </a:xfrm>
          <a:prstGeom prst="rect">
            <a:avLst/>
          </a:prstGeom>
        </p:spPr>
      </p:pic>
      <p:sp>
        <p:nvSpPr>
          <p:cNvPr id="2" name="Title Placeholder 1">
            <a:extLst>
              <a:ext uri="{FF2B5EF4-FFF2-40B4-BE49-F238E27FC236}">
                <a16:creationId xmlns:a16="http://schemas.microsoft.com/office/drawing/2014/main" id="{3FC5ABDE-7ACD-7E9A-C1F4-A5E8190A63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4" name="Date Placeholder 3">
            <a:extLst>
              <a:ext uri="{FF2B5EF4-FFF2-40B4-BE49-F238E27FC236}">
                <a16:creationId xmlns:a16="http://schemas.microsoft.com/office/drawing/2014/main" id="{4D088D84-9722-1989-7E11-5ED78DB9DA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D8DCAF40-3A48-B870-60BB-35BC71D83E19}"/>
              </a:ext>
            </a:extLst>
          </p:cNvPr>
          <p:cNvSpPr>
            <a:spLocks noGrp="1"/>
          </p:cNvSpPr>
          <p:nvPr>
            <p:ph type="ftr" sz="quarter" idx="3"/>
          </p:nvPr>
        </p:nvSpPr>
        <p:spPr>
          <a:xfrm>
            <a:off x="3758184" y="6356350"/>
            <a:ext cx="4718304"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MMEC Proprietary  </a:t>
            </a:r>
            <a:endParaRPr lang="en-US" sz="800" dirty="0"/>
          </a:p>
        </p:txBody>
      </p:sp>
      <p:sp>
        <p:nvSpPr>
          <p:cNvPr id="6" name="Slide Number Placeholder 5">
            <a:extLst>
              <a:ext uri="{FF2B5EF4-FFF2-40B4-BE49-F238E27FC236}">
                <a16:creationId xmlns:a16="http://schemas.microsoft.com/office/drawing/2014/main" id="{DE402D3D-06C1-3910-CC08-136540233C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B14FED-A694-DD4E-9C0F-10BD5455EBBF}" type="slidenum">
              <a:rPr lang="en-US" smtClean="0"/>
              <a:t>‹#›</a:t>
            </a:fld>
            <a:endParaRPr lang="en-US"/>
          </a:p>
        </p:txBody>
      </p:sp>
      <p:sp>
        <p:nvSpPr>
          <p:cNvPr id="3" name="Text Placeholder 2">
            <a:extLst>
              <a:ext uri="{FF2B5EF4-FFF2-40B4-BE49-F238E27FC236}">
                <a16:creationId xmlns:a16="http://schemas.microsoft.com/office/drawing/2014/main" id="{C66E7A99-2A8B-CE67-1A53-9C91D1C5ED00}"/>
              </a:ext>
            </a:extLst>
          </p:cNvPr>
          <p:cNvSpPr>
            <a:spLocks noGrp="1"/>
          </p:cNvSpPr>
          <p:nvPr>
            <p:ph type="body" idx="1"/>
          </p:nvPr>
        </p:nvSpPr>
        <p:spPr>
          <a:xfrm>
            <a:off x="838200" y="1690688"/>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627677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hf hdr="0" dt="0"/>
  <p:txStyles>
    <p:titleStyle>
      <a:lvl1pPr algn="l" defTabSz="914400" rtl="0" eaLnBrk="1" latinLnBrk="0" hangingPunct="1">
        <a:lnSpc>
          <a:spcPct val="90000"/>
        </a:lnSpc>
        <a:spcBef>
          <a:spcPct val="0"/>
        </a:spcBef>
        <a:buNone/>
        <a:defRPr sz="3600" b="1" i="0" kern="1200">
          <a:solidFill>
            <a:schemeClr val="bg1"/>
          </a:solidFill>
          <a:latin typeface="Avenir Heavy" panose="02000503020000020003"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lumMod val="85000"/>
            </a:schemeClr>
          </a:solidFill>
          <a:latin typeface="Avenir Book" panose="02000503020000020003"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lumMod val="85000"/>
            </a:schemeClr>
          </a:solidFill>
          <a:latin typeface="Avenir Book" panose="02000503020000020003"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lumMod val="85000"/>
            </a:schemeClr>
          </a:solidFill>
          <a:latin typeface="Avenir Book" panose="02000503020000020003"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lumMod val="85000"/>
            </a:schemeClr>
          </a:solidFill>
          <a:latin typeface="Avenir Book" panose="02000503020000020003"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lumMod val="85000"/>
            </a:schemeClr>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13359" y="284176"/>
            <a:ext cx="1036320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359" y="2011680"/>
            <a:ext cx="1036320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8744" y="6422856"/>
            <a:ext cx="3460057" cy="365125"/>
          </a:xfrm>
          <a:prstGeom prst="rect">
            <a:avLst/>
          </a:prstGeom>
        </p:spPr>
        <p:txBody>
          <a:bodyPr vert="horz" lIns="91440" tIns="45720" rIns="45720" bIns="45720" rtlCol="0" anchor="ctr"/>
          <a:lstStyle>
            <a:lvl1pPr algn="l">
              <a:defRPr sz="1050">
                <a:solidFill>
                  <a:schemeClr val="tx1"/>
                </a:solidFill>
              </a:defRPr>
            </a:lvl1pPr>
          </a:lstStyle>
          <a:p>
            <a:fld id="{5BCAD085-E8A6-8845-BD4E-CB4CCA059FC4}" type="datetimeFigureOut">
              <a:rPr lang="en-US" smtClean="0"/>
              <a:t>3/18/2025</a:t>
            </a:fld>
            <a:endParaRPr lang="en-US"/>
          </a:p>
        </p:txBody>
      </p:sp>
      <p:sp>
        <p:nvSpPr>
          <p:cNvPr id="5" name="Footer Placeholder 4"/>
          <p:cNvSpPr>
            <a:spLocks noGrp="1"/>
          </p:cNvSpPr>
          <p:nvPr>
            <p:ph type="ftr" sz="quarter" idx="3"/>
          </p:nvPr>
        </p:nvSpPr>
        <p:spPr>
          <a:xfrm>
            <a:off x="5588001" y="6422856"/>
            <a:ext cx="5414169"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1020185" y="6422856"/>
            <a:ext cx="946264" cy="365125"/>
          </a:xfrm>
          <a:prstGeom prst="rect">
            <a:avLst/>
          </a:prstGeom>
        </p:spPr>
        <p:txBody>
          <a:bodyPr vert="horz" lIns="45720" tIns="45720" rIns="91440" bIns="45720" rtlCol="0" anchor="ctr"/>
          <a:lstStyle>
            <a:lvl1pPr algn="l">
              <a:defRPr sz="1200" b="0">
                <a:solidFill>
                  <a:schemeClr val="tx1"/>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7445910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B723AB-785E-41A1-A1DD-EEE11841C3A7}" type="datetimeFigureOut">
              <a:rPr lang="en-US" smtClean="0"/>
              <a:t>3/18/2025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7450AB-343E-42AD-97A0-9CD11D099C44}" type="slidenum">
              <a:rPr lang="en-US" smtClean="0"/>
              <a:t>‹#›</a:t>
            </a:fld>
            <a:endParaRPr lang="en-US"/>
          </a:p>
        </p:txBody>
      </p:sp>
    </p:spTree>
    <p:extLst>
      <p:ext uri="{BB962C8B-B14F-4D97-AF65-F5344CB8AC3E}">
        <p14:creationId xmlns:p14="http://schemas.microsoft.com/office/powerpoint/2010/main" val="26513188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fld id="{FC9A72C8-1C87-42EF-8A11-BF6DFA19ED8B}" type="datetime1">
              <a:rPr lang="en-US" smtClean="0"/>
              <a:t>3/18/2025</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793097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65079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60AA07-B210-0447-76D3-A342D122B5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3B56FB-03E7-E887-8A97-232C5F832A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2381D-EB0F-1FCE-2A05-E2097173D7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4546E0-EE7D-474B-81A5-321841E31D92}" type="datetimeFigureOut">
              <a:rPr lang="en-US" smtClean="0"/>
              <a:t>3/18/2025</a:t>
            </a:fld>
            <a:endParaRPr lang="en-US"/>
          </a:p>
        </p:txBody>
      </p:sp>
      <p:sp>
        <p:nvSpPr>
          <p:cNvPr id="5" name="Footer Placeholder 4">
            <a:extLst>
              <a:ext uri="{FF2B5EF4-FFF2-40B4-BE49-F238E27FC236}">
                <a16:creationId xmlns:a16="http://schemas.microsoft.com/office/drawing/2014/main" id="{08C9927A-4446-5A89-F52A-A9C3F1AD1E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D78027-6151-AAC4-A457-1876E1B74986}"/>
              </a:ext>
            </a:extLst>
          </p:cNvPr>
          <p:cNvSpPr>
            <a:spLocks noGrp="1"/>
          </p:cNvSpPr>
          <p:nvPr>
            <p:ph type="sldNum" sz="quarter" idx="4"/>
          </p:nvPr>
        </p:nvSpPr>
        <p:spPr>
          <a:xfrm>
            <a:off x="9092514" y="6310312"/>
            <a:ext cx="2743200" cy="365125"/>
          </a:xfrm>
          <a:prstGeom prst="rect">
            <a:avLst/>
          </a:prstGeom>
        </p:spPr>
        <p:txBody>
          <a:bodyPr vert="horz" lIns="91440" tIns="45720" rIns="91440" bIns="45720" rtlCol="0" anchor="ctr"/>
          <a:lstStyle>
            <a:lvl1pPr algn="r">
              <a:defRPr sz="1200" b="1">
                <a:solidFill>
                  <a:srgbClr val="2F9ED7"/>
                </a:solidFill>
              </a:defRPr>
            </a:lvl1pPr>
          </a:lstStyle>
          <a:p>
            <a:fld id="{95D97762-1977-5741-AB11-E12BBE6D5DC7}" type="slidenum">
              <a:rPr lang="en-US" smtClean="0"/>
              <a:pPr/>
              <a:t>‹#›</a:t>
            </a:fld>
            <a:endParaRPr lang="en-US"/>
          </a:p>
        </p:txBody>
      </p:sp>
    </p:spTree>
    <p:extLst>
      <p:ext uri="{BB962C8B-B14F-4D97-AF65-F5344CB8AC3E}">
        <p14:creationId xmlns:p14="http://schemas.microsoft.com/office/powerpoint/2010/main" val="2764658745"/>
      </p:ext>
    </p:extLst>
  </p:cSld>
  <p:clrMap bg1="lt1" tx1="dk1" bg2="lt2" tx2="dk2" accent1="accent1" accent2="accent2" accent3="accent3" accent4="accent4" accent5="accent5" accent6="accent6" hlink="hlink" folHlink="folHlink"/>
  <p:sldLayoutIdLst>
    <p:sldLayoutId id="2147483725" r:id="rId1"/>
    <p:sldLayoutId id="214748372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655408-4DAE-4EE3-90A2-E093C7B743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AE1BE7-6FB1-4C05-ADDE-42B33D010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8BBD15A-843C-4DD8-BAF6-9072AEF85287}"/>
              </a:ext>
            </a:extLst>
          </p:cNvPr>
          <p:cNvSpPr>
            <a:spLocks noGrp="1"/>
          </p:cNvSpPr>
          <p:nvPr>
            <p:ph type="sldNum" sz="quarter" idx="4"/>
          </p:nvPr>
        </p:nvSpPr>
        <p:spPr>
          <a:xfrm>
            <a:off x="838200" y="6299789"/>
            <a:ext cx="2743200" cy="365125"/>
          </a:xfrm>
          <a:prstGeom prst="rect">
            <a:avLst/>
          </a:prstGeom>
        </p:spPr>
        <p:txBody>
          <a:bodyPr vert="horz" lIns="91440" tIns="45720" rIns="91440" bIns="45720" rtlCol="0" anchor="ctr"/>
          <a:lstStyle>
            <a:lvl1pPr algn="l">
              <a:defRPr sz="1200">
                <a:solidFill>
                  <a:schemeClr val="tx1"/>
                </a:solidFill>
                <a:latin typeface="Clear sans regis"/>
              </a:defRPr>
            </a:lvl1pPr>
          </a:lstStyle>
          <a:p>
            <a:fld id="{C6111D3F-58DB-4E1F-BA37-4AEA772ECE36}" type="slidenum">
              <a:rPr lang="en-US" smtClean="0"/>
              <a:pPr/>
              <a:t>‹#›</a:t>
            </a:fld>
            <a:endParaRPr lang="en-US"/>
          </a:p>
        </p:txBody>
      </p:sp>
    </p:spTree>
    <p:extLst>
      <p:ext uri="{BB962C8B-B14F-4D97-AF65-F5344CB8AC3E}">
        <p14:creationId xmlns:p14="http://schemas.microsoft.com/office/powerpoint/2010/main" val="259426224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Clear sans regi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lear sans regi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lear sans regi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lear sans regi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lear sans regi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lear sans regi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26.png"/><Relationship Id="rId21" Type="http://schemas.openxmlformats.org/officeDocument/2006/relationships/image" Target="../media/image44.jpeg"/><Relationship Id="rId7" Type="http://schemas.openxmlformats.org/officeDocument/2006/relationships/image" Target="../media/image30.png"/><Relationship Id="rId12" Type="http://schemas.openxmlformats.org/officeDocument/2006/relationships/image" Target="../media/image35.jfif"/><Relationship Id="rId17" Type="http://schemas.openxmlformats.org/officeDocument/2006/relationships/image" Target="../media/image40.png"/><Relationship Id="rId2" Type="http://schemas.openxmlformats.org/officeDocument/2006/relationships/image" Target="../media/image25.jpeg"/><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4.png"/><Relationship Id="rId24" Type="http://schemas.openxmlformats.org/officeDocument/2006/relationships/image" Target="../media/image47.sv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svg"/><Relationship Id="rId19" Type="http://schemas.openxmlformats.org/officeDocument/2006/relationships/image" Target="../media/image42.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 Id="rId22" Type="http://schemas.openxmlformats.org/officeDocument/2006/relationships/image" Target="../media/image45.jfif"/></Relationships>
</file>

<file path=ppt/slides/_rels/slide1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hyperlink" Target="https://oaccsuccesscenter.regfox.com/spring-community-of-practice-symposium" TargetMode="External"/><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1.xml"/><Relationship Id="rId1" Type="http://schemas.openxmlformats.org/officeDocument/2006/relationships/tags" Target="../tags/tag6.xml"/><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0.xml"/><Relationship Id="rId1" Type="http://schemas.openxmlformats.org/officeDocument/2006/relationships/tags" Target="../tags/tag7.xml"/><Relationship Id="rId5" Type="http://schemas.openxmlformats.org/officeDocument/2006/relationships/image" Target="../media/image70.png"/><Relationship Id="rId4" Type="http://schemas.openxmlformats.org/officeDocument/2006/relationships/image" Target="../media/image69.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8.xml"/><Relationship Id="rId7" Type="http://schemas.openxmlformats.org/officeDocument/2006/relationships/diagramQuickStyle" Target="../diagrams/quickStyle1.xml"/><Relationship Id="rId2" Type="http://schemas.openxmlformats.org/officeDocument/2006/relationships/slideLayout" Target="../slideLayouts/slideLayout70.xml"/><Relationship Id="rId1" Type="http://schemas.openxmlformats.org/officeDocument/2006/relationships/tags" Target="../tags/tag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8.pn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9.xml"/><Relationship Id="rId1" Type="http://schemas.openxmlformats.org/officeDocument/2006/relationships/tags" Target="../tags/tag9.xml"/><Relationship Id="rId5" Type="http://schemas.openxmlformats.org/officeDocument/2006/relationships/image" Target="../media/image72.png"/><Relationship Id="rId4" Type="http://schemas.openxmlformats.org/officeDocument/2006/relationships/image" Target="../media/image7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9.xml"/><Relationship Id="rId1" Type="http://schemas.openxmlformats.org/officeDocument/2006/relationships/tags" Target="../tags/tag10.xml"/><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6.xml"/><Relationship Id="rId1" Type="http://schemas.openxmlformats.org/officeDocument/2006/relationships/tags" Target="../tags/tag11.xml"/><Relationship Id="rId5" Type="http://schemas.openxmlformats.org/officeDocument/2006/relationships/image" Target="../media/image74.jpeg"/><Relationship Id="rId4" Type="http://schemas.openxmlformats.org/officeDocument/2006/relationships/image" Target="../media/image7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77.png"/><Relationship Id="rId2" Type="http://schemas.openxmlformats.org/officeDocument/2006/relationships/slideLayout" Target="../slideLayouts/slideLayout63.xml"/><Relationship Id="rId1" Type="http://schemas.openxmlformats.org/officeDocument/2006/relationships/tags" Target="../tags/tag1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https://forms.office.com/r/WiH5QQ1DQr?origin=lprLink"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79.png"/><Relationship Id="rId2" Type="http://schemas.openxmlformats.org/officeDocument/2006/relationships/slideLayout" Target="../slideLayouts/slideLayout63.xml"/><Relationship Id="rId1" Type="http://schemas.openxmlformats.org/officeDocument/2006/relationships/tags" Target="../tags/tag13.xml"/><Relationship Id="rId6" Type="http://schemas.openxmlformats.org/officeDocument/2006/relationships/image" Target="../media/image76.png"/><Relationship Id="rId5" Type="http://schemas.openxmlformats.org/officeDocument/2006/relationships/hyperlink" Target="https://forms.office.com/r/D2i3U8B8Q6?origin=lprLink" TargetMode="Externa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4.png"/><Relationship Id="rId18" Type="http://schemas.openxmlformats.org/officeDocument/2006/relationships/image" Target="../media/image56.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39.svg"/><Relationship Id="rId17" Type="http://schemas.openxmlformats.org/officeDocument/2006/relationships/image" Target="../media/image44.jpeg"/><Relationship Id="rId2" Type="http://schemas.openxmlformats.org/officeDocument/2006/relationships/image" Target="../media/image25.jpeg"/><Relationship Id="rId16"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38.png"/><Relationship Id="rId5" Type="http://schemas.openxmlformats.org/officeDocument/2006/relationships/image" Target="../media/image50.png"/><Relationship Id="rId15" Type="http://schemas.openxmlformats.org/officeDocument/2006/relationships/image" Target="../media/image42.png"/><Relationship Id="rId10" Type="http://schemas.openxmlformats.org/officeDocument/2006/relationships/image" Target="../media/image37.svg"/><Relationship Id="rId4" Type="http://schemas.openxmlformats.org/officeDocument/2006/relationships/image" Target="../media/image49.svg"/><Relationship Id="rId9" Type="http://schemas.openxmlformats.org/officeDocument/2006/relationships/image" Target="../media/image36.png"/><Relationship Id="rId14" Type="http://schemas.openxmlformats.org/officeDocument/2006/relationships/image" Target="../media/image55.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3.xml"/><Relationship Id="rId1" Type="http://schemas.openxmlformats.org/officeDocument/2006/relationships/tags" Target="../tags/tag14.xml"/><Relationship Id="rId5" Type="http://schemas.openxmlformats.org/officeDocument/2006/relationships/image" Target="../media/image81.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83.png"/><Relationship Id="rId2" Type="http://schemas.openxmlformats.org/officeDocument/2006/relationships/slideLayout" Target="../slideLayouts/slideLayout63.xml"/><Relationship Id="rId1" Type="http://schemas.openxmlformats.org/officeDocument/2006/relationships/tags" Target="../tags/tag15.xml"/><Relationship Id="rId6" Type="http://schemas.openxmlformats.org/officeDocument/2006/relationships/image" Target="../media/image76.png"/><Relationship Id="rId5" Type="http://schemas.openxmlformats.org/officeDocument/2006/relationships/image" Target="../media/image82.jpeg"/><Relationship Id="rId4" Type="http://schemas.openxmlformats.org/officeDocument/2006/relationships/hyperlink" Target="https://forms.office.com/r/W5r57QT9Ji?origin=lprLink"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6.xml"/><Relationship Id="rId1" Type="http://schemas.openxmlformats.org/officeDocument/2006/relationships/tags" Target="../tags/tag16.xml"/><Relationship Id="rId5" Type="http://schemas.openxmlformats.org/officeDocument/2006/relationships/image" Target="../media/image85.jpeg"/><Relationship Id="rId4" Type="http://schemas.openxmlformats.org/officeDocument/2006/relationships/image" Target="../media/image84.jpe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84.jpeg"/><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48.png"/><Relationship Id="rId7" Type="http://schemas.openxmlformats.org/officeDocument/2006/relationships/image" Target="../media/image50.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image" Target="../media/image25.jpeg"/><Relationship Id="rId16" Type="http://schemas.openxmlformats.org/officeDocument/2006/relationships/image" Target="../media/image55.svg"/><Relationship Id="rId20"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36.png"/><Relationship Id="rId5" Type="http://schemas.openxmlformats.org/officeDocument/2006/relationships/image" Target="../media/image57.png"/><Relationship Id="rId15" Type="http://schemas.openxmlformats.org/officeDocument/2006/relationships/image" Target="../media/image54.png"/><Relationship Id="rId10" Type="http://schemas.openxmlformats.org/officeDocument/2006/relationships/image" Target="../media/image53.svg"/><Relationship Id="rId19" Type="http://schemas.openxmlformats.org/officeDocument/2006/relationships/image" Target="../media/image59.png"/><Relationship Id="rId4" Type="http://schemas.openxmlformats.org/officeDocument/2006/relationships/image" Target="../media/image49.svg"/><Relationship Id="rId9" Type="http://schemas.openxmlformats.org/officeDocument/2006/relationships/image" Target="../media/image52.png"/><Relationship Id="rId14" Type="http://schemas.openxmlformats.org/officeDocument/2006/relationships/image" Target="../media/image39.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hyperlink" Target="mailto:rcarroll@zanestate.edu" TargetMode="External"/><Relationship Id="rId2" Type="http://schemas.openxmlformats.org/officeDocument/2006/relationships/hyperlink" Target="mailto:tporter2@zanestate.edu" TargetMode="Externa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hyperlink" Target="https://www.lorainccc.edu/engineering/industry-4-0-teacher-traini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55.svg"/><Relationship Id="rId17" Type="http://schemas.openxmlformats.org/officeDocument/2006/relationships/image" Target="../media/image107.png"/><Relationship Id="rId2" Type="http://schemas.openxmlformats.org/officeDocument/2006/relationships/image" Target="../media/image25.jpeg"/><Relationship Id="rId16"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4.png"/><Relationship Id="rId5" Type="http://schemas.openxmlformats.org/officeDocument/2006/relationships/image" Target="../media/image52.png"/><Relationship Id="rId15" Type="http://schemas.openxmlformats.org/officeDocument/2006/relationships/image" Target="../media/image44.jpeg"/><Relationship Id="rId10" Type="http://schemas.openxmlformats.org/officeDocument/2006/relationships/image" Target="../media/image39.svg"/><Relationship Id="rId4" Type="http://schemas.openxmlformats.org/officeDocument/2006/relationships/image" Target="../media/image51.svg"/><Relationship Id="rId9" Type="http://schemas.openxmlformats.org/officeDocument/2006/relationships/image" Target="../media/image38.png"/><Relationship Id="rId14" Type="http://schemas.openxmlformats.org/officeDocument/2006/relationships/image" Target="../media/image43.svg"/></Relationships>
</file>

<file path=ppt/slides/_rels/slide4.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48.png"/><Relationship Id="rId7" Type="http://schemas.openxmlformats.org/officeDocument/2006/relationships/image" Target="../media/image50.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image" Target="../media/image25.jpeg"/><Relationship Id="rId16"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36.png"/><Relationship Id="rId5" Type="http://schemas.openxmlformats.org/officeDocument/2006/relationships/image" Target="../media/image57.png"/><Relationship Id="rId15" Type="http://schemas.openxmlformats.org/officeDocument/2006/relationships/image" Target="../media/image54.png"/><Relationship Id="rId10" Type="http://schemas.openxmlformats.org/officeDocument/2006/relationships/image" Target="../media/image53.svg"/><Relationship Id="rId19" Type="http://schemas.openxmlformats.org/officeDocument/2006/relationships/image" Target="../media/image44.jpeg"/><Relationship Id="rId4" Type="http://schemas.openxmlformats.org/officeDocument/2006/relationships/image" Target="../media/image49.svg"/><Relationship Id="rId9" Type="http://schemas.openxmlformats.org/officeDocument/2006/relationships/image" Target="../media/image52.png"/><Relationship Id="rId14" Type="http://schemas.openxmlformats.org/officeDocument/2006/relationships/image" Target="../media/image39.svg"/></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9.svg"/><Relationship Id="rId18" Type="http://schemas.openxmlformats.org/officeDocument/2006/relationships/image" Target="../media/image44.jpeg"/><Relationship Id="rId3" Type="http://schemas.openxmlformats.org/officeDocument/2006/relationships/image" Target="../media/image25.jpeg"/><Relationship Id="rId7" Type="http://schemas.openxmlformats.org/officeDocument/2006/relationships/image" Target="../media/image51.sv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notesSlide" Target="../notesSlides/notesSlide1.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37.svg"/><Relationship Id="rId5" Type="http://schemas.openxmlformats.org/officeDocument/2006/relationships/image" Target="../media/image49.svg"/><Relationship Id="rId15" Type="http://schemas.openxmlformats.org/officeDocument/2006/relationships/image" Target="../media/image55.svg"/><Relationship Id="rId10" Type="http://schemas.openxmlformats.org/officeDocument/2006/relationships/image" Target="../media/image36.png"/><Relationship Id="rId19" Type="http://schemas.openxmlformats.org/officeDocument/2006/relationships/image" Target="../media/image60.jpe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4.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5.svg"/><Relationship Id="rId3" Type="http://schemas.openxmlformats.org/officeDocument/2006/relationships/image" Target="../media/image25.jpeg"/><Relationship Id="rId7" Type="http://schemas.openxmlformats.org/officeDocument/2006/relationships/image" Target="../media/image53.svg"/><Relationship Id="rId12" Type="http://schemas.openxmlformats.org/officeDocument/2006/relationships/image" Target="../media/image54.png"/><Relationship Id="rId17" Type="http://schemas.openxmlformats.org/officeDocument/2006/relationships/image" Target="../media/image61.png"/><Relationship Id="rId2" Type="http://schemas.openxmlformats.org/officeDocument/2006/relationships/notesSlide" Target="../notesSlides/notesSlide2.xml"/><Relationship Id="rId16"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39.svg"/><Relationship Id="rId5" Type="http://schemas.openxmlformats.org/officeDocument/2006/relationships/image" Target="../media/image51.svg"/><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image" Target="../media/image50.png"/><Relationship Id="rId9" Type="http://schemas.openxmlformats.org/officeDocument/2006/relationships/image" Target="../media/image37.sv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5.svg"/><Relationship Id="rId3" Type="http://schemas.openxmlformats.org/officeDocument/2006/relationships/image" Target="../media/image25.jpeg"/><Relationship Id="rId7" Type="http://schemas.openxmlformats.org/officeDocument/2006/relationships/image" Target="../media/image53.svg"/><Relationship Id="rId12" Type="http://schemas.openxmlformats.org/officeDocument/2006/relationships/image" Target="../media/image54.png"/><Relationship Id="rId17" Type="http://schemas.openxmlformats.org/officeDocument/2006/relationships/image" Target="../media/image61.png"/><Relationship Id="rId2" Type="http://schemas.openxmlformats.org/officeDocument/2006/relationships/notesSlide" Target="../notesSlides/notesSlide3.xml"/><Relationship Id="rId16"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39.svg"/><Relationship Id="rId5" Type="http://schemas.openxmlformats.org/officeDocument/2006/relationships/image" Target="../media/image51.svg"/><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image" Target="../media/image50.png"/><Relationship Id="rId9" Type="http://schemas.openxmlformats.org/officeDocument/2006/relationships/image" Target="../media/image37.svg"/><Relationship Id="rId1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50.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62.png"/><Relationship Id="rId4" Type="http://schemas.openxmlformats.org/officeDocument/2006/relationships/image" Target="../media/image51.svg"/><Relationship Id="rId9" Type="http://schemas.openxmlformats.org/officeDocument/2006/relationships/image" Target="../media/image44.jpe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7.svg"/><Relationship Id="rId18" Type="http://schemas.openxmlformats.org/officeDocument/2006/relationships/image" Target="../media/image44.jpeg"/><Relationship Id="rId3" Type="http://schemas.openxmlformats.org/officeDocument/2006/relationships/image" Target="../media/image64.svg"/><Relationship Id="rId7" Type="http://schemas.openxmlformats.org/officeDocument/2006/relationships/image" Target="../media/image51.svg"/><Relationship Id="rId12" Type="http://schemas.openxmlformats.org/officeDocument/2006/relationships/image" Target="../media/image36.png"/><Relationship Id="rId17" Type="http://schemas.openxmlformats.org/officeDocument/2006/relationships/image" Target="../media/image43.svg"/><Relationship Id="rId2" Type="http://schemas.openxmlformats.org/officeDocument/2006/relationships/image" Target="../media/image63.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31.svg"/><Relationship Id="rId5" Type="http://schemas.openxmlformats.org/officeDocument/2006/relationships/image" Target="../media/image66.jpeg"/><Relationship Id="rId15" Type="http://schemas.openxmlformats.org/officeDocument/2006/relationships/image" Target="../media/image55.svg"/><Relationship Id="rId10" Type="http://schemas.openxmlformats.org/officeDocument/2006/relationships/image" Target="../media/image30.png"/><Relationship Id="rId4" Type="http://schemas.openxmlformats.org/officeDocument/2006/relationships/image" Target="../media/image65.jpg"/><Relationship Id="rId9" Type="http://schemas.openxmlformats.org/officeDocument/2006/relationships/image" Target="../media/image27.svg"/><Relationship Id="rId1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33638" y="-55324"/>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8444"/>
            </a:stretch>
          </a:blipFill>
        </p:spPr>
      </p:sp>
      <p:grpSp>
        <p:nvGrpSpPr>
          <p:cNvPr id="3" name="Group 3"/>
          <p:cNvGrpSpPr/>
          <p:nvPr/>
        </p:nvGrpSpPr>
        <p:grpSpPr>
          <a:xfrm>
            <a:off x="6369669" y="3633445"/>
            <a:ext cx="7808195" cy="6493088"/>
            <a:chOff x="0" y="0"/>
            <a:chExt cx="676659" cy="562692"/>
          </a:xfrm>
        </p:grpSpPr>
        <p:sp>
          <p:nvSpPr>
            <p:cNvPr id="4" name="Freeform 4"/>
            <p:cNvSpPr/>
            <p:nvPr/>
          </p:nvSpPr>
          <p:spPr>
            <a:xfrm>
              <a:off x="0" y="0"/>
              <a:ext cx="676659" cy="562692"/>
            </a:xfrm>
            <a:custGeom>
              <a:avLst/>
              <a:gdLst/>
              <a:ahLst/>
              <a:cxnLst/>
              <a:rect l="l" t="t" r="r" b="b"/>
              <a:pathLst>
                <a:path w="676659" h="562692">
                  <a:moveTo>
                    <a:pt x="676659" y="281346"/>
                  </a:moveTo>
                  <a:lnTo>
                    <a:pt x="473459" y="562692"/>
                  </a:lnTo>
                  <a:lnTo>
                    <a:pt x="203200" y="562692"/>
                  </a:lnTo>
                  <a:lnTo>
                    <a:pt x="0" y="281346"/>
                  </a:lnTo>
                  <a:lnTo>
                    <a:pt x="203200" y="0"/>
                  </a:lnTo>
                  <a:lnTo>
                    <a:pt x="473459" y="0"/>
                  </a:lnTo>
                  <a:lnTo>
                    <a:pt x="676659" y="281346"/>
                  </a:lnTo>
                  <a:close/>
                </a:path>
              </a:pathLst>
            </a:custGeom>
            <a:solidFill>
              <a:srgbClr val="A10D00"/>
            </a:solidFill>
          </p:spPr>
        </p:sp>
        <p:sp>
          <p:nvSpPr>
            <p:cNvPr id="5" name="TextBox 5"/>
            <p:cNvSpPr txBox="1"/>
            <p:nvPr/>
          </p:nvSpPr>
          <p:spPr>
            <a:xfrm>
              <a:off x="114300" y="-57150"/>
              <a:ext cx="448059" cy="619842"/>
            </a:xfrm>
            <a:prstGeom prst="rect">
              <a:avLst/>
            </a:prstGeom>
          </p:spPr>
          <p:txBody>
            <a:bodyPr lIns="33867" tIns="33867" rIns="33867" bIns="33867" rtlCol="0" anchor="ctr"/>
            <a:lstStyle/>
            <a:p>
              <a:pPr algn="ctr">
                <a:lnSpc>
                  <a:spcPts val="2333"/>
                </a:lnSpc>
              </a:pPr>
              <a:endParaRPr sz="1200"/>
            </a:p>
          </p:txBody>
        </p:sp>
      </p:grpSp>
      <p:grpSp>
        <p:nvGrpSpPr>
          <p:cNvPr id="6" name="Group 6"/>
          <p:cNvGrpSpPr/>
          <p:nvPr/>
        </p:nvGrpSpPr>
        <p:grpSpPr>
          <a:xfrm>
            <a:off x="5542876" y="-662550"/>
            <a:ext cx="13846779" cy="7010703"/>
            <a:chOff x="0" y="0"/>
            <a:chExt cx="561152" cy="282796"/>
          </a:xfrm>
        </p:grpSpPr>
        <p:sp>
          <p:nvSpPr>
            <p:cNvPr id="7" name="Freeform 7"/>
            <p:cNvSpPr/>
            <p:nvPr/>
          </p:nvSpPr>
          <p:spPr>
            <a:xfrm>
              <a:off x="0" y="0"/>
              <a:ext cx="561152" cy="282796"/>
            </a:xfrm>
            <a:custGeom>
              <a:avLst/>
              <a:gdLst/>
              <a:ahLst/>
              <a:cxnLst/>
              <a:rect l="l" t="t" r="r" b="b"/>
              <a:pathLst>
                <a:path w="561152" h="282796">
                  <a:moveTo>
                    <a:pt x="203200" y="282796"/>
                  </a:moveTo>
                  <a:lnTo>
                    <a:pt x="357952" y="282796"/>
                  </a:lnTo>
                  <a:lnTo>
                    <a:pt x="561152" y="0"/>
                  </a:lnTo>
                  <a:lnTo>
                    <a:pt x="0" y="0"/>
                  </a:lnTo>
                  <a:lnTo>
                    <a:pt x="203200" y="282796"/>
                  </a:lnTo>
                  <a:close/>
                </a:path>
              </a:pathLst>
            </a:custGeom>
            <a:solidFill>
              <a:srgbClr val="B51F19"/>
            </a:solidFill>
            <a:ln cap="sq">
              <a:noFill/>
              <a:prstDash val="solid"/>
              <a:miter/>
            </a:ln>
          </p:spPr>
        </p:sp>
        <p:sp>
          <p:nvSpPr>
            <p:cNvPr id="8" name="TextBox 8"/>
            <p:cNvSpPr txBox="1"/>
            <p:nvPr/>
          </p:nvSpPr>
          <p:spPr>
            <a:xfrm>
              <a:off x="127000" y="-57150"/>
              <a:ext cx="307152" cy="339946"/>
            </a:xfrm>
            <a:prstGeom prst="rect">
              <a:avLst/>
            </a:prstGeom>
          </p:spPr>
          <p:txBody>
            <a:bodyPr lIns="33867" tIns="33867" rIns="33867" bIns="33867" rtlCol="0" anchor="ctr"/>
            <a:lstStyle/>
            <a:p>
              <a:pPr algn="ctr">
                <a:lnSpc>
                  <a:spcPts val="2333"/>
                </a:lnSpc>
              </a:pPr>
              <a:endParaRPr sz="1200"/>
            </a:p>
          </p:txBody>
        </p:sp>
      </p:grpSp>
      <p:sp>
        <p:nvSpPr>
          <p:cNvPr id="9" name="Freeform 9"/>
          <p:cNvSpPr/>
          <p:nvPr/>
        </p:nvSpPr>
        <p:spPr>
          <a:xfrm rot="5400000">
            <a:off x="10777940" y="767467"/>
            <a:ext cx="1513893" cy="599873"/>
          </a:xfrm>
          <a:custGeom>
            <a:avLst/>
            <a:gdLst/>
            <a:ahLst/>
            <a:cxnLst/>
            <a:rect l="l" t="t" r="r" b="b"/>
            <a:pathLst>
              <a:path w="2270840" h="899810">
                <a:moveTo>
                  <a:pt x="0" y="0"/>
                </a:moveTo>
                <a:lnTo>
                  <a:pt x="2270840" y="0"/>
                </a:lnTo>
                <a:lnTo>
                  <a:pt x="2270840" y="899811"/>
                </a:lnTo>
                <a:lnTo>
                  <a:pt x="0" y="899811"/>
                </a:lnTo>
                <a:lnTo>
                  <a:pt x="0" y="0"/>
                </a:lnTo>
                <a:close/>
              </a:path>
            </a:pathLst>
          </a:custGeom>
          <a:blipFill>
            <a:blip r:embed="rId3">
              <a:extLst>
                <a:ext uri="{96DAC541-7B7A-43D3-8B79-37D633B846F1}">
                  <asvg:svgBlip xmlns:asvg="http://schemas.microsoft.com/office/drawing/2016/SVG/main" r:embed="rId4"/>
                </a:ext>
              </a:extLst>
            </a:blip>
            <a:stretch>
              <a:fillRect t="-20273" r="-21421"/>
            </a:stretch>
          </a:blipFill>
        </p:spPr>
      </p:sp>
      <p:sp>
        <p:nvSpPr>
          <p:cNvPr id="10" name="Freeform 10"/>
          <p:cNvSpPr/>
          <p:nvPr/>
        </p:nvSpPr>
        <p:spPr>
          <a:xfrm>
            <a:off x="5180437" y="6017978"/>
            <a:ext cx="590653" cy="357837"/>
          </a:xfrm>
          <a:custGeom>
            <a:avLst/>
            <a:gdLst/>
            <a:ahLst/>
            <a:cxnLst/>
            <a:rect l="l" t="t" r="r" b="b"/>
            <a:pathLst>
              <a:path w="885980" h="536756">
                <a:moveTo>
                  <a:pt x="0" y="0"/>
                </a:moveTo>
                <a:lnTo>
                  <a:pt x="885980" y="0"/>
                </a:lnTo>
                <a:lnTo>
                  <a:pt x="885980" y="536756"/>
                </a:lnTo>
                <a:lnTo>
                  <a:pt x="0" y="536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3151905" y="5746852"/>
            <a:ext cx="590653" cy="357837"/>
          </a:xfrm>
          <a:custGeom>
            <a:avLst/>
            <a:gdLst/>
            <a:ahLst/>
            <a:cxnLst/>
            <a:rect l="l" t="t" r="r" b="b"/>
            <a:pathLst>
              <a:path w="885980" h="536756">
                <a:moveTo>
                  <a:pt x="0" y="0"/>
                </a:moveTo>
                <a:lnTo>
                  <a:pt x="885980" y="0"/>
                </a:lnTo>
                <a:lnTo>
                  <a:pt x="885980" y="536756"/>
                </a:lnTo>
                <a:lnTo>
                  <a:pt x="0" y="536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2" name="Group 12"/>
          <p:cNvGrpSpPr/>
          <p:nvPr/>
        </p:nvGrpSpPr>
        <p:grpSpPr>
          <a:xfrm>
            <a:off x="3469563" y="5848938"/>
            <a:ext cx="1890355" cy="436249"/>
            <a:chOff x="-6067" y="169970"/>
            <a:chExt cx="1310561" cy="282928"/>
          </a:xfrm>
        </p:grpSpPr>
        <p:sp>
          <p:nvSpPr>
            <p:cNvPr id="13" name="Freeform 13"/>
            <p:cNvSpPr/>
            <p:nvPr/>
          </p:nvSpPr>
          <p:spPr>
            <a:xfrm>
              <a:off x="-6067" y="203669"/>
              <a:ext cx="1304494" cy="225778"/>
            </a:xfrm>
            <a:custGeom>
              <a:avLst/>
              <a:gdLst/>
              <a:ahLst/>
              <a:cxnLst/>
              <a:rect l="l" t="t" r="r" b="b"/>
              <a:pathLst>
                <a:path w="1304494" h="225778">
                  <a:moveTo>
                    <a:pt x="0" y="0"/>
                  </a:moveTo>
                  <a:lnTo>
                    <a:pt x="1304494" y="0"/>
                  </a:lnTo>
                  <a:lnTo>
                    <a:pt x="1304494" y="225778"/>
                  </a:lnTo>
                  <a:lnTo>
                    <a:pt x="0" y="225778"/>
                  </a:lnTo>
                  <a:close/>
                </a:path>
              </a:pathLst>
            </a:custGeom>
            <a:solidFill>
              <a:srgbClr val="B51F19"/>
            </a:solidFill>
          </p:spPr>
        </p:sp>
        <p:sp>
          <p:nvSpPr>
            <p:cNvPr id="34" name="TextBox 14">
              <a:extLst>
                <a:ext uri="{FF2B5EF4-FFF2-40B4-BE49-F238E27FC236}">
                  <a16:creationId xmlns:a16="http://schemas.microsoft.com/office/drawing/2014/main" id="{D66A0C6B-180A-4EFB-8BAB-DDCEA130D808}"/>
                </a:ext>
              </a:extLst>
            </p:cNvPr>
            <p:cNvSpPr txBox="1"/>
            <p:nvPr/>
          </p:nvSpPr>
          <p:spPr>
            <a:xfrm>
              <a:off x="0" y="169970"/>
              <a:ext cx="1304494" cy="282928"/>
            </a:xfrm>
            <a:prstGeom prst="rect">
              <a:avLst/>
            </a:prstGeom>
          </p:spPr>
          <p:txBody>
            <a:bodyPr lIns="33867" tIns="33867" rIns="33867" bIns="33867" rtlCol="0" anchor="ctr"/>
            <a:lstStyle/>
            <a:p>
              <a:pPr algn="ctr">
                <a:lnSpc>
                  <a:spcPts val="2333"/>
                </a:lnSpc>
              </a:pPr>
              <a:r>
                <a:rPr lang="en-US" sz="1200" dirty="0">
                  <a:solidFill>
                    <a:srgbClr val="FFFFFF"/>
                  </a:solidFill>
                  <a:latin typeface="Public Sans"/>
                  <a:ea typeface="Public Sans"/>
                  <a:cs typeface="Public Sans"/>
                  <a:sym typeface="Public Sans"/>
                </a:rPr>
                <a:t>www.ohiotechnet.org</a:t>
              </a:r>
            </a:p>
          </p:txBody>
        </p:sp>
      </p:grpSp>
      <p:sp>
        <p:nvSpPr>
          <p:cNvPr id="16" name="Freeform 16"/>
          <p:cNvSpPr/>
          <p:nvPr/>
        </p:nvSpPr>
        <p:spPr>
          <a:xfrm>
            <a:off x="8431179" y="6292850"/>
            <a:ext cx="1022096" cy="192921"/>
          </a:xfrm>
          <a:custGeom>
            <a:avLst/>
            <a:gdLst/>
            <a:ahLst/>
            <a:cxnLst/>
            <a:rect l="l" t="t" r="r" b="b"/>
            <a:pathLst>
              <a:path w="1533144" h="289381">
                <a:moveTo>
                  <a:pt x="0" y="0"/>
                </a:moveTo>
                <a:lnTo>
                  <a:pt x="1533144" y="0"/>
                </a:lnTo>
                <a:lnTo>
                  <a:pt x="1533144" y="289381"/>
                </a:lnTo>
                <a:lnTo>
                  <a:pt x="0" y="28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209136" y="-55324"/>
            <a:ext cx="731562" cy="365781"/>
          </a:xfrm>
          <a:custGeom>
            <a:avLst/>
            <a:gdLst/>
            <a:ahLst/>
            <a:cxnLst/>
            <a:rect l="l" t="t" r="r" b="b"/>
            <a:pathLst>
              <a:path w="1097343" h="548672">
                <a:moveTo>
                  <a:pt x="0" y="0"/>
                </a:moveTo>
                <a:lnTo>
                  <a:pt x="1097343" y="0"/>
                </a:lnTo>
                <a:lnTo>
                  <a:pt x="1097343" y="548671"/>
                </a:lnTo>
                <a:lnTo>
                  <a:pt x="0" y="5486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9" name="Group 19"/>
          <p:cNvGrpSpPr/>
          <p:nvPr/>
        </p:nvGrpSpPr>
        <p:grpSpPr>
          <a:xfrm>
            <a:off x="6077306" y="780667"/>
            <a:ext cx="5614033" cy="4867203"/>
            <a:chOff x="-16421" y="-35208"/>
            <a:chExt cx="727368" cy="630606"/>
          </a:xfrm>
          <a:blipFill>
            <a:blip r:embed="rId11"/>
            <a:stretch>
              <a:fillRect l="-7798" r="-7798"/>
            </a:stretch>
          </a:blipFill>
        </p:grpSpPr>
        <p:sp>
          <p:nvSpPr>
            <p:cNvPr id="20" name="Freeform 20"/>
            <p:cNvSpPr/>
            <p:nvPr/>
          </p:nvSpPr>
          <p:spPr>
            <a:xfrm>
              <a:off x="-16421" y="-35208"/>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dpi="0" rotWithShape="1">
              <a:blip r:embed="rId12"/>
              <a:srcRect/>
              <a:stretch>
                <a:fillRect l="9000" t="6000" r="9000" b="6000"/>
              </a:stretch>
            </a:blipFill>
            <a:ln w="142875" cap="sq">
              <a:solidFill>
                <a:srgbClr val="7030A0"/>
              </a:solidFill>
              <a:prstDash val="solid"/>
              <a:miter/>
            </a:ln>
          </p:spPr>
          <p:txBody>
            <a:bodyPr/>
            <a:lstStyle/>
            <a:p>
              <a:endParaRPr lang="en-US" dirty="0"/>
            </a:p>
          </p:txBody>
        </p:sp>
      </p:grpSp>
      <p:sp>
        <p:nvSpPr>
          <p:cNvPr id="24" name="Freeform 24"/>
          <p:cNvSpPr/>
          <p:nvPr/>
        </p:nvSpPr>
        <p:spPr>
          <a:xfrm>
            <a:off x="11159067" y="4072998"/>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5" name="Freeform 25"/>
          <p:cNvSpPr/>
          <p:nvPr/>
        </p:nvSpPr>
        <p:spPr>
          <a:xfrm>
            <a:off x="7844679" y="-1161786"/>
            <a:ext cx="2065867" cy="1825709"/>
          </a:xfrm>
          <a:custGeom>
            <a:avLst/>
            <a:gdLst/>
            <a:ahLst/>
            <a:cxnLst/>
            <a:rect l="l" t="t" r="r" b="b"/>
            <a:pathLst>
              <a:path w="3098800" h="2738564">
                <a:moveTo>
                  <a:pt x="0" y="0"/>
                </a:moveTo>
                <a:lnTo>
                  <a:pt x="3098800" y="0"/>
                </a:lnTo>
                <a:lnTo>
                  <a:pt x="3098800" y="2738565"/>
                </a:lnTo>
                <a:lnTo>
                  <a:pt x="0" y="27385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a:off x="11695938" y="6558729"/>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8" name="TextBox 28"/>
          <p:cNvSpPr txBox="1"/>
          <p:nvPr/>
        </p:nvSpPr>
        <p:spPr>
          <a:xfrm>
            <a:off x="1037685" y="1603981"/>
            <a:ext cx="5074105" cy="2923877"/>
          </a:xfrm>
          <a:prstGeom prst="rect">
            <a:avLst/>
          </a:prstGeom>
        </p:spPr>
        <p:txBody>
          <a:bodyPr wrap="square" lIns="0" tIns="0" rIns="0" bIns="0" rtlCol="0" anchor="t">
            <a:spAutoFit/>
          </a:bodyPr>
          <a:lstStyle/>
          <a:p>
            <a:r>
              <a:rPr lang="en-US" sz="3200" b="1" dirty="0">
                <a:solidFill>
                  <a:srgbClr val="1D1A1B"/>
                </a:solidFill>
                <a:latin typeface="Aptos"/>
                <a:ea typeface="Archivo Black"/>
                <a:cs typeface="Archivo Black"/>
                <a:sym typeface="Archivo Black"/>
              </a:rPr>
              <a:t>MARCH 2025</a:t>
            </a:r>
            <a:br>
              <a:rPr lang="en-US" sz="3200" b="1" dirty="0">
                <a:solidFill>
                  <a:srgbClr val="1D1A1B"/>
                </a:solidFill>
                <a:latin typeface="Aptos"/>
                <a:ea typeface="Archivo Black"/>
                <a:cs typeface="Archivo Black"/>
                <a:sym typeface="Archivo Black"/>
              </a:rPr>
            </a:br>
            <a:endParaRPr lang="en-US" sz="1400" b="1" dirty="0">
              <a:solidFill>
                <a:srgbClr val="1D1A1B"/>
              </a:solidFill>
              <a:latin typeface="Aptos"/>
              <a:ea typeface="Archivo Black"/>
              <a:cs typeface="Archivo Black"/>
              <a:sym typeface="Archivo Black"/>
            </a:endParaRPr>
          </a:p>
          <a:p>
            <a:pPr marL="285750" indent="-285750">
              <a:buFont typeface="Arial" panose="020B0604020202020204" pitchFamily="34" charset="0"/>
              <a:buChar char="•"/>
            </a:pPr>
            <a:r>
              <a:rPr lang="en-US" sz="2400" b="1" dirty="0">
                <a:solidFill>
                  <a:srgbClr val="1D1A1B"/>
                </a:solidFill>
                <a:latin typeface="Aptos" panose="020B0004020202020204" pitchFamily="34" charset="0"/>
                <a:ea typeface="Archivo Black"/>
                <a:cs typeface="Archivo Black"/>
                <a:sym typeface="Archivo Black"/>
              </a:rPr>
              <a:t>Peer-to-Peer Collaboration </a:t>
            </a:r>
            <a:br>
              <a:rPr lang="en-US" sz="2400" b="1" dirty="0">
                <a:solidFill>
                  <a:srgbClr val="1D1A1B"/>
                </a:solidFill>
                <a:latin typeface="Aptos" panose="020B0004020202020204" pitchFamily="34" charset="0"/>
                <a:ea typeface="Archivo Black"/>
                <a:cs typeface="Archivo Black"/>
                <a:sym typeface="Archivo Black"/>
              </a:rPr>
            </a:br>
            <a:endParaRPr lang="en-US" sz="2400" b="1" dirty="0">
              <a:solidFill>
                <a:srgbClr val="1D1A1B"/>
              </a:solidFill>
              <a:latin typeface="Aptos" panose="020B0004020202020204" pitchFamily="34" charset="0"/>
              <a:ea typeface="Archivo Black"/>
              <a:cs typeface="Archivo Black"/>
              <a:sym typeface="Archivo Black"/>
            </a:endParaRPr>
          </a:p>
          <a:p>
            <a:pPr marL="285750" indent="-285750">
              <a:buFont typeface="Arial" panose="020B0604020202020204" pitchFamily="34" charset="0"/>
              <a:buChar char="•"/>
            </a:pPr>
            <a:r>
              <a:rPr lang="en-US" sz="2400" b="1" dirty="0">
                <a:solidFill>
                  <a:srgbClr val="1D1A1B"/>
                </a:solidFill>
                <a:latin typeface="Aptos" panose="020B0004020202020204" pitchFamily="34" charset="0"/>
                <a:ea typeface="Archivo Black"/>
                <a:cs typeface="Archivo Black"/>
                <a:sym typeface="Archivo Black"/>
              </a:rPr>
              <a:t>Access to Valuable Resources,  Trainings, and Events</a:t>
            </a:r>
            <a:br>
              <a:rPr lang="en-US" sz="2400" b="1" dirty="0">
                <a:solidFill>
                  <a:srgbClr val="1D1A1B"/>
                </a:solidFill>
                <a:latin typeface="Aptos" panose="020B0004020202020204" pitchFamily="34" charset="0"/>
                <a:ea typeface="Archivo Black"/>
                <a:cs typeface="Archivo Black"/>
                <a:sym typeface="Archivo Black"/>
              </a:rPr>
            </a:br>
            <a:endParaRPr lang="en-US" sz="2400" b="1" dirty="0">
              <a:solidFill>
                <a:srgbClr val="1D1A1B"/>
              </a:solidFill>
              <a:latin typeface="Aptos" panose="020B0004020202020204" pitchFamily="34" charset="0"/>
              <a:ea typeface="Archivo Black"/>
              <a:cs typeface="Archivo Black"/>
              <a:sym typeface="Archivo Black"/>
            </a:endParaRPr>
          </a:p>
          <a:p>
            <a:pPr marL="285750" indent="-285750">
              <a:buFont typeface="Arial" panose="020B0604020202020204" pitchFamily="34" charset="0"/>
              <a:buChar char="•"/>
            </a:pPr>
            <a:r>
              <a:rPr lang="en-US" sz="2400" b="1" dirty="0">
                <a:solidFill>
                  <a:srgbClr val="1D1A1B"/>
                </a:solidFill>
                <a:latin typeface="Aptos" panose="020B0004020202020204" pitchFamily="34" charset="0"/>
                <a:ea typeface="Archivo Black"/>
                <a:cs typeface="Archivo Black"/>
                <a:sym typeface="Archivo Black"/>
              </a:rPr>
              <a:t>Innovative Program Models </a:t>
            </a:r>
            <a:endParaRPr lang="en-US" sz="3200" b="1" dirty="0">
              <a:solidFill>
                <a:srgbClr val="1D1A1B"/>
              </a:solidFill>
              <a:latin typeface="Aptos"/>
              <a:ea typeface="Archivo Black"/>
              <a:cs typeface="Archivo Black"/>
              <a:sym typeface="Archivo Black"/>
            </a:endParaRPr>
          </a:p>
        </p:txBody>
      </p:sp>
      <p:sp>
        <p:nvSpPr>
          <p:cNvPr id="30" name="TextBox 30"/>
          <p:cNvSpPr txBox="1"/>
          <p:nvPr/>
        </p:nvSpPr>
        <p:spPr>
          <a:xfrm>
            <a:off x="811625" y="5854711"/>
            <a:ext cx="3302000" cy="277640"/>
          </a:xfrm>
          <a:prstGeom prst="rect">
            <a:avLst/>
          </a:prstGeom>
        </p:spPr>
        <p:txBody>
          <a:bodyPr lIns="0" tIns="0" rIns="0" bIns="0" rtlCol="0" anchor="t">
            <a:spAutoFit/>
          </a:bodyPr>
          <a:lstStyle/>
          <a:p>
            <a:pPr>
              <a:lnSpc>
                <a:spcPts val="2333"/>
              </a:lnSpc>
            </a:pPr>
            <a:r>
              <a:rPr lang="en-US" sz="1650" b="1" dirty="0">
                <a:solidFill>
                  <a:srgbClr val="1D1A1B"/>
                </a:solidFill>
                <a:ea typeface="Public Sans Bold"/>
                <a:cs typeface="Public Sans Bold"/>
                <a:sym typeface="Public Sans Bold"/>
              </a:rPr>
              <a:t>Date:</a:t>
            </a:r>
            <a:r>
              <a:rPr lang="en-US" sz="1650" dirty="0">
                <a:solidFill>
                  <a:srgbClr val="1D1A1B"/>
                </a:solidFill>
                <a:ea typeface="Public Sans"/>
                <a:cs typeface="Public Sans"/>
                <a:sym typeface="Public Sans"/>
              </a:rPr>
              <a:t> March 18, 2025</a:t>
            </a:r>
          </a:p>
        </p:txBody>
      </p:sp>
      <p:sp>
        <p:nvSpPr>
          <p:cNvPr id="32" name="Freeform 32"/>
          <p:cNvSpPr/>
          <p:nvPr/>
        </p:nvSpPr>
        <p:spPr>
          <a:xfrm>
            <a:off x="-1856955" y="6651620"/>
            <a:ext cx="7622848" cy="862585"/>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17">
              <a:extLst>
                <a:ext uri="{96DAC541-7B7A-43D3-8B79-37D633B846F1}">
                  <asvg:svgBlip xmlns:asvg="http://schemas.microsoft.com/office/drawing/2016/SVG/main" r:embed="rId18"/>
                </a:ext>
              </a:extLst>
            </a:blip>
            <a:stretch>
              <a:fillRect t="-483256"/>
            </a:stretch>
          </a:blipFill>
        </p:spPr>
      </p:sp>
      <p:sp>
        <p:nvSpPr>
          <p:cNvPr id="33" name="Freeform 33"/>
          <p:cNvSpPr/>
          <p:nvPr/>
        </p:nvSpPr>
        <p:spPr>
          <a:xfrm>
            <a:off x="-338927" y="5851492"/>
            <a:ext cx="1168660" cy="1006508"/>
          </a:xfrm>
          <a:custGeom>
            <a:avLst/>
            <a:gdLst/>
            <a:ahLst/>
            <a:cxnLst/>
            <a:rect l="l" t="t" r="r" b="b"/>
            <a:pathLst>
              <a:path w="1752990" h="1509762">
                <a:moveTo>
                  <a:pt x="0" y="0"/>
                </a:moveTo>
                <a:lnTo>
                  <a:pt x="1752990" y="0"/>
                </a:lnTo>
                <a:lnTo>
                  <a:pt x="1752990" y="1509762"/>
                </a:lnTo>
                <a:lnTo>
                  <a:pt x="0" y="150976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pic>
        <p:nvPicPr>
          <p:cNvPr id="35" name="Picture 34">
            <a:extLst>
              <a:ext uri="{FF2B5EF4-FFF2-40B4-BE49-F238E27FC236}">
                <a16:creationId xmlns:a16="http://schemas.microsoft.com/office/drawing/2014/main" id="{8F882295-5F48-46CD-BF79-69DDACF02678}"/>
              </a:ext>
            </a:extLst>
          </p:cNvPr>
          <p:cNvPicPr>
            <a:picLocks noChangeAspect="1"/>
          </p:cNvPicPr>
          <p:nvPr/>
        </p:nvPicPr>
        <p:blipFill>
          <a:blip r:embed="rId2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03501" y="133758"/>
            <a:ext cx="2405750" cy="642213"/>
          </a:xfrm>
          <a:prstGeom prst="rect">
            <a:avLst/>
          </a:prstGeom>
        </p:spPr>
      </p:pic>
      <p:sp>
        <p:nvSpPr>
          <p:cNvPr id="31" name="Hexagon 30">
            <a:extLst>
              <a:ext uri="{FF2B5EF4-FFF2-40B4-BE49-F238E27FC236}">
                <a16:creationId xmlns:a16="http://schemas.microsoft.com/office/drawing/2014/main" id="{6926DC36-CF0D-4310-BD0A-2E11D81DDB7B}"/>
              </a:ext>
            </a:extLst>
          </p:cNvPr>
          <p:cNvSpPr/>
          <p:nvPr/>
        </p:nvSpPr>
        <p:spPr>
          <a:xfrm>
            <a:off x="9702364" y="4043933"/>
            <a:ext cx="2370585" cy="2088859"/>
          </a:xfrm>
          <a:prstGeom prst="hexagon">
            <a:avLst/>
          </a:prstGeom>
          <a:blipFill>
            <a:blip r:embed="rId22"/>
            <a:stretch>
              <a:fillRect l="-7798" r="-7798"/>
            </a:stretch>
          </a:blip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7" name="Freeform 27"/>
          <p:cNvSpPr/>
          <p:nvPr/>
        </p:nvSpPr>
        <p:spPr>
          <a:xfrm>
            <a:off x="9264428" y="4788976"/>
            <a:ext cx="1172020" cy="1124963"/>
          </a:xfrm>
          <a:custGeom>
            <a:avLst/>
            <a:gdLst/>
            <a:ahLst/>
            <a:cxnLst/>
            <a:rect l="l" t="t" r="r" b="b"/>
            <a:pathLst>
              <a:path w="2093087" h="2098333">
                <a:moveTo>
                  <a:pt x="0" y="0"/>
                </a:moveTo>
                <a:lnTo>
                  <a:pt x="2093087" y="0"/>
                </a:lnTo>
                <a:lnTo>
                  <a:pt x="2093087" y="2098332"/>
                </a:lnTo>
                <a:lnTo>
                  <a:pt x="0" y="209833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TextBox 14">
            <a:extLst>
              <a:ext uri="{FF2B5EF4-FFF2-40B4-BE49-F238E27FC236}">
                <a16:creationId xmlns:a16="http://schemas.microsoft.com/office/drawing/2014/main" id="{1C189053-3F90-3D5A-A734-A5DF8437815E}"/>
              </a:ext>
            </a:extLst>
          </p:cNvPr>
          <p:cNvSpPr txBox="1"/>
          <p:nvPr/>
        </p:nvSpPr>
        <p:spPr>
          <a:xfrm>
            <a:off x="970526" y="760104"/>
            <a:ext cx="3459515" cy="276999"/>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1400" b="1" dirty="0">
                <a:latin typeface="Aptos" panose="020B0004020202020204" pitchFamily="34" charset="0"/>
                <a:ea typeface="Calibri"/>
                <a:cs typeface="Calibri"/>
              </a:rPr>
              <a:t>Ohio Technical Skills Innovation Network</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3C3EB05A-8236-AF8C-F857-1907B5191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054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45672" y="1181720"/>
            <a:ext cx="10700657" cy="5824722"/>
          </a:xfrm>
        </p:spPr>
        <p:txBody>
          <a:bodyPr vert="horz" lIns="0" tIns="0" rIns="0" bIns="0" rtlCol="0" anchor="t">
            <a:normAutofit/>
          </a:bodyPr>
          <a:lstStyle/>
          <a:p>
            <a:pPr marL="0" marR="0" indent="0" algn="l">
              <a:spcBef>
                <a:spcPts val="0"/>
              </a:spcBef>
              <a:spcAft>
                <a:spcPts val="1200"/>
              </a:spcAft>
              <a:buNone/>
            </a:pPr>
            <a:r>
              <a:rPr lang="en-US" sz="1800" b="1" i="0" u="none" strike="noStrike" dirty="0">
                <a:solidFill>
                  <a:srgbClr val="212121"/>
                </a:solidFill>
                <a:effectLst/>
                <a:latin typeface="Calibri" panose="020F0502020204030204" pitchFamily="34" charset="0"/>
              </a:rPr>
              <a:t>We are excited to open registration to the Spring Community of Practice Symposium on April 11, 2025, at Columbus State! </a:t>
            </a:r>
            <a:endParaRPr lang="en-US" sz="1800" b="0" i="0" u="none" strike="noStrike" dirty="0">
              <a:solidFill>
                <a:srgbClr val="000000"/>
              </a:solidFill>
              <a:effectLst/>
              <a:latin typeface="Calibri" panose="020F0502020204030204" pitchFamily="34" charset="0"/>
            </a:endParaRPr>
          </a:p>
          <a:p>
            <a:pPr marL="0" indent="0">
              <a:spcAft>
                <a:spcPts val="0"/>
              </a:spcAft>
              <a:buNone/>
            </a:pPr>
            <a:r>
              <a:rPr lang="en-US" sz="1800" b="0" i="0" u="sng" strike="noStrike" dirty="0">
                <a:solidFill>
                  <a:srgbClr val="0086F0"/>
                </a:solidFill>
                <a:effectLst/>
                <a:latin typeface="Calibri" panose="020F0502020204030204" pitchFamily="34" charset="0"/>
                <a:hlinkClick r:id="rId3" tooltip="https://oaccsuccesscenter.regfox.com/spring-community-of-practice-symposium"/>
              </a:rPr>
              <a:t>Register here!  </a:t>
            </a:r>
            <a:endParaRPr lang="en-US" sz="1800" b="0" i="0" u="none" strike="noStrike" dirty="0">
              <a:solidFill>
                <a:srgbClr val="000000"/>
              </a:solidFill>
              <a:effectLst/>
              <a:latin typeface="Calibri" panose="020F0502020204030204" pitchFamily="34" charset="0"/>
            </a:endParaRPr>
          </a:p>
          <a:p>
            <a:pPr marL="0" indent="0">
              <a:spcAft>
                <a:spcPts val="0"/>
              </a:spcAft>
              <a:buNone/>
            </a:pPr>
            <a:r>
              <a:rPr lang="en-US" sz="1800" b="0" i="0" u="none" strike="noStrike" dirty="0">
                <a:solidFill>
                  <a:srgbClr val="212121"/>
                </a:solidFill>
                <a:effectLst/>
                <a:latin typeface="Calibri" panose="020F0502020204030204" pitchFamily="34" charset="0"/>
              </a:rPr>
              <a:t> </a:t>
            </a:r>
            <a:endParaRPr lang="en-US" sz="1800" b="0" i="0" u="none" strike="noStrike" dirty="0">
              <a:solidFill>
                <a:srgbClr val="000000"/>
              </a:solidFill>
              <a:effectLst/>
              <a:latin typeface="Calibri" panose="020F0502020204030204" pitchFamily="34" charset="0"/>
            </a:endParaRPr>
          </a:p>
          <a:p>
            <a:pPr marL="0" marR="0" indent="0" algn="l">
              <a:spcBef>
                <a:spcPts val="0"/>
              </a:spcBef>
              <a:spcAft>
                <a:spcPts val="0"/>
              </a:spcAft>
              <a:buNone/>
            </a:pPr>
            <a:r>
              <a:rPr lang="en-US" sz="1800" b="0" i="0" u="none" strike="noStrike" dirty="0">
                <a:solidFill>
                  <a:srgbClr val="212121"/>
                </a:solidFill>
                <a:effectLst/>
                <a:latin typeface="Calibri" panose="020F0502020204030204" pitchFamily="34" charset="0"/>
              </a:rPr>
              <a:t>Please join us for a stimulating FREE symposium at Columbus State, this event offers a unique opportunity to connect with instructional teams (including faculty, teachers, administrators, tutors, advisors, and other support specialist), employers, vendors, and project leaders in advanced manufacturing. These professionals are representing community colleges, universities, career centers, K12 institutions, and key stakeholders. Our goal is to foster collaboration, networking, and professional development across Ohio. </a:t>
            </a:r>
            <a:endParaRPr lang="en-US" sz="1800" b="0" i="0" u="none" strike="noStrike" dirty="0">
              <a:solidFill>
                <a:srgbClr val="000000"/>
              </a:solidFill>
              <a:effectLst/>
              <a:latin typeface="Calibri" panose="020F0502020204030204" pitchFamily="34" charset="0"/>
            </a:endParaRPr>
          </a:p>
          <a:p>
            <a:pPr marL="0" marR="0" indent="0" algn="l">
              <a:spcBef>
                <a:spcPts val="0"/>
              </a:spcBef>
              <a:spcAft>
                <a:spcPts val="0"/>
              </a:spcAft>
              <a:buNone/>
            </a:pPr>
            <a:r>
              <a:rPr lang="en-US" sz="1800" b="0" i="0" u="none" strike="noStrike" dirty="0">
                <a:solidFill>
                  <a:srgbClr val="212121"/>
                </a:solidFill>
                <a:effectLst/>
                <a:latin typeface="Calibri" panose="020F0502020204030204" pitchFamily="34" charset="0"/>
              </a:rPr>
              <a:t> </a:t>
            </a:r>
            <a:endParaRPr lang="en-US" sz="1800" b="0" i="0" u="none" strike="noStrike" dirty="0">
              <a:solidFill>
                <a:srgbClr val="000000"/>
              </a:solidFill>
              <a:effectLst/>
              <a:latin typeface="Calibri" panose="020F0502020204030204" pitchFamily="34" charset="0"/>
            </a:endParaRPr>
          </a:p>
          <a:p>
            <a:pPr marL="0" marR="0" indent="0" algn="l">
              <a:spcBef>
                <a:spcPts val="0"/>
              </a:spcBef>
              <a:spcAft>
                <a:spcPts val="0"/>
              </a:spcAft>
              <a:buNone/>
            </a:pPr>
            <a:r>
              <a:rPr lang="en-US" sz="1800" b="0" i="0" u="none" strike="noStrike" dirty="0">
                <a:solidFill>
                  <a:srgbClr val="212121"/>
                </a:solidFill>
                <a:effectLst/>
                <a:latin typeface="Calibri" panose="020F0502020204030204" pitchFamily="34" charset="0"/>
              </a:rPr>
              <a:t>At this in-person event, participants can expect to learn more about AI tools and curriculum, technical math discussion, ISP engagement, successful innovative earn and learn models, and much more!</a:t>
            </a:r>
            <a:endParaRPr lang="en-US" sz="1800" b="0" i="0" u="none" strike="noStrike" dirty="0">
              <a:solidFill>
                <a:srgbClr val="000000"/>
              </a:solidFill>
              <a:effectLst/>
              <a:latin typeface="Calibri" panose="020F0502020204030204" pitchFamily="34" charset="0"/>
            </a:endParaRPr>
          </a:p>
          <a:p>
            <a:pPr marL="0" indent="0">
              <a:buNone/>
            </a:pPr>
            <a:endParaRPr lang="en-US" dirty="0"/>
          </a:p>
          <a:p>
            <a:pPr lvl="1"/>
            <a:endParaRPr lang="en-US" dirty="0"/>
          </a:p>
          <a:p>
            <a:endParaRPr lang="en-US" dirty="0"/>
          </a:p>
          <a:p>
            <a:pPr marL="0" indent="0">
              <a:buNone/>
            </a:pPr>
            <a:endParaRPr lang="en-US" dirty="0"/>
          </a:p>
        </p:txBody>
      </p:sp>
    </p:spTree>
    <p:extLst>
      <p:ext uri="{BB962C8B-B14F-4D97-AF65-F5344CB8AC3E}">
        <p14:creationId xmlns:p14="http://schemas.microsoft.com/office/powerpoint/2010/main" val="4229713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D39E20-F902-B71E-2ABA-25350D6190E1}"/>
              </a:ext>
            </a:extLst>
          </p:cNvPr>
          <p:cNvSpPr>
            <a:spLocks noGrp="1"/>
          </p:cNvSpPr>
          <p:nvPr>
            <p:ph type="title" idx="4294967295"/>
          </p:nvPr>
        </p:nvSpPr>
        <p:spPr>
          <a:xfrm>
            <a:off x="3500564" y="218703"/>
            <a:ext cx="8687808" cy="1093208"/>
          </a:xfrm>
          <a:prstGeom prst="rect">
            <a:avLst/>
          </a:prstGeom>
        </p:spPr>
        <p:txBody>
          <a:bodyPr lIns="91440" tIns="45720" rIns="91440" bIns="45720" anchor="t"/>
          <a:lstStyle/>
          <a:p>
            <a:pPr algn="ctr"/>
            <a:r>
              <a:rPr lang="en-US" sz="3600" b="1" dirty="0">
                <a:solidFill>
                  <a:srgbClr val="003E52"/>
                </a:solidFill>
              </a:rPr>
              <a:t>The Ohio Semiconductor Collaboration Network (OSCN)</a:t>
            </a:r>
            <a:endParaRPr lang="en-US" dirty="0"/>
          </a:p>
        </p:txBody>
      </p:sp>
      <p:pic>
        <p:nvPicPr>
          <p:cNvPr id="13" name="Google Shape;70;p3" descr="OSCN logo, decorative">
            <a:extLst>
              <a:ext uri="{FF2B5EF4-FFF2-40B4-BE49-F238E27FC236}">
                <a16:creationId xmlns:a16="http://schemas.microsoft.com/office/drawing/2014/main" id="{89E04126-E16E-2A2A-DE0C-F92A517D88C8}"/>
              </a:ext>
            </a:extLst>
          </p:cNvPr>
          <p:cNvPicPr preferRelativeResize="0"/>
          <p:nvPr/>
        </p:nvPicPr>
        <p:blipFill rotWithShape="1">
          <a:blip r:embed="rId4">
            <a:alphaModFix/>
          </a:blip>
          <a:srcRect t="8876" b="14410"/>
          <a:stretch/>
        </p:blipFill>
        <p:spPr>
          <a:xfrm>
            <a:off x="10309579" y="5829591"/>
            <a:ext cx="1878793" cy="948574"/>
          </a:xfrm>
          <a:prstGeom prst="rect">
            <a:avLst/>
          </a:prstGeom>
          <a:noFill/>
          <a:ln>
            <a:noFill/>
          </a:ln>
        </p:spPr>
      </p:pic>
      <p:sp>
        <p:nvSpPr>
          <p:cNvPr id="2" name="TextBox 1">
            <a:extLst>
              <a:ext uri="{FF2B5EF4-FFF2-40B4-BE49-F238E27FC236}">
                <a16:creationId xmlns:a16="http://schemas.microsoft.com/office/drawing/2014/main" id="{BFC2638C-033D-479B-9171-F60F78C4067A}"/>
              </a:ext>
            </a:extLst>
          </p:cNvPr>
          <p:cNvSpPr txBox="1"/>
          <p:nvPr/>
        </p:nvSpPr>
        <p:spPr>
          <a:xfrm>
            <a:off x="3732481" y="1607292"/>
            <a:ext cx="7501246"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49B"/>
                </a:solidFill>
                <a:effectLst/>
                <a:uLnTx/>
                <a:uFillTx/>
                <a:latin typeface="Arial" panose="020B0604020202020204"/>
                <a:ea typeface="+mn-ea"/>
                <a:cs typeface="Arial"/>
              </a:rPr>
              <a:t>The OSCN was established September 2023 through Intel SERP grant funding</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srgbClr val="00749B"/>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49B"/>
                </a:solidFill>
                <a:effectLst/>
                <a:uLnTx/>
                <a:uFillTx/>
                <a:latin typeface="Arial" panose="020B0604020202020204"/>
                <a:ea typeface="+mn-ea"/>
                <a:cs typeface="Arial"/>
              </a:rPr>
              <a:t>OSCN represents and supports all Ohio Community and Technical colleges with the Intel SERP grant initiative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srgbClr val="00749B"/>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49B"/>
                </a:solidFill>
                <a:effectLst/>
                <a:uLnTx/>
                <a:uFillTx/>
                <a:latin typeface="Arial" panose="020B0604020202020204"/>
                <a:ea typeface="+mn-ea"/>
                <a:cs typeface="Arial"/>
              </a:rPr>
              <a:t>The network developed 3 "new" courses for the Semiconductor Technician Fundamentals Certificate:</a:t>
            </a:r>
          </a:p>
          <a:p>
            <a:pPr marL="685800" marR="0" lvl="1" indent="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rgbClr val="00749B"/>
                </a:solidFill>
                <a:effectLst/>
                <a:uLnTx/>
                <a:uFillTx/>
                <a:latin typeface="Arial" panose="020B0604020202020204"/>
                <a:ea typeface="+mn-ea"/>
                <a:cs typeface="Arial"/>
              </a:rPr>
              <a:t> Manufacturing Fundamentals</a:t>
            </a:r>
          </a:p>
          <a:p>
            <a:pPr marL="685800" marR="0" lvl="1" indent="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rgbClr val="00749B"/>
                </a:solidFill>
                <a:effectLst/>
                <a:uLnTx/>
                <a:uFillTx/>
                <a:latin typeface="Arial" panose="020B0604020202020204"/>
                <a:ea typeface="+mn-ea"/>
                <a:cs typeface="Arial"/>
              </a:rPr>
              <a:t> Semiconductor 101</a:t>
            </a:r>
          </a:p>
          <a:p>
            <a:pPr marL="685800" marR="0" lvl="1" indent="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rgbClr val="00749B"/>
                </a:solidFill>
                <a:effectLst/>
                <a:uLnTx/>
                <a:uFillTx/>
                <a:latin typeface="Arial" panose="020B0604020202020204"/>
                <a:ea typeface="+mn-ea"/>
                <a:cs typeface="Arial"/>
              </a:rPr>
              <a:t> Vacuum Systems Technology</a:t>
            </a:r>
          </a:p>
          <a:p>
            <a:pPr marL="800100" marR="0" lvl="1" indent="-11430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srgbClr val="00749B"/>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749B"/>
                </a:solidFill>
                <a:effectLst/>
                <a:uLnTx/>
                <a:uFillTx/>
                <a:latin typeface="Arial" panose="020B0604020202020204"/>
                <a:ea typeface="+mn-ea"/>
                <a:cs typeface="Arial"/>
              </a:rPr>
              <a:t>These course materials can be found and obtained through </a:t>
            </a:r>
            <a:r>
              <a:rPr kumimoji="0" lang="en-US" sz="2000" b="0" i="0" u="none" strike="noStrike" kern="1200" cap="none" spc="0" normalizeH="0" baseline="0" noProof="0" dirty="0" err="1">
                <a:ln>
                  <a:noFill/>
                </a:ln>
                <a:solidFill>
                  <a:srgbClr val="00749B"/>
                </a:solidFill>
                <a:effectLst/>
                <a:uLnTx/>
                <a:uFillTx/>
                <a:latin typeface="Arial" panose="020B0604020202020204"/>
                <a:ea typeface="+mn-ea"/>
                <a:cs typeface="Arial"/>
              </a:rPr>
              <a:t>OhioLINK</a:t>
            </a:r>
            <a:r>
              <a:rPr kumimoji="0" lang="en-US" sz="2000" b="0" i="0" u="none" strike="noStrike" kern="1200" cap="none" spc="0" normalizeH="0" baseline="0" noProof="0" dirty="0">
                <a:ln>
                  <a:noFill/>
                </a:ln>
                <a:solidFill>
                  <a:srgbClr val="00749B"/>
                </a:solidFill>
                <a:effectLst/>
                <a:uLnTx/>
                <a:uFillTx/>
                <a:latin typeface="Arial" panose="020B0604020202020204"/>
                <a:ea typeface="+mn-ea"/>
                <a:cs typeface="Arial"/>
              </a:rPr>
              <a:t>: </a:t>
            </a:r>
            <a:r>
              <a:rPr kumimoji="0" lang="en-US" sz="2000" b="0" i="0" u="none" strike="noStrike" kern="1200" cap="none" spc="0" normalizeH="0" baseline="0" noProof="0" dirty="0">
                <a:ln>
                  <a:noFill/>
                </a:ln>
                <a:solidFill>
                  <a:srgbClr val="FF0000"/>
                </a:solidFill>
                <a:effectLst/>
                <a:uLnTx/>
                <a:uFillTx/>
                <a:latin typeface="Arial" panose="020B0604020202020204"/>
                <a:ea typeface="+mn-ea"/>
                <a:cs typeface="Arial"/>
              </a:rPr>
              <a:t>www.ohiolink.oercommons.org</a:t>
            </a:r>
          </a:p>
        </p:txBody>
      </p:sp>
    </p:spTree>
    <p:custDataLst>
      <p:tags r:id="rId1"/>
    </p:custDataLst>
    <p:extLst>
      <p:ext uri="{BB962C8B-B14F-4D97-AF65-F5344CB8AC3E}">
        <p14:creationId xmlns:p14="http://schemas.microsoft.com/office/powerpoint/2010/main" val="3010903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blue and purple pattern, decorative">
            <a:extLst>
              <a:ext uri="{FF2B5EF4-FFF2-40B4-BE49-F238E27FC236}">
                <a16:creationId xmlns:a16="http://schemas.microsoft.com/office/drawing/2014/main" id="{613E3482-B3BD-DC8B-8986-145F3E4FA399}"/>
              </a:ext>
            </a:extLst>
          </p:cNvPr>
          <p:cNvPicPr>
            <a:picLocks noChangeAspect="1"/>
          </p:cNvPicPr>
          <p:nvPr/>
        </p:nvPicPr>
        <p:blipFill rotWithShape="1">
          <a:blip r:embed="rId4">
            <a:extLst>
              <a:ext uri="{28A0092B-C50C-407E-A947-70E740481C1C}">
                <a14:useLocalDpi xmlns:a14="http://schemas.microsoft.com/office/drawing/2010/main" val="0"/>
              </a:ext>
            </a:extLst>
          </a:blip>
          <a:srcRect t="1198" r="13808" b="7893"/>
          <a:stretch/>
        </p:blipFill>
        <p:spPr>
          <a:xfrm>
            <a:off x="3390509" y="10"/>
            <a:ext cx="8669532" cy="6857990"/>
          </a:xfrm>
          <a:prstGeom prst="rect">
            <a:avLst/>
          </a:prstGeom>
        </p:spPr>
      </p:pic>
      <p:sp>
        <p:nvSpPr>
          <p:cNvPr id="23" name="Rectangle 2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ED2A09-671F-3DB0-CB75-17B26B686A3F}"/>
              </a:ext>
            </a:extLst>
          </p:cNvPr>
          <p:cNvSpPr>
            <a:spLocks noGrp="1"/>
          </p:cNvSpPr>
          <p:nvPr>
            <p:ph type="title"/>
          </p:nvPr>
        </p:nvSpPr>
        <p:spPr>
          <a:xfrm>
            <a:off x="359664" y="1085935"/>
            <a:ext cx="3438144" cy="1124712"/>
          </a:xfrm>
        </p:spPr>
        <p:txBody>
          <a:bodyPr vert="horz" lIns="91440" tIns="45720" rIns="91440" bIns="45720" rtlCol="0" anchor="b">
            <a:normAutofit fontScale="90000"/>
          </a:bodyPr>
          <a:lstStyle/>
          <a:p>
            <a:pPr>
              <a:spcBef>
                <a:spcPct val="0"/>
              </a:spcBef>
            </a:pPr>
            <a:r>
              <a:rPr lang="en-US" sz="2800" b="1" dirty="0" err="1">
                <a:solidFill>
                  <a:schemeClr val="bg1"/>
                </a:solidFill>
                <a:latin typeface="+mj-lt"/>
                <a:ea typeface="+mj-ea"/>
                <a:cs typeface="+mj-cs"/>
              </a:rPr>
              <a:t>OhioLINK</a:t>
            </a:r>
            <a:r>
              <a:rPr lang="en-US" sz="2800" b="1" dirty="0">
                <a:solidFill>
                  <a:schemeClr val="bg1"/>
                </a:solidFill>
                <a:latin typeface="+mj-lt"/>
                <a:ea typeface="+mj-ea"/>
                <a:cs typeface="+mj-cs"/>
              </a:rPr>
              <a:t> </a:t>
            </a:r>
            <a:br>
              <a:rPr lang="en-US" sz="2800" b="1" dirty="0">
                <a:solidFill>
                  <a:schemeClr val="bg1"/>
                </a:solidFill>
                <a:latin typeface="+mj-lt"/>
                <a:ea typeface="+mj-ea"/>
                <a:cs typeface="+mj-cs"/>
              </a:rPr>
            </a:br>
            <a:r>
              <a:rPr lang="en-US" sz="2800" b="1" dirty="0">
                <a:solidFill>
                  <a:schemeClr val="bg1"/>
                </a:solidFill>
                <a:latin typeface="+mj-lt"/>
                <a:ea typeface="+mj-ea"/>
                <a:cs typeface="+mj-cs"/>
              </a:rPr>
              <a:t>Curriculum Resources</a:t>
            </a:r>
            <a:br>
              <a:rPr lang="en-US" sz="2800" b="1" dirty="0">
                <a:solidFill>
                  <a:schemeClr val="bg1"/>
                </a:solidFill>
                <a:latin typeface="+mj-lt"/>
                <a:ea typeface="+mj-ea"/>
                <a:cs typeface="+mj-cs"/>
              </a:rPr>
            </a:br>
            <a:r>
              <a:rPr lang="en-US" sz="2000" dirty="0">
                <a:solidFill>
                  <a:srgbClr val="FF0000"/>
                </a:solidFill>
                <a:cs typeface="Arial"/>
              </a:rPr>
              <a:t>www.ohiolink.oercommons.org</a:t>
            </a:r>
            <a:endParaRPr lang="en-US" sz="2800" b="1" dirty="0">
              <a:solidFill>
                <a:schemeClr val="bg1"/>
              </a:solidFill>
              <a:latin typeface="+mj-lt"/>
              <a:ea typeface="+mj-ea"/>
              <a:cs typeface="+mj-cs"/>
            </a:endParaRPr>
          </a:p>
        </p:txBody>
      </p:sp>
      <p:sp>
        <p:nvSpPr>
          <p:cNvPr id="25" name="Rectangle 2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bg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39CB8C5-04A9-DB3B-22C5-5E52A4F31714}"/>
              </a:ext>
            </a:extLst>
          </p:cNvPr>
          <p:cNvSpPr txBox="1"/>
          <p:nvPr/>
        </p:nvSpPr>
        <p:spPr>
          <a:xfrm>
            <a:off x="371093" y="2718054"/>
            <a:ext cx="4563977"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1430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Syllabi</a:t>
            </a:r>
          </a:p>
          <a:p>
            <a:pPr marL="11430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Presentation Slides with Lecture Notes</a:t>
            </a:r>
          </a:p>
          <a:p>
            <a:pPr marL="11430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Knowledge Checks (Quizzes, Tests)</a:t>
            </a:r>
          </a:p>
          <a:p>
            <a:pPr marL="11430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Lesson Plans </a:t>
            </a:r>
          </a:p>
          <a:p>
            <a:pPr marL="11430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Learning Activities/Assignments </a:t>
            </a:r>
          </a:p>
          <a:p>
            <a:pPr marL="11430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Lab Activities and SOPs</a:t>
            </a:r>
          </a:p>
          <a:p>
            <a:pPr marL="11430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Blackboard Course Cartridge</a:t>
            </a:r>
          </a:p>
          <a:p>
            <a:pPr marL="11430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Common Course Cartridge</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B01D708-9E11-00FF-B3A9-2EED9C6A455F}"/>
              </a:ext>
            </a:extLst>
          </p:cNvPr>
          <p:cNvPicPr>
            <a:picLocks noChangeAspect="1"/>
          </p:cNvPicPr>
          <p:nvPr/>
        </p:nvPicPr>
        <p:blipFill>
          <a:blip r:embed="rId5"/>
          <a:stretch>
            <a:fillRect/>
          </a:stretch>
        </p:blipFill>
        <p:spPr>
          <a:xfrm>
            <a:off x="4604668" y="414110"/>
            <a:ext cx="7716211" cy="6329909"/>
          </a:xfrm>
          <a:prstGeom prst="rect">
            <a:avLst/>
          </a:prstGeom>
        </p:spPr>
      </p:pic>
    </p:spTree>
    <p:custDataLst>
      <p:tags r:id="rId1"/>
    </p:custDataLst>
    <p:extLst>
      <p:ext uri="{BB962C8B-B14F-4D97-AF65-F5344CB8AC3E}">
        <p14:creationId xmlns:p14="http://schemas.microsoft.com/office/powerpoint/2010/main" val="3569060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7"/>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Google Shape;68;p3"/>
          <p:cNvSpPr txBox="1">
            <a:spLocks noGrp="1"/>
          </p:cNvSpPr>
          <p:nvPr>
            <p:ph type="title"/>
          </p:nvPr>
        </p:nvSpPr>
        <p:spPr>
          <a:xfrm>
            <a:off x="119286" y="260517"/>
            <a:ext cx="7708676" cy="1108581"/>
          </a:xfrm>
          <a:prstGeom prst="rect">
            <a:avLst/>
          </a:prstGeom>
        </p:spPr>
        <p:txBody>
          <a:bodyPr spcFirstLastPara="1" vert="horz" lIns="91440" tIns="45720" rIns="91440" bIns="45720" rtlCol="0" anchor="b" anchorCtr="0">
            <a:normAutofit fontScale="90000"/>
          </a:bodyPr>
          <a:lstStyle/>
          <a:p>
            <a:pPr>
              <a:spcBef>
                <a:spcPct val="0"/>
              </a:spcBef>
              <a:buSzPct val="100000"/>
            </a:pPr>
            <a:r>
              <a:rPr lang="en-US" sz="3600" b="1" kern="1200" dirty="0">
                <a:solidFill>
                  <a:schemeClr val="tx1"/>
                </a:solidFill>
                <a:latin typeface="+mj-lt"/>
                <a:ea typeface="+mj-ea"/>
                <a:cs typeface="+mj-cs"/>
              </a:rPr>
              <a:t>O</a:t>
            </a:r>
            <a:r>
              <a:rPr lang="en-US" sz="3600" kern="1200" dirty="0">
                <a:solidFill>
                  <a:schemeClr val="tx1"/>
                </a:solidFill>
                <a:latin typeface="+mj-lt"/>
                <a:ea typeface="+mj-ea"/>
                <a:cs typeface="+mj-cs"/>
              </a:rPr>
              <a:t>hio </a:t>
            </a:r>
            <a:r>
              <a:rPr lang="en-US" sz="3600" b="1" kern="1200" dirty="0">
                <a:solidFill>
                  <a:schemeClr val="tx1"/>
                </a:solidFill>
                <a:latin typeface="+mj-lt"/>
                <a:ea typeface="+mj-ea"/>
                <a:cs typeface="+mj-cs"/>
              </a:rPr>
              <a:t>S</a:t>
            </a:r>
            <a:r>
              <a:rPr lang="en-US" sz="3600" kern="1200" dirty="0">
                <a:solidFill>
                  <a:schemeClr val="tx1"/>
                </a:solidFill>
                <a:latin typeface="+mj-lt"/>
                <a:ea typeface="+mj-ea"/>
                <a:cs typeface="+mj-cs"/>
              </a:rPr>
              <a:t>emiconductor </a:t>
            </a:r>
            <a:r>
              <a:rPr lang="en-US" sz="3600" b="1" kern="1200" dirty="0">
                <a:solidFill>
                  <a:schemeClr val="tx1"/>
                </a:solidFill>
                <a:latin typeface="+mj-lt"/>
                <a:ea typeface="+mj-ea"/>
                <a:cs typeface="+mj-cs"/>
              </a:rPr>
              <a:t>C</a:t>
            </a:r>
            <a:r>
              <a:rPr lang="en-US" sz="3600" kern="1200" dirty="0">
                <a:solidFill>
                  <a:schemeClr val="tx1"/>
                </a:solidFill>
                <a:latin typeface="+mj-lt"/>
                <a:ea typeface="+mj-ea"/>
                <a:cs typeface="+mj-cs"/>
              </a:rPr>
              <a:t>ollaboration </a:t>
            </a:r>
            <a:r>
              <a:rPr lang="en-US" sz="3600" b="1" dirty="0">
                <a:solidFill>
                  <a:schemeClr val="tx1"/>
                </a:solidFill>
                <a:latin typeface="+mj-lt"/>
                <a:ea typeface="+mj-ea"/>
                <a:cs typeface="+mj-cs"/>
              </a:rPr>
              <a:t>N</a:t>
            </a:r>
            <a:r>
              <a:rPr lang="en-US" sz="3600" dirty="0">
                <a:solidFill>
                  <a:schemeClr val="tx1"/>
                </a:solidFill>
                <a:latin typeface="+mj-lt"/>
                <a:ea typeface="+mj-ea"/>
                <a:cs typeface="+mj-cs"/>
              </a:rPr>
              <a:t>etwork </a:t>
            </a:r>
            <a:r>
              <a:rPr lang="en-US" sz="3600" b="1" dirty="0">
                <a:solidFill>
                  <a:schemeClr val="tx1"/>
                </a:solidFill>
                <a:latin typeface="+mj-lt"/>
                <a:ea typeface="+mj-ea"/>
                <a:cs typeface="+mj-cs"/>
              </a:rPr>
              <a:t>Stackable</a:t>
            </a:r>
            <a:r>
              <a:rPr lang="en-US" sz="3600" b="1" kern="1200" dirty="0">
                <a:solidFill>
                  <a:schemeClr val="tx1"/>
                </a:solidFill>
                <a:latin typeface="+mj-lt"/>
                <a:ea typeface="+mj-ea"/>
                <a:cs typeface="+mj-cs"/>
              </a:rPr>
              <a:t> Certificate</a:t>
            </a:r>
            <a:r>
              <a:rPr lang="en-US" sz="3600" b="1" dirty="0">
                <a:solidFill>
                  <a:schemeClr val="tx1"/>
                </a:solidFill>
                <a:latin typeface="+mj-lt"/>
                <a:ea typeface="+mj-ea"/>
                <a:cs typeface="+mj-cs"/>
              </a:rPr>
              <a:t> concept – </a:t>
            </a:r>
            <a:br>
              <a:rPr lang="en-US" sz="3600" b="1" dirty="0">
                <a:solidFill>
                  <a:schemeClr val="tx1"/>
                </a:solidFill>
                <a:latin typeface="+mj-lt"/>
                <a:ea typeface="+mj-ea"/>
                <a:cs typeface="+mj-cs"/>
              </a:rPr>
            </a:br>
            <a:r>
              <a:rPr lang="en-US" sz="3600" b="1" dirty="0">
                <a:solidFill>
                  <a:schemeClr val="tx1"/>
                </a:solidFill>
                <a:latin typeface="+mj-lt"/>
                <a:ea typeface="+mj-ea"/>
                <a:cs typeface="+mj-cs"/>
              </a:rPr>
              <a:t>“</a:t>
            </a:r>
            <a:r>
              <a:rPr lang="en-US" sz="2700" b="1" dirty="0">
                <a:solidFill>
                  <a:schemeClr val="tx1"/>
                </a:solidFill>
                <a:latin typeface="+mj-lt"/>
                <a:ea typeface="+mj-ea"/>
                <a:cs typeface="+mj-cs"/>
              </a:rPr>
              <a:t>Semiconductor Technician Fundamentals Certificate”</a:t>
            </a:r>
            <a:endParaRPr lang="en-US" sz="3600" b="1" kern="1200" dirty="0">
              <a:solidFill>
                <a:schemeClr val="tx1"/>
              </a:solidFill>
              <a:latin typeface="+mj-lt"/>
              <a:ea typeface="+mj-ea"/>
              <a:cs typeface="+mj-cs"/>
            </a:endParaRPr>
          </a:p>
        </p:txBody>
      </p:sp>
      <p:sp>
        <p:nvSpPr>
          <p:cNvPr id="78" name="Rectangle 7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0" name="Google Shape;70;p3" descr="OSCN logo, decorative"/>
          <p:cNvPicPr preferRelativeResize="0"/>
          <p:nvPr/>
        </p:nvPicPr>
        <p:blipFill rotWithShape="1">
          <a:blip r:embed="rId4"/>
          <a:stretch/>
        </p:blipFill>
        <p:spPr>
          <a:xfrm>
            <a:off x="9194799" y="2512022"/>
            <a:ext cx="3032981" cy="1856777"/>
          </a:xfrm>
          <a:prstGeom prst="rect">
            <a:avLst/>
          </a:prstGeom>
          <a:noFill/>
        </p:spPr>
      </p:pic>
      <p:sp>
        <p:nvSpPr>
          <p:cNvPr id="71" name="Google Shape;71;p3"/>
          <p:cNvSpPr txBox="1">
            <a:spLocks noGrp="1"/>
          </p:cNvSpPr>
          <p:nvPr>
            <p:ph type="sldNum" idx="12"/>
          </p:nvPr>
        </p:nvSpPr>
        <p:spPr>
          <a:xfrm>
            <a:off x="11704320" y="6459378"/>
            <a:ext cx="448056" cy="365125"/>
          </a:xfrm>
          <a:prstGeom prst="rect">
            <a:avLst/>
          </a:prstGeom>
        </p:spPr>
        <p:txBody>
          <a:bodyPr spcFirstLastPara="1" vert="horz" lIns="91440" tIns="45720" rIns="91440" bIns="45720" rtlCol="0" anchor="ctr" anchorCtr="0">
            <a:normAutofit/>
          </a:bodyPr>
          <a:lstStyle/>
          <a:p>
            <a:pPr marL="0" marR="0" lvl="0" indent="0" algn="r" defTabSz="914400" rtl="0" eaLnBrk="1" fontAlgn="auto" latinLnBrk="0" hangingPunct="1">
              <a:lnSpc>
                <a:spcPct val="100000"/>
              </a:lnSpc>
              <a:spcBef>
                <a:spcPts val="0"/>
              </a:spcBef>
              <a:spcAft>
                <a:spcPts val="600"/>
              </a:spcAft>
              <a:buClr>
                <a:srgbClr val="000000"/>
              </a:buClr>
              <a:buSzPts val="1400"/>
              <a:buFont typeface="Arial"/>
              <a:buNone/>
              <a:tabLst/>
              <a:defRPr/>
            </a:pPr>
            <a:fld id="{00000000-1234-1234-1234-123412341234}" type="slidenum">
              <a:rPr kumimoji="0" lang="en-US" sz="1100" b="1" i="0" u="none" strike="noStrike" kern="1200" cap="none" spc="0" normalizeH="0" baseline="0" noProof="0">
                <a:ln>
                  <a:noFill/>
                </a:ln>
                <a:solidFill>
                  <a:srgbClr val="FFFFFF"/>
                </a:solidFill>
                <a:effectLst/>
                <a:uLnTx/>
                <a:uFillTx/>
                <a:latin typeface="Calibri" panose="020F0502020204030204"/>
                <a:ea typeface="+mn-ea"/>
                <a:cs typeface="Calibri"/>
                <a:sym typeface="Calibri"/>
              </a:rPr>
              <a:pPr marL="0" marR="0" lvl="0" indent="0" algn="r" defTabSz="914400" rtl="0" eaLnBrk="1" fontAlgn="auto" latinLnBrk="0" hangingPunct="1">
                <a:lnSpc>
                  <a:spcPct val="100000"/>
                </a:lnSpc>
                <a:spcBef>
                  <a:spcPts val="0"/>
                </a:spcBef>
                <a:spcAft>
                  <a:spcPts val="600"/>
                </a:spcAft>
                <a:buClr>
                  <a:srgbClr val="000000"/>
                </a:buClr>
                <a:buSzPts val="1400"/>
                <a:buFont typeface="Arial"/>
                <a:buNone/>
                <a:tabLst/>
                <a:defRPr/>
              </a:pPr>
              <a:t>14</a:t>
            </a:fld>
            <a:endParaRPr kumimoji="0" lang="en-US" sz="1100" b="1" i="0" u="none" strike="noStrike" kern="1200" cap="none" spc="0" normalizeH="0" baseline="0" noProof="0">
              <a:ln>
                <a:noFill/>
              </a:ln>
              <a:solidFill>
                <a:srgbClr val="FFFFFF"/>
              </a:solidFill>
              <a:effectLst/>
              <a:uLnTx/>
              <a:uFillTx/>
              <a:latin typeface="Calibri" panose="020F0502020204030204"/>
              <a:ea typeface="+mn-ea"/>
              <a:cs typeface="Calibri"/>
              <a:sym typeface="Calibri"/>
            </a:endParaRPr>
          </a:p>
        </p:txBody>
      </p:sp>
      <p:graphicFrame>
        <p:nvGraphicFramePr>
          <p:cNvPr id="8" name="Diagram 7" descr="Stackable Certificate example, decorative">
            <a:extLst>
              <a:ext uri="{FF2B5EF4-FFF2-40B4-BE49-F238E27FC236}">
                <a16:creationId xmlns:a16="http://schemas.microsoft.com/office/drawing/2014/main" id="{986D3313-D46C-1C2B-37F1-88CCA9EF5F4F}"/>
              </a:ext>
            </a:extLst>
          </p:cNvPr>
          <p:cNvGraphicFramePr/>
          <p:nvPr/>
        </p:nvGraphicFramePr>
        <p:xfrm>
          <a:off x="-265661" y="939800"/>
          <a:ext cx="9003260" cy="56576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088990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person holding wafer in cleanroom, decorative">
            <a:extLst>
              <a:ext uri="{FF2B5EF4-FFF2-40B4-BE49-F238E27FC236}">
                <a16:creationId xmlns:a16="http://schemas.microsoft.com/office/drawing/2014/main" id="{5BD73823-03D1-A62F-C6AD-FF4EE0337730}"/>
              </a:ext>
            </a:extLst>
          </p:cNvPr>
          <p:cNvPicPr>
            <a:picLocks noChangeAspect="1"/>
          </p:cNvPicPr>
          <p:nvPr/>
        </p:nvPicPr>
        <p:blipFill rotWithShape="1">
          <a:blip r:embed="rId4">
            <a:extLst>
              <a:ext uri="{28A0092B-C50C-407E-A947-70E740481C1C}">
                <a14:useLocalDpi xmlns:a14="http://schemas.microsoft.com/office/drawing/2010/main" val="0"/>
              </a:ext>
            </a:extLst>
          </a:blip>
          <a:srcRect l="15756" t="1351" r="28744" b="-541"/>
          <a:stretch/>
        </p:blipFill>
        <p:spPr>
          <a:xfrm>
            <a:off x="512631" y="1667434"/>
            <a:ext cx="4933496" cy="4632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8B82FB7C-E3FB-12E6-7BD5-58BE7430B36A}"/>
              </a:ext>
            </a:extLst>
          </p:cNvPr>
          <p:cNvSpPr>
            <a:spLocks noGrp="1"/>
          </p:cNvSpPr>
          <p:nvPr>
            <p:ph type="title"/>
          </p:nvPr>
        </p:nvSpPr>
        <p:spPr>
          <a:xfrm>
            <a:off x="0" y="193086"/>
            <a:ext cx="11257049" cy="899278"/>
          </a:xfrm>
        </p:spPr>
        <p:txBody>
          <a:bodyPr vert="horz" lIns="91440" tIns="45720" rIns="91440" bIns="45720" rtlCol="0" anchor="ctr">
            <a:normAutofit fontScale="90000"/>
          </a:bodyPr>
          <a:lstStyle/>
          <a:p>
            <a:r>
              <a:rPr lang="en-US" dirty="0"/>
              <a:t>Two-Semester Certificate Grows the Talent Pipeline by:</a:t>
            </a:r>
          </a:p>
        </p:txBody>
      </p:sp>
      <p:sp>
        <p:nvSpPr>
          <p:cNvPr id="6" name="Content Placeholder 2">
            <a:extLst>
              <a:ext uri="{FF2B5EF4-FFF2-40B4-BE49-F238E27FC236}">
                <a16:creationId xmlns:a16="http://schemas.microsoft.com/office/drawing/2014/main" id="{256AA885-0ACF-9F9E-B9D7-BC0E19A91E01}"/>
              </a:ext>
            </a:extLst>
          </p:cNvPr>
          <p:cNvSpPr>
            <a:spLocks noGrp="1"/>
          </p:cNvSpPr>
          <p:nvPr>
            <p:ph sz="half" idx="1"/>
          </p:nvPr>
        </p:nvSpPr>
        <p:spPr>
          <a:xfrm>
            <a:off x="5628524" y="1621633"/>
            <a:ext cx="6266890" cy="4194680"/>
          </a:xfrm>
        </p:spPr>
        <p:txBody>
          <a:bodyPr vert="horz" lIns="91440" tIns="45720" rIns="91440" bIns="45720" rtlCol="0" anchor="t">
            <a:noAutofit/>
          </a:bodyPr>
          <a:lstStyle/>
          <a:p>
            <a:pPr>
              <a:spcAft>
                <a:spcPts val="1000"/>
              </a:spcAft>
            </a:pPr>
            <a:r>
              <a:rPr lang="en-US" sz="1800" dirty="0">
                <a:solidFill>
                  <a:schemeClr val="bg1"/>
                </a:solidFill>
                <a:latin typeface="Arial" panose="020B0604020202020204" pitchFamily="34" charset="0"/>
                <a:cs typeface="Arial" panose="020B0604020202020204" pitchFamily="34" charset="0"/>
              </a:rPr>
              <a:t>Preparing people for Entry-Level Technician roles</a:t>
            </a:r>
          </a:p>
          <a:p>
            <a:pPr indent="-228600" algn="l">
              <a:spcAft>
                <a:spcPts val="1000"/>
              </a:spcAft>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Embedding Applied Math &amp; Career Exploration</a:t>
            </a:r>
          </a:p>
          <a:p>
            <a:pPr>
              <a:spcAft>
                <a:spcPts val="1000"/>
              </a:spcAft>
            </a:pPr>
            <a:r>
              <a:rPr lang="en-US" sz="1800" dirty="0">
                <a:solidFill>
                  <a:schemeClr val="bg1"/>
                </a:solidFill>
                <a:latin typeface="Arial" panose="020B0604020202020204" pitchFamily="34" charset="0"/>
                <a:cs typeface="Arial" panose="020B0604020202020204" pitchFamily="34" charset="0"/>
              </a:rPr>
              <a:t>Facilitating structured cohort models with wraparound support</a:t>
            </a:r>
          </a:p>
          <a:p>
            <a:pPr>
              <a:spcAft>
                <a:spcPts val="1000"/>
              </a:spcAft>
            </a:pPr>
            <a:r>
              <a:rPr lang="en-US" sz="1800" dirty="0">
                <a:solidFill>
                  <a:schemeClr val="bg1"/>
                </a:solidFill>
                <a:latin typeface="Arial" panose="020B0604020202020204" pitchFamily="34" charset="0"/>
                <a:cs typeface="Arial" panose="020B0604020202020204" pitchFamily="34" charset="0"/>
              </a:rPr>
              <a:t>Allowing returning students to take targeted coursework, avoiding lost credits</a:t>
            </a:r>
          </a:p>
          <a:p>
            <a:pPr indent="-228600" algn="l">
              <a:spcAft>
                <a:spcPts val="1000"/>
              </a:spcAft>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Preparing people for working in a cleanroom; wearing a “</a:t>
            </a:r>
            <a:r>
              <a:rPr lang="en-US" sz="1800" dirty="0" err="1">
                <a:solidFill>
                  <a:schemeClr val="bg1"/>
                </a:solidFill>
                <a:latin typeface="Arial" panose="020B0604020202020204" pitchFamily="34" charset="0"/>
                <a:cs typeface="Arial" panose="020B0604020202020204" pitchFamily="34" charset="0"/>
              </a:rPr>
              <a:t>Bunnysuit</a:t>
            </a:r>
            <a:r>
              <a:rPr lang="en-US" sz="1800" dirty="0">
                <a:solidFill>
                  <a:schemeClr val="bg1"/>
                </a:solidFill>
                <a:latin typeface="Arial" panose="020B0604020202020204" pitchFamily="34" charset="0"/>
                <a:cs typeface="Arial" panose="020B0604020202020204" pitchFamily="34" charset="0"/>
              </a:rPr>
              <a:t>”</a:t>
            </a:r>
          </a:p>
          <a:p>
            <a:pPr indent="-228600" algn="l">
              <a:spcAft>
                <a:spcPts val="1000"/>
              </a:spcAft>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Introducing Chemical and Cleanroom Safety</a:t>
            </a:r>
          </a:p>
          <a:p>
            <a:pPr indent="-228600" algn="l">
              <a:spcAft>
                <a:spcPts val="1000"/>
              </a:spcAft>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Introducing the use of Standard Operating Procedures, working from digital checklists</a:t>
            </a:r>
          </a:p>
          <a:p>
            <a:pPr indent="-228600" algn="l">
              <a:buFont typeface="Arial" panose="020B0604020202020204" pitchFamily="34" charset="0"/>
              <a:buChar char="•"/>
            </a:pPr>
            <a:endParaRPr lang="en-US" sz="1800" dirty="0">
              <a:solidFill>
                <a:schemeClr val="bg1"/>
              </a:solidFill>
              <a:latin typeface="+mn-lt"/>
              <a:cs typeface="Calibri"/>
            </a:endParaRPr>
          </a:p>
          <a:p>
            <a:pPr indent="-228600" algn="l">
              <a:buFont typeface="Arial" panose="020B0604020202020204" pitchFamily="34" charset="0"/>
              <a:buChar char="•"/>
            </a:pPr>
            <a:endParaRPr lang="en-US" sz="1800" dirty="0">
              <a:solidFill>
                <a:schemeClr val="bg1"/>
              </a:solidFill>
              <a:latin typeface="+mn-lt"/>
              <a:cs typeface="Calibri"/>
            </a:endParaRPr>
          </a:p>
        </p:txBody>
      </p:sp>
      <p:sp>
        <p:nvSpPr>
          <p:cNvPr id="5" name="Slide Number Placeholder 4">
            <a:extLst>
              <a:ext uri="{FF2B5EF4-FFF2-40B4-BE49-F238E27FC236}">
                <a16:creationId xmlns:a16="http://schemas.microsoft.com/office/drawing/2014/main" id="{043E232E-D6E8-ABF5-A85D-FDC2F12FC088}"/>
              </a:ext>
            </a:extLst>
          </p:cNvPr>
          <p:cNvSpPr>
            <a:spLocks noGrp="1"/>
          </p:cNvSpPr>
          <p:nvPr>
            <p:ph type="sldNum" sz="quarter" idx="12"/>
          </p:nvPr>
        </p:nvSpPr>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6111D3F-58DB-4E1F-BA37-4AEA772ECE36}"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C887C2-2DA1-B377-BF24-1CD377DD4856}"/>
              </a:ext>
            </a:extLst>
          </p:cNvPr>
          <p:cNvPicPr>
            <a:picLocks noChangeAspect="1"/>
          </p:cNvPicPr>
          <p:nvPr/>
        </p:nvPicPr>
        <p:blipFill>
          <a:blip r:embed="rId5"/>
          <a:stretch>
            <a:fillRect/>
          </a:stretch>
        </p:blipFill>
        <p:spPr>
          <a:xfrm>
            <a:off x="10441709" y="5927567"/>
            <a:ext cx="1822862" cy="1109568"/>
          </a:xfrm>
          <a:prstGeom prst="rect">
            <a:avLst/>
          </a:prstGeom>
        </p:spPr>
      </p:pic>
    </p:spTree>
    <p:custDataLst>
      <p:tags r:id="rId1"/>
    </p:custDataLst>
    <p:extLst>
      <p:ext uri="{BB962C8B-B14F-4D97-AF65-F5344CB8AC3E}">
        <p14:creationId xmlns:p14="http://schemas.microsoft.com/office/powerpoint/2010/main" val="86752603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C447216-F53A-245E-D46C-03B621E573E3}"/>
              </a:ext>
            </a:extLst>
          </p:cNvPr>
          <p:cNvSpPr/>
          <p:nvPr/>
        </p:nvSpPr>
        <p:spPr>
          <a:xfrm>
            <a:off x="6139804" y="1474873"/>
            <a:ext cx="5431220" cy="4452694"/>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CC83EB5-BA55-A1EE-632E-C585469E54D0}"/>
              </a:ext>
            </a:extLst>
          </p:cNvPr>
          <p:cNvSpPr/>
          <p:nvPr/>
        </p:nvSpPr>
        <p:spPr>
          <a:xfrm>
            <a:off x="315312" y="1474873"/>
            <a:ext cx="5431220" cy="4452694"/>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82FB7C-E3FB-12E6-7BD5-58BE7430B36A}"/>
              </a:ext>
            </a:extLst>
          </p:cNvPr>
          <p:cNvSpPr>
            <a:spLocks noGrp="1"/>
          </p:cNvSpPr>
          <p:nvPr>
            <p:ph type="title"/>
          </p:nvPr>
        </p:nvSpPr>
        <p:spPr>
          <a:xfrm>
            <a:off x="0" y="-9262"/>
            <a:ext cx="11257049" cy="899278"/>
          </a:xfr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 lastClr="FFFFFF"/>
                </a:solidFill>
                <a:effectLst/>
                <a:uLnTx/>
                <a:uFillTx/>
                <a:latin typeface="Clear sans regis"/>
                <a:ea typeface="+mj-ea"/>
                <a:cs typeface="+mj-cs"/>
              </a:rPr>
              <a:t>Professional Development “Train The Trainer” series</a:t>
            </a:r>
          </a:p>
        </p:txBody>
      </p:sp>
      <p:pic>
        <p:nvPicPr>
          <p:cNvPr id="3" name="Picture 2">
            <a:extLst>
              <a:ext uri="{FF2B5EF4-FFF2-40B4-BE49-F238E27FC236}">
                <a16:creationId xmlns:a16="http://schemas.microsoft.com/office/drawing/2014/main" id="{5DC887C2-2DA1-B377-BF24-1CD377DD4856}"/>
              </a:ext>
            </a:extLst>
          </p:cNvPr>
          <p:cNvPicPr>
            <a:picLocks noChangeAspect="1"/>
          </p:cNvPicPr>
          <p:nvPr/>
        </p:nvPicPr>
        <p:blipFill>
          <a:blip r:embed="rId4"/>
          <a:stretch>
            <a:fillRect/>
          </a:stretch>
        </p:blipFill>
        <p:spPr>
          <a:xfrm>
            <a:off x="10441709" y="5927567"/>
            <a:ext cx="1822862" cy="1109568"/>
          </a:xfrm>
          <a:prstGeom prst="rect">
            <a:avLst/>
          </a:prstGeom>
        </p:spPr>
      </p:pic>
      <p:sp>
        <p:nvSpPr>
          <p:cNvPr id="10" name="Subtitle 2">
            <a:extLst>
              <a:ext uri="{FF2B5EF4-FFF2-40B4-BE49-F238E27FC236}">
                <a16:creationId xmlns:a16="http://schemas.microsoft.com/office/drawing/2014/main" id="{AD06D0C9-0A49-57F3-516D-1927C8F09AD3}"/>
              </a:ext>
            </a:extLst>
          </p:cNvPr>
          <p:cNvSpPr txBox="1">
            <a:spLocks/>
          </p:cNvSpPr>
          <p:nvPr/>
        </p:nvSpPr>
        <p:spPr>
          <a:xfrm>
            <a:off x="6244911" y="2349061"/>
            <a:ext cx="5631777" cy="30340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lear sans regi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lear sans regi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lear sans regi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lear sans regi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lear sans regi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OhioLINK</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Resources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 rationale for topics and/or content level</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Share “Lessons Learned”</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Discuss “Frequent Student Questions”</a:t>
            </a:r>
          </a:p>
        </p:txBody>
      </p:sp>
      <p:sp>
        <p:nvSpPr>
          <p:cNvPr id="11" name="Subtitle 2">
            <a:extLst>
              <a:ext uri="{FF2B5EF4-FFF2-40B4-BE49-F238E27FC236}">
                <a16:creationId xmlns:a16="http://schemas.microsoft.com/office/drawing/2014/main" id="{064448AB-156D-0BDA-5C0C-6B58150C986D}"/>
              </a:ext>
            </a:extLst>
          </p:cNvPr>
          <p:cNvSpPr txBox="1">
            <a:spLocks/>
          </p:cNvSpPr>
          <p:nvPr/>
        </p:nvSpPr>
        <p:spPr>
          <a:xfrm>
            <a:off x="6253650" y="1474873"/>
            <a:ext cx="2664612" cy="7217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lear sans regi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lear sans regi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lear sans regi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lear sans regi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lear sans regi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sng" strike="noStrike" kern="1200" cap="none" spc="0" normalizeH="0" baseline="0" noProof="0" dirty="0">
                <a:ln>
                  <a:noFill/>
                </a:ln>
                <a:solidFill>
                  <a:prstClr val="black"/>
                </a:solidFill>
                <a:effectLst/>
                <a:uLnTx/>
                <a:uFillTx/>
                <a:latin typeface="Clear sans regis"/>
                <a:ea typeface="+mn-ea"/>
                <a:cs typeface="+mn-cs"/>
              </a:rPr>
              <a:t>Objectives:</a:t>
            </a:r>
          </a:p>
        </p:txBody>
      </p:sp>
      <p:sp>
        <p:nvSpPr>
          <p:cNvPr id="13" name="TextBox 12">
            <a:extLst>
              <a:ext uri="{FF2B5EF4-FFF2-40B4-BE49-F238E27FC236}">
                <a16:creationId xmlns:a16="http://schemas.microsoft.com/office/drawing/2014/main" id="{F0C06A08-FEE2-AE7C-2560-BFD43F21CFF3}"/>
              </a:ext>
            </a:extLst>
          </p:cNvPr>
          <p:cNvSpPr txBox="1"/>
          <p:nvPr/>
        </p:nvSpPr>
        <p:spPr>
          <a:xfrm>
            <a:off x="315312" y="2196663"/>
            <a:ext cx="5431220" cy="2677656"/>
          </a:xfrm>
          <a:prstGeom prst="rect">
            <a:avLst/>
          </a:prstGeom>
          <a:noFill/>
        </p:spPr>
        <p:txBody>
          <a:bodyPr wrap="square">
            <a:spAutoFit/>
          </a:bodyPr>
          <a:lstStyle/>
          <a:p>
            <a:pPr marL="346075" marR="0" lvl="0" indent="-346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Introduction to Manufacturing</a:t>
            </a:r>
          </a:p>
          <a:p>
            <a:pPr marL="346075" marR="0" lvl="0" indent="-346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6075" marR="0" lvl="0" indent="-346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Semiconductor 101</a:t>
            </a:r>
          </a:p>
          <a:p>
            <a:pPr marL="346075" marR="0" lvl="0" indent="-346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6075" marR="0" lvl="0" indent="-346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Introduction to Vacuum Systems Technology</a:t>
            </a:r>
          </a:p>
        </p:txBody>
      </p:sp>
      <p:sp>
        <p:nvSpPr>
          <p:cNvPr id="14" name="Subtitle 2">
            <a:extLst>
              <a:ext uri="{FF2B5EF4-FFF2-40B4-BE49-F238E27FC236}">
                <a16:creationId xmlns:a16="http://schemas.microsoft.com/office/drawing/2014/main" id="{B2C126CE-B818-C97C-296E-B86467C2C3DB}"/>
              </a:ext>
            </a:extLst>
          </p:cNvPr>
          <p:cNvSpPr txBox="1">
            <a:spLocks/>
          </p:cNvSpPr>
          <p:nvPr/>
        </p:nvSpPr>
        <p:spPr>
          <a:xfrm>
            <a:off x="370492" y="1474873"/>
            <a:ext cx="2664612" cy="7217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lear sans regi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lear sans regi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lear sans regi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lear sans regi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lear sans regi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sng" strike="noStrike" kern="1200" cap="none" spc="0" normalizeH="0" baseline="0" noProof="0" dirty="0">
                <a:ln>
                  <a:noFill/>
                </a:ln>
                <a:solidFill>
                  <a:prstClr val="black"/>
                </a:solidFill>
                <a:effectLst/>
                <a:uLnTx/>
                <a:uFillTx/>
                <a:latin typeface="Clear sans regis"/>
                <a:ea typeface="+mn-ea"/>
                <a:cs typeface="+mn-cs"/>
              </a:rPr>
              <a:t>Courses:</a:t>
            </a:r>
          </a:p>
        </p:txBody>
      </p:sp>
    </p:spTree>
    <p:custDataLst>
      <p:tags r:id="rId1"/>
    </p:custDataLst>
    <p:extLst>
      <p:ext uri="{BB962C8B-B14F-4D97-AF65-F5344CB8AC3E}">
        <p14:creationId xmlns:p14="http://schemas.microsoft.com/office/powerpoint/2010/main" val="365414623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6B46B9-1C67-5495-B225-E22DFC1DDA90}"/>
              </a:ext>
            </a:extLst>
          </p:cNvPr>
          <p:cNvSpPr>
            <a:spLocks noGrp="1"/>
          </p:cNvSpPr>
          <p:nvPr>
            <p:ph idx="1"/>
          </p:nvPr>
        </p:nvSpPr>
        <p:spPr>
          <a:xfrm>
            <a:off x="304800" y="2649574"/>
            <a:ext cx="10515600" cy="1472496"/>
          </a:xfrm>
        </p:spPr>
        <p:txBody>
          <a:bodyPr>
            <a:normAutofit/>
          </a:bodyPr>
          <a:lstStyle/>
          <a:p>
            <a:r>
              <a:rPr lang="en-US" sz="2400" dirty="0"/>
              <a:t>Locate Content available @ </a:t>
            </a:r>
            <a:r>
              <a:rPr lang="en-US" sz="2400" dirty="0" err="1"/>
              <a:t>OhioLINK</a:t>
            </a:r>
            <a:endParaRPr lang="en-US" sz="2400" dirty="0"/>
          </a:p>
          <a:p>
            <a:r>
              <a:rPr lang="en-US" sz="2400" dirty="0"/>
              <a:t>Download content you may be interested to teach</a:t>
            </a:r>
          </a:p>
          <a:p>
            <a:r>
              <a:rPr lang="en-US" sz="2400" dirty="0"/>
              <a:t>Review content designated for review and discussion</a:t>
            </a:r>
          </a:p>
        </p:txBody>
      </p:sp>
      <p:sp>
        <p:nvSpPr>
          <p:cNvPr id="3" name="Slide Number Placeholder 2">
            <a:extLst>
              <a:ext uri="{FF2B5EF4-FFF2-40B4-BE49-F238E27FC236}">
                <a16:creationId xmlns:a16="http://schemas.microsoft.com/office/drawing/2014/main" id="{666A1B3F-7757-3794-4A60-9681AC68EDB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111D3F-58DB-4E1F-BA37-4AEA772ECE36}" type="slidenum">
              <a:rPr kumimoji="0" lang="en-US" sz="1200" b="0" i="0" u="none" strike="noStrike" kern="1200" cap="none" spc="0" normalizeH="0" baseline="0" noProof="0" smtClean="0">
                <a:ln>
                  <a:noFill/>
                </a:ln>
                <a:solidFill>
                  <a:prstClr val="black"/>
                </a:solidFill>
                <a:effectLst/>
                <a:uLnTx/>
                <a:uFillTx/>
                <a:latin typeface="Clear sans regi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lear sans regis"/>
              <a:ea typeface="+mn-ea"/>
              <a:cs typeface="+mn-cs"/>
            </a:endParaRPr>
          </a:p>
        </p:txBody>
      </p:sp>
      <p:sp>
        <p:nvSpPr>
          <p:cNvPr id="4" name="Title 3">
            <a:extLst>
              <a:ext uri="{FF2B5EF4-FFF2-40B4-BE49-F238E27FC236}">
                <a16:creationId xmlns:a16="http://schemas.microsoft.com/office/drawing/2014/main" id="{7DD59B1A-D529-93CF-043D-4004B8872D6F}"/>
              </a:ext>
            </a:extLst>
          </p:cNvPr>
          <p:cNvSpPr>
            <a:spLocks noGrp="1"/>
          </p:cNvSpPr>
          <p:nvPr>
            <p:ph type="title"/>
          </p:nvPr>
        </p:nvSpPr>
        <p:spPr>
          <a:xfrm>
            <a:off x="304800" y="193086"/>
            <a:ext cx="10515600" cy="1325563"/>
          </a:xfrm>
        </p:spPr>
        <p:txBody>
          <a:bodyPr/>
          <a:lstStyle/>
          <a:p>
            <a:r>
              <a:rPr lang="en-US" dirty="0"/>
              <a:t>“Train the Trainer” PD uses a</a:t>
            </a:r>
            <a:br>
              <a:rPr lang="en-US" dirty="0"/>
            </a:br>
            <a:r>
              <a:rPr lang="en-US" dirty="0"/>
              <a:t>Flipped-Learning Model</a:t>
            </a:r>
          </a:p>
        </p:txBody>
      </p:sp>
      <p:pic>
        <p:nvPicPr>
          <p:cNvPr id="8" name="Picture 7" descr="books, decorative">
            <a:extLst>
              <a:ext uri="{FF2B5EF4-FFF2-40B4-BE49-F238E27FC236}">
                <a16:creationId xmlns:a16="http://schemas.microsoft.com/office/drawing/2014/main" id="{DEAAFB75-DB5E-6006-4967-9D2D98497ADD}"/>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5788"/>
          <a:stretch/>
        </p:blipFill>
        <p:spPr>
          <a:xfrm>
            <a:off x="2209800" y="4053182"/>
            <a:ext cx="9982200" cy="2804818"/>
          </a:xfrm>
          <a:prstGeom prst="rect">
            <a:avLst/>
          </a:prstGeom>
        </p:spPr>
      </p:pic>
      <p:sp>
        <p:nvSpPr>
          <p:cNvPr id="11" name="Rectangle 10" descr="background rectangle, decorative">
            <a:extLst>
              <a:ext uri="{FF2B5EF4-FFF2-40B4-BE49-F238E27FC236}">
                <a16:creationId xmlns:a16="http://schemas.microsoft.com/office/drawing/2014/main" id="{3E775C6F-EA47-0E41-92E3-514832DD7548}"/>
              </a:ext>
            </a:extLst>
          </p:cNvPr>
          <p:cNvSpPr/>
          <p:nvPr/>
        </p:nvSpPr>
        <p:spPr>
          <a:xfrm>
            <a:off x="7429500" y="1308239"/>
            <a:ext cx="3695700" cy="10793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flipped classroom, decorative">
            <a:extLst>
              <a:ext uri="{FF2B5EF4-FFF2-40B4-BE49-F238E27FC236}">
                <a16:creationId xmlns:a16="http://schemas.microsoft.com/office/drawing/2014/main" id="{B8542995-FDD4-1290-AB88-816AC7476F1E}"/>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5625"/>
          <a:stretch/>
        </p:blipFill>
        <p:spPr>
          <a:xfrm>
            <a:off x="6406779" y="627750"/>
            <a:ext cx="6033577" cy="2177069"/>
          </a:xfrm>
          <a:prstGeom prst="rect">
            <a:avLst/>
          </a:prstGeom>
        </p:spPr>
      </p:pic>
    </p:spTree>
    <p:custDataLst>
      <p:tags r:id="rId1"/>
    </p:custDataLst>
    <p:extLst>
      <p:ext uri="{BB962C8B-B14F-4D97-AF65-F5344CB8AC3E}">
        <p14:creationId xmlns:p14="http://schemas.microsoft.com/office/powerpoint/2010/main" val="2038717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9" descr="background rectangle, decorative">
            <a:extLst>
              <a:ext uri="{FF2B5EF4-FFF2-40B4-BE49-F238E27FC236}">
                <a16:creationId xmlns:a16="http://schemas.microsoft.com/office/drawing/2014/main" id="{59A309A7-1751-4ABE-A3C1-EEC40366AD89}"/>
              </a:ext>
              <a:ext uri="{C183D7F6-B498-43B3-948B-1728B52AA6E4}">
                <adec:decorative xmlns:adec="http://schemas.microsoft.com/office/drawing/2017/decorative" val="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254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val 11" descr="OACC logo, decorative">
            <a:extLst>
              <a:ext uri="{FF2B5EF4-FFF2-40B4-BE49-F238E27FC236}">
                <a16:creationId xmlns:a16="http://schemas.microsoft.com/office/drawing/2014/main" id="{967D8EB6-EAE1-4F9C-B398-83321E287204}"/>
              </a:ext>
              <a:ext uri="{C183D7F6-B498-43B3-948B-1728B52AA6E4}">
                <adec:decorative xmlns:adec="http://schemas.microsoft.com/office/drawing/2017/decorative" val="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104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itle 8">
            <a:extLst>
              <a:ext uri="{FF2B5EF4-FFF2-40B4-BE49-F238E27FC236}">
                <a16:creationId xmlns:a16="http://schemas.microsoft.com/office/drawing/2014/main" id="{C4FB5A85-8502-4804-990C-0D117926DD21}"/>
              </a:ext>
            </a:extLst>
          </p:cNvPr>
          <p:cNvSpPr txBox="1">
            <a:spLocks noGrp="1"/>
          </p:cNvSpPr>
          <p:nvPr>
            <p:ph type="title" idx="4294967295"/>
          </p:nvPr>
        </p:nvSpPr>
        <p:spPr>
          <a:xfrm>
            <a:off x="197709" y="311777"/>
            <a:ext cx="984768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panose="020B0603030403020204" pitchFamily="34" charset="0"/>
                <a:ea typeface="Source Sans Pro Semibold" panose="020B0603030403020204" pitchFamily="34" charset="0"/>
                <a:cs typeface="+mn-cs"/>
              </a:rPr>
              <a:t>OSCN Educator Preparation | “Train the Trainer”</a:t>
            </a:r>
          </a:p>
        </p:txBody>
      </p:sp>
      <p:graphicFrame>
        <p:nvGraphicFramePr>
          <p:cNvPr id="4" name="Table 5">
            <a:extLst>
              <a:ext uri="{FF2B5EF4-FFF2-40B4-BE49-F238E27FC236}">
                <a16:creationId xmlns:a16="http://schemas.microsoft.com/office/drawing/2014/main" id="{EEFAC279-1981-3C0B-EA6F-AB497C720CD4}"/>
              </a:ext>
            </a:extLst>
          </p:cNvPr>
          <p:cNvGraphicFramePr>
            <a:graphicFrameLocks noGrp="1"/>
          </p:cNvGraphicFramePr>
          <p:nvPr/>
        </p:nvGraphicFramePr>
        <p:xfrm>
          <a:off x="823866" y="5101178"/>
          <a:ext cx="8836182" cy="1511833"/>
        </p:xfrm>
        <a:graphic>
          <a:graphicData uri="http://schemas.openxmlformats.org/drawingml/2006/table">
            <a:tbl>
              <a:tblPr firstRow="1" bandRow="1">
                <a:tableStyleId>{073A0DAA-6AF3-43AB-8588-CEC1D06C72B9}</a:tableStyleId>
              </a:tblPr>
              <a:tblGrid>
                <a:gridCol w="8836182">
                  <a:extLst>
                    <a:ext uri="{9D8B030D-6E8A-4147-A177-3AD203B41FA5}">
                      <a16:colId xmlns:a16="http://schemas.microsoft.com/office/drawing/2014/main" val="803470906"/>
                    </a:ext>
                  </a:extLst>
                </a:gridCol>
              </a:tblGrid>
              <a:tr h="4588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Introduction to Manufacturing, FRIDAYS: 10:00 AM – 11:00 AM</a:t>
                      </a:r>
                    </a:p>
                  </a:txBody>
                  <a:tcPr/>
                </a:tc>
                <a:extLst>
                  <a:ext uri="{0D108BD9-81ED-4DB2-BD59-A6C34878D82A}">
                    <a16:rowId xmlns:a16="http://schemas.microsoft.com/office/drawing/2014/main" val="419742014"/>
                  </a:ext>
                </a:extLst>
              </a:tr>
              <a:tr h="3542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WEBINARS</a:t>
                      </a:r>
                      <a:r>
                        <a:rPr lang="en-US" sz="1400" dirty="0">
                          <a:solidFill>
                            <a:srgbClr val="000000"/>
                          </a:solidFill>
                        </a:rPr>
                        <a:t>: April 4, 2025  </a:t>
                      </a:r>
                      <a:r>
                        <a:rPr lang="en-US" sz="1400" dirty="0">
                          <a:solidFill>
                            <a:srgbClr val="000000"/>
                          </a:solidFill>
                          <a:sym typeface="Wingdings" panose="05000000000000000000" pitchFamily="2" charset="2"/>
                        </a:rPr>
                        <a:t></a:t>
                      </a:r>
                      <a:r>
                        <a:rPr lang="en-US" sz="1400" dirty="0">
                          <a:solidFill>
                            <a:srgbClr val="000000"/>
                          </a:solidFill>
                        </a:rPr>
                        <a:t> April 11, 2025 </a:t>
                      </a:r>
                      <a:r>
                        <a:rPr lang="en-US" sz="1400" dirty="0">
                          <a:solidFill>
                            <a:srgbClr val="000000"/>
                          </a:solidFill>
                          <a:sym typeface="Wingdings" panose="05000000000000000000" pitchFamily="2" charset="2"/>
                        </a:rPr>
                        <a:t></a:t>
                      </a:r>
                      <a:r>
                        <a:rPr lang="en-US" sz="1400" dirty="0">
                          <a:solidFill>
                            <a:srgbClr val="000000"/>
                          </a:solidFill>
                        </a:rPr>
                        <a:t> April 18, 2025</a:t>
                      </a:r>
                    </a:p>
                  </a:txBody>
                  <a:tcPr anchor="ctr"/>
                </a:tc>
                <a:extLst>
                  <a:ext uri="{0D108BD9-81ED-4DB2-BD59-A6C34878D82A}">
                    <a16:rowId xmlns:a16="http://schemas.microsoft.com/office/drawing/2014/main" val="3930326865"/>
                  </a:ext>
                </a:extLst>
              </a:tr>
              <a:tr h="698786">
                <a:tc>
                  <a:txBody>
                    <a:bodyPr/>
                    <a:lstStyle/>
                    <a:p>
                      <a:pPr algn="ctr"/>
                      <a:r>
                        <a:rPr lang="en-US" sz="1400" b="1" dirty="0">
                          <a:solidFill>
                            <a:srgbClr val="000000"/>
                          </a:solidFill>
                        </a:rPr>
                        <a:t>Registration Link</a:t>
                      </a:r>
                    </a:p>
                    <a:p>
                      <a:pPr algn="ctr"/>
                      <a:r>
                        <a:rPr lang="en-US" sz="1800" u="sng" kern="1200" dirty="0">
                          <a:solidFill>
                            <a:schemeClr val="tx2"/>
                          </a:solidFill>
                          <a:effectLst/>
                          <a:latin typeface="+mn-lt"/>
                          <a:ea typeface="+mn-ea"/>
                          <a:cs typeface="+mn-cs"/>
                          <a:hlinkClick r:id="rId4">
                            <a:extLst>
                              <a:ext uri="{A12FA001-AC4F-418D-AE19-62706E023703}">
                                <ahyp:hlinkClr xmlns:ahyp="http://schemas.microsoft.com/office/drawing/2018/hyperlinkcolor" val="tx"/>
                              </a:ext>
                            </a:extLst>
                          </a:hlinkClick>
                        </a:rPr>
                        <a:t>https://forms.office.com/r/WiH5QQ1DQr?origin=lprLink</a:t>
                      </a:r>
                      <a:endParaRPr lang="en-US" sz="1400" b="0" dirty="0">
                        <a:solidFill>
                          <a:schemeClr val="tx2"/>
                        </a:solidFill>
                      </a:endParaRPr>
                    </a:p>
                  </a:txBody>
                  <a:tcPr anchor="ctr"/>
                </a:tc>
                <a:extLst>
                  <a:ext uri="{0D108BD9-81ED-4DB2-BD59-A6C34878D82A}">
                    <a16:rowId xmlns:a16="http://schemas.microsoft.com/office/drawing/2014/main" val="1191925477"/>
                  </a:ext>
                </a:extLst>
              </a:tr>
            </a:tbl>
          </a:graphicData>
        </a:graphic>
      </p:graphicFrame>
      <p:pic>
        <p:nvPicPr>
          <p:cNvPr id="11" name="Picture 10" descr="Intro to manufacturing icon, decorative">
            <a:extLst>
              <a:ext uri="{FF2B5EF4-FFF2-40B4-BE49-F238E27FC236}">
                <a16:creationId xmlns:a16="http://schemas.microsoft.com/office/drawing/2014/main" id="{F60D9067-D238-5FCF-E047-3B1130BF6A62}"/>
              </a:ext>
            </a:extLst>
          </p:cNvPr>
          <p:cNvPicPr>
            <a:picLocks noChangeAspect="1"/>
          </p:cNvPicPr>
          <p:nvPr/>
        </p:nvPicPr>
        <p:blipFill>
          <a:blip r:embed="rId5"/>
          <a:stretch>
            <a:fillRect/>
          </a:stretch>
        </p:blipFill>
        <p:spPr>
          <a:xfrm>
            <a:off x="2791425" y="1177386"/>
            <a:ext cx="5438175" cy="3143713"/>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descr="OSCN logo, decorative">
            <a:extLst>
              <a:ext uri="{FF2B5EF4-FFF2-40B4-BE49-F238E27FC236}">
                <a16:creationId xmlns:a16="http://schemas.microsoft.com/office/drawing/2014/main" id="{A3556CF3-CF07-312E-6B3F-5AD61D6AE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9248" y="2961006"/>
            <a:ext cx="1822862" cy="1109568"/>
          </a:xfrm>
          <a:prstGeom prst="rect">
            <a:avLst/>
          </a:prstGeom>
        </p:spPr>
      </p:pic>
      <p:pic>
        <p:nvPicPr>
          <p:cNvPr id="3" name="Picture 2" descr="A QR code with a black and white background, Introduction to Manufacturing, Registration ">
            <a:extLst>
              <a:ext uri="{FF2B5EF4-FFF2-40B4-BE49-F238E27FC236}">
                <a16:creationId xmlns:a16="http://schemas.microsoft.com/office/drawing/2014/main" id="{73CC12B6-09A2-FC7D-A933-0DAA84AC0C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905" y="2631742"/>
            <a:ext cx="1689358" cy="1689358"/>
          </a:xfrm>
          <a:prstGeom prst="rect">
            <a:avLst/>
          </a:prstGeom>
        </p:spPr>
      </p:pic>
      <p:sp>
        <p:nvSpPr>
          <p:cNvPr id="5" name="TextBox 4">
            <a:extLst>
              <a:ext uri="{FF2B5EF4-FFF2-40B4-BE49-F238E27FC236}">
                <a16:creationId xmlns:a16="http://schemas.microsoft.com/office/drawing/2014/main" id="{9A94350B-C04E-3518-E58C-F22FE2330461}"/>
              </a:ext>
            </a:extLst>
          </p:cNvPr>
          <p:cNvSpPr txBox="1"/>
          <p:nvPr/>
        </p:nvSpPr>
        <p:spPr>
          <a:xfrm>
            <a:off x="127151" y="2323965"/>
            <a:ext cx="2169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Registration QR Code</a:t>
            </a:r>
            <a:endParaRPr kumimoji="0" lang="en-US" sz="1800" b="0" i="0" u="none" strike="noStrike" kern="1200" cap="none" spc="0" normalizeH="0" baseline="0" noProof="0" dirty="0">
              <a:ln>
                <a:noFill/>
              </a:ln>
              <a:solidFill>
                <a:srgbClr val="00749B"/>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2431058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9" descr="background rectangle, decorative">
            <a:extLst>
              <a:ext uri="{FF2B5EF4-FFF2-40B4-BE49-F238E27FC236}">
                <a16:creationId xmlns:a16="http://schemas.microsoft.com/office/drawing/2014/main" id="{59A309A7-1751-4ABE-A3C1-EEC40366AD89}"/>
              </a:ext>
              <a:ext uri="{C183D7F6-B498-43B3-948B-1728B52AA6E4}">
                <adec:decorative xmlns:adec="http://schemas.microsoft.com/office/drawing/2017/decorative" val="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254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val 11" descr="OACC logo, decorative">
            <a:extLst>
              <a:ext uri="{FF2B5EF4-FFF2-40B4-BE49-F238E27FC236}">
                <a16:creationId xmlns:a16="http://schemas.microsoft.com/office/drawing/2014/main" id="{967D8EB6-EAE1-4F9C-B398-83321E287204}"/>
              </a:ext>
              <a:ext uri="{C183D7F6-B498-43B3-948B-1728B52AA6E4}">
                <adec:decorative xmlns:adec="http://schemas.microsoft.com/office/drawing/2017/decorative" val="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104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itle 8">
            <a:extLst>
              <a:ext uri="{FF2B5EF4-FFF2-40B4-BE49-F238E27FC236}">
                <a16:creationId xmlns:a16="http://schemas.microsoft.com/office/drawing/2014/main" id="{C4FB5A85-8502-4804-990C-0D117926DD21}"/>
              </a:ext>
            </a:extLst>
          </p:cNvPr>
          <p:cNvSpPr txBox="1">
            <a:spLocks noGrp="1"/>
          </p:cNvSpPr>
          <p:nvPr>
            <p:ph type="title" idx="4294967295"/>
          </p:nvPr>
        </p:nvSpPr>
        <p:spPr>
          <a:xfrm>
            <a:off x="197709" y="311777"/>
            <a:ext cx="984768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panose="020B0603030403020204" pitchFamily="34" charset="0"/>
                <a:ea typeface="Source Sans Pro Semibold" panose="020B0603030403020204" pitchFamily="34" charset="0"/>
                <a:cs typeface="+mn-cs"/>
              </a:rPr>
              <a:t>OSCN Educator Preparation | “Train the Trainer”</a:t>
            </a:r>
          </a:p>
        </p:txBody>
      </p:sp>
      <p:pic>
        <p:nvPicPr>
          <p:cNvPr id="3" name="Picture 2" descr="Semiconductor 101 icon, decorative">
            <a:extLst>
              <a:ext uri="{FF2B5EF4-FFF2-40B4-BE49-F238E27FC236}">
                <a16:creationId xmlns:a16="http://schemas.microsoft.com/office/drawing/2014/main" id="{D9155833-E9CB-0C5E-E82E-64EBB8DE4C8F}"/>
              </a:ext>
            </a:extLst>
          </p:cNvPr>
          <p:cNvPicPr>
            <a:picLocks noChangeAspect="1"/>
          </p:cNvPicPr>
          <p:nvPr/>
        </p:nvPicPr>
        <p:blipFill>
          <a:blip r:embed="rId4"/>
          <a:stretch>
            <a:fillRect/>
          </a:stretch>
        </p:blipFill>
        <p:spPr>
          <a:xfrm>
            <a:off x="2880071" y="1275453"/>
            <a:ext cx="5125318" cy="2962855"/>
          </a:xfrm>
          <a:prstGeom prst="rect">
            <a:avLst/>
          </a:prstGeom>
          <a:ln w="228600" cap="sq" cmpd="thickThin">
            <a:solidFill>
              <a:srgbClr val="000000"/>
            </a:solidFill>
            <a:prstDash val="solid"/>
            <a:miter lim="800000"/>
          </a:ln>
          <a:effectLst>
            <a:innerShdw blurRad="76200">
              <a:srgbClr val="000000"/>
            </a:innerShdw>
          </a:effectLst>
        </p:spPr>
      </p:pic>
      <p:graphicFrame>
        <p:nvGraphicFramePr>
          <p:cNvPr id="4" name="Table 5">
            <a:extLst>
              <a:ext uri="{FF2B5EF4-FFF2-40B4-BE49-F238E27FC236}">
                <a16:creationId xmlns:a16="http://schemas.microsoft.com/office/drawing/2014/main" id="{EEFAC279-1981-3C0B-EA6F-AB497C720CD4}"/>
              </a:ext>
            </a:extLst>
          </p:cNvPr>
          <p:cNvGraphicFramePr>
            <a:graphicFrameLocks noGrp="1"/>
          </p:cNvGraphicFramePr>
          <p:nvPr/>
        </p:nvGraphicFramePr>
        <p:xfrm>
          <a:off x="137798" y="4840401"/>
          <a:ext cx="9847688" cy="1988938"/>
        </p:xfrm>
        <a:graphic>
          <a:graphicData uri="http://schemas.openxmlformats.org/drawingml/2006/table">
            <a:tbl>
              <a:tblPr firstRow="1" bandRow="1">
                <a:tableStyleId>{073A0DAA-6AF3-43AB-8588-CEC1D06C72B9}</a:tableStyleId>
              </a:tblPr>
              <a:tblGrid>
                <a:gridCol w="9847688">
                  <a:extLst>
                    <a:ext uri="{9D8B030D-6E8A-4147-A177-3AD203B41FA5}">
                      <a16:colId xmlns:a16="http://schemas.microsoft.com/office/drawing/2014/main" val="803470906"/>
                    </a:ext>
                  </a:extLst>
                </a:gridCol>
              </a:tblGrid>
              <a:tr h="458801">
                <a:tc>
                  <a:txBody>
                    <a:bodyPr/>
                    <a:lstStyle/>
                    <a:p>
                      <a:pPr algn="ctr"/>
                      <a:r>
                        <a:rPr lang="en-US" sz="2000" dirty="0"/>
                        <a:t>Semiconductor 101, FRIDAY SESSIONS</a:t>
                      </a:r>
                    </a:p>
                  </a:txBody>
                  <a:tcPr/>
                </a:tc>
                <a:extLst>
                  <a:ext uri="{0D108BD9-81ED-4DB2-BD59-A6C34878D82A}">
                    <a16:rowId xmlns:a16="http://schemas.microsoft.com/office/drawing/2014/main" val="419742014"/>
                  </a:ext>
                </a:extLst>
              </a:tr>
              <a:tr h="737657">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1" dirty="0">
                          <a:solidFill>
                            <a:srgbClr val="000000"/>
                          </a:solidFill>
                        </a:rPr>
                        <a:t>MERIT 1-Day Experiential Tour</a:t>
                      </a:r>
                      <a:r>
                        <a:rPr lang="en-US" sz="1400" dirty="0">
                          <a:solidFill>
                            <a:srgbClr val="000000"/>
                          </a:solidFill>
                        </a:rPr>
                        <a:t>, 10 AM-3 PM with lunch: Lorain County Community College </a:t>
                      </a:r>
                      <a:r>
                        <a:rPr lang="en-US" sz="1400" b="1" dirty="0">
                          <a:solidFill>
                            <a:srgbClr val="000000"/>
                          </a:solidFill>
                        </a:rPr>
                        <a:t>campus</a:t>
                      </a:r>
                      <a:r>
                        <a:rPr lang="en-US" sz="1400" dirty="0">
                          <a:solidFill>
                            <a:srgbClr val="000000"/>
                          </a:solidFill>
                        </a:rPr>
                        <a:t>, March 28, 2025</a:t>
                      </a:r>
                    </a:p>
                    <a:p>
                      <a:pPr algn="ctr">
                        <a:lnSpc>
                          <a:spcPct val="150000"/>
                        </a:lnSpc>
                      </a:pPr>
                      <a:r>
                        <a:rPr lang="en-US" sz="1400" b="1" dirty="0">
                          <a:solidFill>
                            <a:srgbClr val="000000"/>
                          </a:solidFill>
                        </a:rPr>
                        <a:t>THREE</a:t>
                      </a:r>
                      <a:r>
                        <a:rPr lang="en-US" sz="1400" dirty="0">
                          <a:solidFill>
                            <a:srgbClr val="000000"/>
                          </a:solidFill>
                        </a:rPr>
                        <a:t> WEBINARS, 3-4 PM: April 4, 2025  </a:t>
                      </a:r>
                      <a:r>
                        <a:rPr lang="en-US" sz="1400" dirty="0">
                          <a:solidFill>
                            <a:srgbClr val="000000"/>
                          </a:solidFill>
                          <a:sym typeface="Wingdings" panose="05000000000000000000" pitchFamily="2" charset="2"/>
                        </a:rPr>
                        <a:t></a:t>
                      </a:r>
                      <a:r>
                        <a:rPr lang="en-US" sz="1400" dirty="0">
                          <a:solidFill>
                            <a:srgbClr val="000000"/>
                          </a:solidFill>
                        </a:rPr>
                        <a:t> April 11, 2025 </a:t>
                      </a:r>
                      <a:r>
                        <a:rPr lang="en-US" sz="1400" dirty="0">
                          <a:solidFill>
                            <a:srgbClr val="000000"/>
                          </a:solidFill>
                          <a:sym typeface="Wingdings" panose="05000000000000000000" pitchFamily="2" charset="2"/>
                        </a:rPr>
                        <a:t></a:t>
                      </a:r>
                      <a:r>
                        <a:rPr lang="en-US" sz="1400" dirty="0">
                          <a:solidFill>
                            <a:srgbClr val="000000"/>
                          </a:solidFill>
                        </a:rPr>
                        <a:t> April 18, 2025</a:t>
                      </a:r>
                    </a:p>
                  </a:txBody>
                  <a:tcPr anchor="ctr"/>
                </a:tc>
                <a:extLst>
                  <a:ext uri="{0D108BD9-81ED-4DB2-BD59-A6C34878D82A}">
                    <a16:rowId xmlns:a16="http://schemas.microsoft.com/office/drawing/2014/main" val="3930326865"/>
                  </a:ext>
                </a:extLst>
              </a:tr>
              <a:tr h="698786">
                <a:tc>
                  <a:txBody>
                    <a:bodyPr/>
                    <a:lstStyle/>
                    <a:p>
                      <a:pPr algn="ctr"/>
                      <a:r>
                        <a:rPr lang="en-US" sz="1400" b="1" dirty="0">
                          <a:solidFill>
                            <a:srgbClr val="000000"/>
                          </a:solidFill>
                        </a:rPr>
                        <a:t>Registration Link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sng" kern="1200" dirty="0">
                          <a:solidFill>
                            <a:schemeClr val="tx2"/>
                          </a:solidFill>
                          <a:effectLst/>
                          <a:latin typeface="+mn-lt"/>
                          <a:ea typeface="+mn-ea"/>
                          <a:cs typeface="+mn-cs"/>
                          <a:hlinkClick r:id="rId5">
                            <a:extLst>
                              <a:ext uri="{A12FA001-AC4F-418D-AE19-62706E023703}">
                                <ahyp:hlinkClr xmlns:ahyp="http://schemas.microsoft.com/office/drawing/2018/hyperlinkcolor" val="tx"/>
                              </a:ext>
                            </a:extLst>
                          </a:hlinkClick>
                        </a:rPr>
                        <a:t>https://forms.office.com/r/D2i3U8B8Q6?origin=lprLink</a:t>
                      </a:r>
                      <a:endParaRPr lang="en-US" sz="1800" kern="1200" dirty="0">
                        <a:solidFill>
                          <a:schemeClr val="tx2"/>
                        </a:solidFill>
                        <a:effectLst/>
                        <a:latin typeface="+mn-lt"/>
                        <a:ea typeface="+mn-ea"/>
                        <a:cs typeface="+mn-cs"/>
                      </a:endParaRPr>
                    </a:p>
                    <a:p>
                      <a:pPr algn="ctr"/>
                      <a:endParaRPr lang="en-US" sz="1400" dirty="0">
                        <a:solidFill>
                          <a:schemeClr val="tx2">
                            <a:lumMod val="90000"/>
                            <a:lumOff val="10000"/>
                          </a:schemeClr>
                        </a:solidFill>
                      </a:endParaRPr>
                    </a:p>
                  </a:txBody>
                  <a:tcPr anchor="ctr"/>
                </a:tc>
                <a:extLst>
                  <a:ext uri="{0D108BD9-81ED-4DB2-BD59-A6C34878D82A}">
                    <a16:rowId xmlns:a16="http://schemas.microsoft.com/office/drawing/2014/main" val="1191925477"/>
                  </a:ext>
                </a:extLst>
              </a:tr>
            </a:tbl>
          </a:graphicData>
        </a:graphic>
      </p:graphicFrame>
      <p:pic>
        <p:nvPicPr>
          <p:cNvPr id="2" name="Picture 1" descr="OSCN logo, decorative">
            <a:extLst>
              <a:ext uri="{FF2B5EF4-FFF2-40B4-BE49-F238E27FC236}">
                <a16:creationId xmlns:a16="http://schemas.microsoft.com/office/drawing/2014/main" id="{C24AA35A-7C3D-C50C-8A46-9FD564376B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9248" y="2961006"/>
            <a:ext cx="1822862" cy="1109568"/>
          </a:xfrm>
          <a:prstGeom prst="rect">
            <a:avLst/>
          </a:prstGeom>
        </p:spPr>
      </p:pic>
      <p:pic>
        <p:nvPicPr>
          <p:cNvPr id="6" name="Picture 5" descr="A QR code with a black and white background, Semiconductor 101, Registration ">
            <a:extLst>
              <a:ext uri="{FF2B5EF4-FFF2-40B4-BE49-F238E27FC236}">
                <a16:creationId xmlns:a16="http://schemas.microsoft.com/office/drawing/2014/main" id="{ADBE6125-738E-AF8E-27BA-2F71414304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643" y="2604603"/>
            <a:ext cx="1743388" cy="1743388"/>
          </a:xfrm>
          <a:prstGeom prst="rect">
            <a:avLst/>
          </a:prstGeom>
        </p:spPr>
      </p:pic>
      <p:sp>
        <p:nvSpPr>
          <p:cNvPr id="10" name="TextBox 9">
            <a:extLst>
              <a:ext uri="{FF2B5EF4-FFF2-40B4-BE49-F238E27FC236}">
                <a16:creationId xmlns:a16="http://schemas.microsoft.com/office/drawing/2014/main" id="{73C7E737-90D5-B981-E194-7EAF2B5CF71F}"/>
              </a:ext>
            </a:extLst>
          </p:cNvPr>
          <p:cNvSpPr txBox="1"/>
          <p:nvPr/>
        </p:nvSpPr>
        <p:spPr>
          <a:xfrm>
            <a:off x="255608" y="2296826"/>
            <a:ext cx="2169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Registration QR Code</a:t>
            </a:r>
            <a:endParaRPr kumimoji="0" lang="en-US" sz="1800" b="0" i="0" u="none" strike="noStrike" kern="1200" cap="none" spc="0" normalizeH="0" baseline="0" noProof="0" dirty="0">
              <a:ln>
                <a:noFill/>
              </a:ln>
              <a:solidFill>
                <a:srgbClr val="00749B"/>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915022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28492" y="-413674"/>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a:p>
        </p:txBody>
      </p:sp>
      <p:sp>
        <p:nvSpPr>
          <p:cNvPr id="3" name="Freeform 3"/>
          <p:cNvSpPr/>
          <p:nvPr/>
        </p:nvSpPr>
        <p:spPr>
          <a:xfrm rot="5400000">
            <a:off x="2997593" y="3431273"/>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8" name="TextBox 38"/>
          <p:cNvSpPr txBox="1"/>
          <p:nvPr/>
        </p:nvSpPr>
        <p:spPr>
          <a:xfrm>
            <a:off x="286955" y="1945286"/>
            <a:ext cx="4816377" cy="3693319"/>
          </a:xfrm>
          <a:prstGeom prst="rect">
            <a:avLst/>
          </a:prstGeom>
        </p:spPr>
        <p:txBody>
          <a:bodyPr wrap="square" lIns="0" tIns="0" rIns="0" bIns="0" rtlCol="0" anchor="t">
            <a:spAutoFit/>
          </a:bodyPr>
          <a:lstStyle/>
          <a:p>
            <a:r>
              <a:rPr lang="en-US" sz="3200" b="1" dirty="0">
                <a:latin typeface="Aptos"/>
                <a:cs typeface="Arial"/>
              </a:rPr>
              <a:t>REMINDER:</a:t>
            </a:r>
          </a:p>
          <a:p>
            <a:r>
              <a:rPr lang="en-US" sz="3200" dirty="0">
                <a:latin typeface="Aptos"/>
                <a:cs typeface="Arial"/>
              </a:rPr>
              <a:t>Based on a request from our IT Department, </a:t>
            </a:r>
            <a:br>
              <a:rPr lang="en-US" sz="3200" dirty="0">
                <a:latin typeface="Aptos"/>
                <a:cs typeface="Arial"/>
              </a:rPr>
            </a:br>
            <a:r>
              <a:rPr lang="en-US" sz="3200" dirty="0">
                <a:latin typeface="Aptos"/>
                <a:cs typeface="Arial"/>
              </a:rPr>
              <a:t>Ohio TechNet will be not allowing the use of AI Meeting Assistants in our meetings</a:t>
            </a:r>
          </a:p>
          <a:p>
            <a:pPr marL="171450" indent="-171450">
              <a:buFont typeface="Arial" panose="020B0604020202020204" pitchFamily="34" charset="0"/>
              <a:buChar char="•"/>
            </a:pPr>
            <a:endParaRPr lang="en-US" sz="1400" dirty="0">
              <a:latin typeface="Aptos" panose="020B0004020202020204" pitchFamily="34" charset="0"/>
              <a:cs typeface="Arial" panose="020B0604020202020204" pitchFamily="34" charset="0"/>
            </a:endParaRP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5">
              <a:extLst>
                <a:ext uri="{96DAC541-7B7A-43D3-8B79-37D633B846F1}">
                  <asvg:svgBlip xmlns:asvg="http://schemas.microsoft.com/office/drawing/2016/SVG/main" r:embed="rId6"/>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3">
              <a:extLst>
                <a:ext uri="{96DAC541-7B7A-43D3-8B79-37D633B846F1}">
                  <asvg:svgBlip xmlns:asvg="http://schemas.microsoft.com/office/drawing/2016/SVG/main" r:embed="rId14"/>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66443" y="951202"/>
            <a:ext cx="2723636" cy="727072"/>
          </a:xfrm>
          <a:prstGeom prst="rect">
            <a:avLst/>
          </a:prstGeom>
        </p:spPr>
      </p:pic>
      <p:pic>
        <p:nvPicPr>
          <p:cNvPr id="1026" name="Picture 2" descr="7 Best AI Personal Assistants For Peak Productivity In 2025">
            <a:extLst>
              <a:ext uri="{FF2B5EF4-FFF2-40B4-BE49-F238E27FC236}">
                <a16:creationId xmlns:a16="http://schemas.microsoft.com/office/drawing/2014/main" id="{CC8E97B2-78D3-4810-B08B-F3E44FB1F664}"/>
              </a:ext>
            </a:extLst>
          </p:cNvPr>
          <p:cNvPicPr>
            <a:picLocks noChangeAspect="1" noChangeArrowheads="1"/>
          </p:cNvPicPr>
          <p:nvPr/>
        </p:nvPicPr>
        <p:blipFill rotWithShape="1">
          <a:blip r:embed="rId18">
            <a:clrChange>
              <a:clrFrom>
                <a:srgbClr val="F5F7FA"/>
              </a:clrFrom>
              <a:clrTo>
                <a:srgbClr val="F5F7FA">
                  <a:alpha val="0"/>
                </a:srgbClr>
              </a:clrTo>
            </a:clrChange>
            <a:extLst>
              <a:ext uri="{28A0092B-C50C-407E-A947-70E740481C1C}">
                <a14:useLocalDpi xmlns:a14="http://schemas.microsoft.com/office/drawing/2010/main" val="0"/>
              </a:ext>
            </a:extLst>
          </a:blip>
          <a:srcRect l="15226" r="14636"/>
          <a:stretch/>
        </p:blipFill>
        <p:spPr bwMode="auto">
          <a:xfrm>
            <a:off x="6100078" y="1385910"/>
            <a:ext cx="4358618" cy="413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819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9" descr="background rectangle, decorative">
            <a:extLst>
              <a:ext uri="{FF2B5EF4-FFF2-40B4-BE49-F238E27FC236}">
                <a16:creationId xmlns:a16="http://schemas.microsoft.com/office/drawing/2014/main" id="{59A309A7-1751-4ABE-A3C1-EEC40366AD89}"/>
              </a:ext>
              <a:ext uri="{C183D7F6-B498-43B3-948B-1728B52AA6E4}">
                <adec:decorative xmlns:adec="http://schemas.microsoft.com/office/drawing/2017/decorative" val="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254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val 11" descr="OACC logo, decorative">
            <a:extLst>
              <a:ext uri="{FF2B5EF4-FFF2-40B4-BE49-F238E27FC236}">
                <a16:creationId xmlns:a16="http://schemas.microsoft.com/office/drawing/2014/main" id="{967D8EB6-EAE1-4F9C-B398-83321E287204}"/>
              </a:ext>
              <a:ext uri="{C183D7F6-B498-43B3-948B-1728B52AA6E4}">
                <adec:decorative xmlns:adec="http://schemas.microsoft.com/office/drawing/2017/decorative" val="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104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itle 8">
            <a:extLst>
              <a:ext uri="{FF2B5EF4-FFF2-40B4-BE49-F238E27FC236}">
                <a16:creationId xmlns:a16="http://schemas.microsoft.com/office/drawing/2014/main" id="{C4FB5A85-8502-4804-990C-0D117926DD21}"/>
              </a:ext>
            </a:extLst>
          </p:cNvPr>
          <p:cNvSpPr txBox="1">
            <a:spLocks noGrp="1"/>
          </p:cNvSpPr>
          <p:nvPr>
            <p:ph type="title" idx="4294967295"/>
          </p:nvPr>
        </p:nvSpPr>
        <p:spPr>
          <a:xfrm>
            <a:off x="197709" y="311777"/>
            <a:ext cx="838184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ource Sans Pro Semibold" panose="020B0603030403020204" pitchFamily="34" charset="0"/>
                <a:ea typeface="Source Sans Pro Semibold" panose="020B0603030403020204" pitchFamily="34" charset="0"/>
                <a:cs typeface="+mn-cs"/>
              </a:rPr>
              <a:t>MERIT |  LCCC, 1-Day Cleanroom Event</a:t>
            </a:r>
          </a:p>
        </p:txBody>
      </p:sp>
      <p:graphicFrame>
        <p:nvGraphicFramePr>
          <p:cNvPr id="4" name="Table 5">
            <a:extLst>
              <a:ext uri="{FF2B5EF4-FFF2-40B4-BE49-F238E27FC236}">
                <a16:creationId xmlns:a16="http://schemas.microsoft.com/office/drawing/2014/main" id="{EEFAC279-1981-3C0B-EA6F-AB497C720CD4}"/>
              </a:ext>
            </a:extLst>
          </p:cNvPr>
          <p:cNvGraphicFramePr>
            <a:graphicFrameLocks noGrp="1"/>
          </p:cNvGraphicFramePr>
          <p:nvPr/>
        </p:nvGraphicFramePr>
        <p:xfrm>
          <a:off x="467042" y="3602365"/>
          <a:ext cx="8287357" cy="2943858"/>
        </p:xfrm>
        <a:graphic>
          <a:graphicData uri="http://schemas.openxmlformats.org/drawingml/2006/table">
            <a:tbl>
              <a:tblPr firstRow="1" bandRow="1">
                <a:tableStyleId>{073A0DAA-6AF3-43AB-8588-CEC1D06C72B9}</a:tableStyleId>
              </a:tblPr>
              <a:tblGrid>
                <a:gridCol w="8287357">
                  <a:extLst>
                    <a:ext uri="{9D8B030D-6E8A-4147-A177-3AD203B41FA5}">
                      <a16:colId xmlns:a16="http://schemas.microsoft.com/office/drawing/2014/main" val="803470906"/>
                    </a:ext>
                  </a:extLst>
                </a:gridCol>
              </a:tblGrid>
              <a:tr h="1261533">
                <a:tc>
                  <a:txBody>
                    <a:bodyPr/>
                    <a:lstStyle/>
                    <a:p>
                      <a:pPr algn="ctr">
                        <a:lnSpc>
                          <a:spcPct val="150000"/>
                        </a:lnSpc>
                      </a:pPr>
                      <a:r>
                        <a:rPr lang="en-US" sz="1800" b="1" dirty="0">
                          <a:solidFill>
                            <a:srgbClr val="000000"/>
                          </a:solidFill>
                        </a:rPr>
                        <a:t>FRIDAY, March 28, 2025</a:t>
                      </a:r>
                    </a:p>
                    <a:p>
                      <a:pPr algn="ctr">
                        <a:lnSpc>
                          <a:spcPct val="150000"/>
                        </a:lnSpc>
                      </a:pPr>
                      <a:r>
                        <a:rPr lang="en-US" sz="1800" b="1" dirty="0">
                          <a:solidFill>
                            <a:srgbClr val="000000"/>
                          </a:solidFill>
                        </a:rPr>
                        <a:t>START TIME: </a:t>
                      </a:r>
                      <a:r>
                        <a:rPr lang="en-US" sz="1800" b="0" dirty="0">
                          <a:solidFill>
                            <a:srgbClr val="000000"/>
                          </a:solidFill>
                        </a:rPr>
                        <a:t>10:00 AM                    </a:t>
                      </a:r>
                      <a:r>
                        <a:rPr lang="en-US" sz="1800" b="1" dirty="0">
                          <a:solidFill>
                            <a:srgbClr val="000000"/>
                          </a:solidFill>
                        </a:rPr>
                        <a:t>END TIME: </a:t>
                      </a:r>
                      <a:r>
                        <a:rPr lang="en-US" sz="1800" b="0" dirty="0">
                          <a:solidFill>
                            <a:srgbClr val="000000"/>
                          </a:solidFill>
                        </a:rPr>
                        <a:t>3:00 PM</a:t>
                      </a:r>
                    </a:p>
                    <a:p>
                      <a:pPr algn="ctr">
                        <a:lnSpc>
                          <a:spcPct val="150000"/>
                        </a:lnSpc>
                      </a:pPr>
                      <a:r>
                        <a:rPr lang="en-US" sz="1800" b="1" dirty="0">
                          <a:solidFill>
                            <a:srgbClr val="000000"/>
                          </a:solidFill>
                        </a:rPr>
                        <a:t>Working Lunch is included</a:t>
                      </a:r>
                    </a:p>
                  </a:txBody>
                  <a:tcPr anchor="ctr">
                    <a:solidFill>
                      <a:schemeClr val="bg1">
                        <a:lumMod val="95000"/>
                      </a:schemeClr>
                    </a:solidFill>
                  </a:tcPr>
                </a:tc>
                <a:extLst>
                  <a:ext uri="{0D108BD9-81ED-4DB2-BD59-A6C34878D82A}">
                    <a16:rowId xmlns:a16="http://schemas.microsoft.com/office/drawing/2014/main" val="3088202143"/>
                  </a:ext>
                </a:extLst>
              </a:tr>
              <a:tr h="1668778">
                <a:tc>
                  <a:txBody>
                    <a:bodyPr/>
                    <a:lstStyle/>
                    <a:p>
                      <a:pPr algn="ctr"/>
                      <a:r>
                        <a:rPr lang="en-US" sz="1800" b="1" dirty="0">
                          <a:solidFill>
                            <a:srgbClr val="000000"/>
                          </a:solidFill>
                        </a:rPr>
                        <a:t>LOCATION</a:t>
                      </a:r>
                      <a:r>
                        <a:rPr lang="en-US" sz="1800" dirty="0">
                          <a:solidFill>
                            <a:srgbClr val="000000"/>
                          </a:solidFill>
                        </a:rPr>
                        <a:t>:</a:t>
                      </a:r>
                    </a:p>
                    <a:p>
                      <a:pPr algn="ctr"/>
                      <a:r>
                        <a:rPr lang="en-US" sz="1800" dirty="0">
                          <a:solidFill>
                            <a:srgbClr val="000000"/>
                          </a:solidFill>
                        </a:rPr>
                        <a:t>Lorain County Community College</a:t>
                      </a:r>
                    </a:p>
                    <a:p>
                      <a:pPr algn="ctr"/>
                      <a:r>
                        <a:rPr lang="en-US" sz="1800" dirty="0">
                          <a:solidFill>
                            <a:srgbClr val="000000"/>
                          </a:solidFill>
                        </a:rPr>
                        <a:t>The Richard </a:t>
                      </a:r>
                      <a:r>
                        <a:rPr lang="en-US" sz="1800" dirty="0" err="1">
                          <a:solidFill>
                            <a:srgbClr val="000000"/>
                          </a:solidFill>
                        </a:rPr>
                        <a:t>Desich</a:t>
                      </a:r>
                      <a:r>
                        <a:rPr lang="en-US" sz="1800" dirty="0">
                          <a:solidFill>
                            <a:srgbClr val="000000"/>
                          </a:solidFill>
                        </a:rPr>
                        <a:t> Business &amp; Entrepreneurship Center (DEC)</a:t>
                      </a:r>
                    </a:p>
                    <a:p>
                      <a:pPr algn="ctr"/>
                      <a:r>
                        <a:rPr lang="en-US" sz="1800" dirty="0">
                          <a:solidFill>
                            <a:srgbClr val="000000"/>
                          </a:solidFill>
                        </a:rPr>
                        <a:t>151 Innovation Drive | Elyria, Ohio 44035</a:t>
                      </a:r>
                    </a:p>
                  </a:txBody>
                  <a:tcPr anchor="ctr"/>
                </a:tc>
                <a:extLst>
                  <a:ext uri="{0D108BD9-81ED-4DB2-BD59-A6C34878D82A}">
                    <a16:rowId xmlns:a16="http://schemas.microsoft.com/office/drawing/2014/main" val="3930326865"/>
                  </a:ext>
                </a:extLst>
              </a:tr>
            </a:tbl>
          </a:graphicData>
        </a:graphic>
      </p:graphicFrame>
      <p:pic>
        <p:nvPicPr>
          <p:cNvPr id="6" name="Picture 5" descr="OSCN logo, decorative">
            <a:extLst>
              <a:ext uri="{FF2B5EF4-FFF2-40B4-BE49-F238E27FC236}">
                <a16:creationId xmlns:a16="http://schemas.microsoft.com/office/drawing/2014/main" id="{9C611DED-D15C-403F-747E-D72D9D85208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103596" y="2928931"/>
            <a:ext cx="1820003" cy="1108917"/>
          </a:xfrm>
          <a:prstGeom prst="rect">
            <a:avLst/>
          </a:prstGeom>
        </p:spPr>
      </p:pic>
      <p:pic>
        <p:nvPicPr>
          <p:cNvPr id="5" name="Picture 4" descr="MERIT logo, decorative">
            <a:extLst>
              <a:ext uri="{FF2B5EF4-FFF2-40B4-BE49-F238E27FC236}">
                <a16:creationId xmlns:a16="http://schemas.microsoft.com/office/drawing/2014/main" id="{609A1E85-9080-D1D5-925F-689E56892F5C}"/>
              </a:ext>
            </a:extLst>
          </p:cNvPr>
          <p:cNvPicPr>
            <a:picLocks noChangeAspect="1"/>
          </p:cNvPicPr>
          <p:nvPr/>
        </p:nvPicPr>
        <p:blipFill>
          <a:blip r:embed="rId5"/>
          <a:stretch>
            <a:fillRect/>
          </a:stretch>
        </p:blipFill>
        <p:spPr>
          <a:xfrm>
            <a:off x="2609673" y="1373124"/>
            <a:ext cx="4002097" cy="1640860"/>
          </a:xfrm>
          <a:prstGeom prst="rect">
            <a:avLst/>
          </a:prstGeom>
          <a:ln w="228600" cap="sq" cmpd="thickThin">
            <a:solidFill>
              <a:srgbClr val="000000"/>
            </a:solidFill>
            <a:prstDash val="solid"/>
            <a:miter lim="800000"/>
          </a:ln>
          <a:effectLst>
            <a:innerShdw blurRad="76200">
              <a:srgbClr val="000000"/>
            </a:innerShdw>
          </a:effectLst>
        </p:spPr>
      </p:pic>
    </p:spTree>
    <p:custDataLst>
      <p:tags r:id="rId1"/>
    </p:custDataLst>
    <p:extLst>
      <p:ext uri="{BB962C8B-B14F-4D97-AF65-F5344CB8AC3E}">
        <p14:creationId xmlns:p14="http://schemas.microsoft.com/office/powerpoint/2010/main" val="3535191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4E1FA94-96E7-2F04-73E9-8C9046FB2FBA}"/>
            </a:ext>
          </a:extLst>
        </p:cNvPr>
        <p:cNvGrpSpPr/>
        <p:nvPr/>
      </p:nvGrpSpPr>
      <p:grpSpPr>
        <a:xfrm>
          <a:off x="0" y="0"/>
          <a:ext cx="0" cy="0"/>
          <a:chOff x="0" y="0"/>
          <a:chExt cx="0" cy="0"/>
        </a:xfrm>
      </p:grpSpPr>
      <p:sp>
        <p:nvSpPr>
          <p:cNvPr id="7" name="Rectangle 9" descr="background rectangle, decorative">
            <a:extLst>
              <a:ext uri="{FF2B5EF4-FFF2-40B4-BE49-F238E27FC236}">
                <a16:creationId xmlns:a16="http://schemas.microsoft.com/office/drawing/2014/main" id="{E781A407-27F7-431E-94CA-1C8849DDA18C}"/>
              </a:ext>
              <a:ext uri="{C183D7F6-B498-43B3-948B-1728B52AA6E4}">
                <adec:decorative xmlns:adec="http://schemas.microsoft.com/office/drawing/2017/decorative" val="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254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val 11" descr="OACC logo, decorative">
            <a:extLst>
              <a:ext uri="{FF2B5EF4-FFF2-40B4-BE49-F238E27FC236}">
                <a16:creationId xmlns:a16="http://schemas.microsoft.com/office/drawing/2014/main" id="{017D494A-2CE9-0860-9316-F178662581F4}"/>
              </a:ext>
              <a:ext uri="{C183D7F6-B498-43B3-948B-1728B52AA6E4}">
                <adec:decorative xmlns:adec="http://schemas.microsoft.com/office/drawing/2017/decorative" val="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104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itle 8">
            <a:extLst>
              <a:ext uri="{FF2B5EF4-FFF2-40B4-BE49-F238E27FC236}">
                <a16:creationId xmlns:a16="http://schemas.microsoft.com/office/drawing/2014/main" id="{4C9CD54A-48F3-FE35-1D28-18BB61924EA0}"/>
              </a:ext>
            </a:extLst>
          </p:cNvPr>
          <p:cNvSpPr txBox="1">
            <a:spLocks noGrp="1"/>
          </p:cNvSpPr>
          <p:nvPr>
            <p:ph type="title" idx="4294967295"/>
          </p:nvPr>
        </p:nvSpPr>
        <p:spPr>
          <a:xfrm>
            <a:off x="197709" y="311777"/>
            <a:ext cx="984768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ource Sans Pro Semibold" panose="020B0603030403020204" pitchFamily="34" charset="0"/>
                <a:ea typeface="Source Sans Pro Semibold" panose="020B0603030403020204" pitchFamily="34" charset="0"/>
                <a:cs typeface="+mn-cs"/>
              </a:rPr>
              <a:t>OSCN Educator Preparation | “Train the Trainer”</a:t>
            </a:r>
          </a:p>
        </p:txBody>
      </p:sp>
      <p:graphicFrame>
        <p:nvGraphicFramePr>
          <p:cNvPr id="4" name="Table 5">
            <a:extLst>
              <a:ext uri="{FF2B5EF4-FFF2-40B4-BE49-F238E27FC236}">
                <a16:creationId xmlns:a16="http://schemas.microsoft.com/office/drawing/2014/main" id="{61221B0F-1738-157B-5C0A-9D45E6C454AC}"/>
              </a:ext>
            </a:extLst>
          </p:cNvPr>
          <p:cNvGraphicFramePr>
            <a:graphicFrameLocks noGrp="1"/>
          </p:cNvGraphicFramePr>
          <p:nvPr/>
        </p:nvGraphicFramePr>
        <p:xfrm>
          <a:off x="197709" y="4629029"/>
          <a:ext cx="9734768" cy="2185750"/>
        </p:xfrm>
        <a:graphic>
          <a:graphicData uri="http://schemas.openxmlformats.org/drawingml/2006/table">
            <a:tbl>
              <a:tblPr firstRow="1" bandRow="1">
                <a:tableStyleId>{073A0DAA-6AF3-43AB-8588-CEC1D06C72B9}</a:tableStyleId>
              </a:tblPr>
              <a:tblGrid>
                <a:gridCol w="9734768">
                  <a:extLst>
                    <a:ext uri="{9D8B030D-6E8A-4147-A177-3AD203B41FA5}">
                      <a16:colId xmlns:a16="http://schemas.microsoft.com/office/drawing/2014/main" val="803470906"/>
                    </a:ext>
                  </a:extLst>
                </a:gridCol>
              </a:tblGrid>
              <a:tr h="4651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Introduction to Vacuum Systems Technology, FRIDAY SESSIONS</a:t>
                      </a:r>
                    </a:p>
                  </a:txBody>
                  <a:tcPr/>
                </a:tc>
                <a:extLst>
                  <a:ext uri="{0D108BD9-81ED-4DB2-BD59-A6C34878D82A}">
                    <a16:rowId xmlns:a16="http://schemas.microsoft.com/office/drawing/2014/main" val="419742014"/>
                  </a:ext>
                </a:extLst>
              </a:tr>
              <a:tr h="359153">
                <a:tc>
                  <a:txBody>
                    <a:bodyPr/>
                    <a:lstStyle/>
                    <a:p>
                      <a:pPr algn="ctr">
                        <a:lnSpc>
                          <a:spcPct val="150000"/>
                        </a:lnSpc>
                      </a:pPr>
                      <a:r>
                        <a:rPr lang="en-US" sz="1400" dirty="0">
                          <a:solidFill>
                            <a:srgbClr val="000000"/>
                          </a:solidFill>
                        </a:rPr>
                        <a:t> </a:t>
                      </a:r>
                      <a:r>
                        <a:rPr lang="en-US" sz="1400" b="1" dirty="0">
                          <a:solidFill>
                            <a:srgbClr val="000000"/>
                          </a:solidFill>
                        </a:rPr>
                        <a:t>TWO</a:t>
                      </a:r>
                      <a:r>
                        <a:rPr lang="en-US" sz="1400" dirty="0">
                          <a:solidFill>
                            <a:srgbClr val="000000"/>
                          </a:solidFill>
                        </a:rPr>
                        <a:t> WEBINARS, 11:30 AM - 1 PM:  April 11, 2025 </a:t>
                      </a:r>
                      <a:r>
                        <a:rPr lang="en-US" sz="1400" dirty="0">
                          <a:solidFill>
                            <a:srgbClr val="000000"/>
                          </a:solidFill>
                          <a:sym typeface="Wingdings" panose="05000000000000000000" pitchFamily="2" charset="2"/>
                        </a:rPr>
                        <a:t></a:t>
                      </a:r>
                      <a:r>
                        <a:rPr lang="en-US" sz="1400" dirty="0">
                          <a:solidFill>
                            <a:srgbClr val="000000"/>
                          </a:solidFill>
                        </a:rPr>
                        <a:t>  April 18, 2025</a:t>
                      </a:r>
                    </a:p>
                    <a:p>
                      <a:pPr algn="ctr">
                        <a:lnSpc>
                          <a:spcPct val="150000"/>
                        </a:lnSpc>
                      </a:pPr>
                      <a:r>
                        <a:rPr lang="en-US" sz="1400" b="1" dirty="0">
                          <a:solidFill>
                            <a:srgbClr val="000000"/>
                          </a:solidFill>
                        </a:rPr>
                        <a:t>TWO In-Person </a:t>
                      </a:r>
                      <a:r>
                        <a:rPr lang="en-US" sz="1400" b="0" dirty="0">
                          <a:solidFill>
                            <a:srgbClr val="000000"/>
                          </a:solidFill>
                        </a:rPr>
                        <a:t>Sessions</a:t>
                      </a:r>
                      <a:r>
                        <a:rPr lang="en-US" sz="1400" dirty="0">
                          <a:solidFill>
                            <a:srgbClr val="000000"/>
                          </a:solidFill>
                        </a:rPr>
                        <a:t>, 9 AM-3:30 PM with lunch: Columbus State Community College </a:t>
                      </a:r>
                      <a:r>
                        <a:rPr lang="en-US" sz="1400" b="1" dirty="0">
                          <a:solidFill>
                            <a:srgbClr val="000000"/>
                          </a:solidFill>
                        </a:rPr>
                        <a:t>campus </a:t>
                      </a:r>
                      <a:br>
                        <a:rPr lang="en-US" sz="1400" b="1" dirty="0">
                          <a:solidFill>
                            <a:srgbClr val="000000"/>
                          </a:solidFill>
                        </a:rPr>
                      </a:br>
                      <a:r>
                        <a:rPr lang="en-US" sz="1400" dirty="0">
                          <a:solidFill>
                            <a:srgbClr val="000000"/>
                          </a:solidFill>
                        </a:rPr>
                        <a:t>April 25, 2025 </a:t>
                      </a:r>
                      <a:r>
                        <a:rPr lang="en-US" sz="1400" dirty="0">
                          <a:solidFill>
                            <a:srgbClr val="000000"/>
                          </a:solidFill>
                          <a:sym typeface="Wingdings" panose="05000000000000000000" pitchFamily="2" charset="2"/>
                        </a:rPr>
                        <a:t></a:t>
                      </a:r>
                      <a:r>
                        <a:rPr lang="en-US" sz="1400" dirty="0">
                          <a:solidFill>
                            <a:srgbClr val="000000"/>
                          </a:solidFill>
                        </a:rPr>
                        <a:t> May 2, 2025</a:t>
                      </a:r>
                    </a:p>
                  </a:txBody>
                  <a:tcPr anchor="ctr"/>
                </a:tc>
                <a:extLst>
                  <a:ext uri="{0D108BD9-81ED-4DB2-BD59-A6C34878D82A}">
                    <a16:rowId xmlns:a16="http://schemas.microsoft.com/office/drawing/2014/main" val="3930326865"/>
                  </a:ext>
                </a:extLst>
              </a:tr>
              <a:tr h="708466">
                <a:tc>
                  <a:txBody>
                    <a:bodyPr/>
                    <a:lstStyle/>
                    <a:p>
                      <a:pPr algn="ctr"/>
                      <a:r>
                        <a:rPr lang="en-US" sz="1400" b="1" dirty="0">
                          <a:solidFill>
                            <a:srgbClr val="000000"/>
                          </a:solidFill>
                        </a:rPr>
                        <a:t>Registration Link</a:t>
                      </a:r>
                    </a:p>
                    <a:p>
                      <a:pPr algn="ctr"/>
                      <a:r>
                        <a:rPr lang="en-US" sz="1800" u="sng" kern="1200" dirty="0">
                          <a:solidFill>
                            <a:schemeClr val="tx2"/>
                          </a:solidFill>
                          <a:effectLst/>
                          <a:latin typeface="+mn-lt"/>
                          <a:ea typeface="+mn-ea"/>
                          <a:cs typeface="+mn-cs"/>
                          <a:hlinkClick r:id="rId4">
                            <a:extLst>
                              <a:ext uri="{A12FA001-AC4F-418D-AE19-62706E023703}">
                                <ahyp:hlinkClr xmlns:ahyp="http://schemas.microsoft.com/office/drawing/2018/hyperlinkcolor" val="tx"/>
                              </a:ext>
                            </a:extLst>
                          </a:hlinkClick>
                        </a:rPr>
                        <a:t>https://forms.office.com/r/W5r57QT9Ji?origin=lprLink</a:t>
                      </a:r>
                      <a:endParaRPr lang="en-US" sz="1800" kern="1200" dirty="0">
                        <a:solidFill>
                          <a:schemeClr val="tx2"/>
                        </a:solidFill>
                        <a:effectLst/>
                        <a:latin typeface="+mn-lt"/>
                        <a:ea typeface="+mn-ea"/>
                        <a:cs typeface="+mn-cs"/>
                      </a:endParaRPr>
                    </a:p>
                  </a:txBody>
                  <a:tcPr anchor="ctr"/>
                </a:tc>
                <a:extLst>
                  <a:ext uri="{0D108BD9-81ED-4DB2-BD59-A6C34878D82A}">
                    <a16:rowId xmlns:a16="http://schemas.microsoft.com/office/drawing/2014/main" val="1191925477"/>
                  </a:ext>
                </a:extLst>
              </a:tr>
            </a:tbl>
          </a:graphicData>
        </a:graphic>
      </p:graphicFrame>
      <p:pic>
        <p:nvPicPr>
          <p:cNvPr id="11" name="Picture 10">
            <a:extLst>
              <a:ext uri="{FF2B5EF4-FFF2-40B4-BE49-F238E27FC236}">
                <a16:creationId xmlns:a16="http://schemas.microsoft.com/office/drawing/2014/main" id="{57DFBF8C-0090-D6E6-5A6E-E9CFAB7F1A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53232" y="1177386"/>
            <a:ext cx="4714561" cy="3143713"/>
          </a:xfrm>
          <a:prstGeom prst="rect">
            <a:avLst/>
          </a:prstGeom>
          <a:ln w="228600" cap="sq" cmpd="thickThin">
            <a:solidFill>
              <a:srgbClr val="000000"/>
            </a:solidFill>
            <a:prstDash val="solid"/>
            <a:miter lim="800000"/>
          </a:ln>
          <a:effectLst>
            <a:innerShdw blurRad="76200">
              <a:srgbClr val="000000"/>
            </a:innerShdw>
          </a:effectLst>
        </p:spPr>
      </p:pic>
      <p:pic>
        <p:nvPicPr>
          <p:cNvPr id="13" name="Picture 12" descr="OSCN logo, decorative">
            <a:extLst>
              <a:ext uri="{FF2B5EF4-FFF2-40B4-BE49-F238E27FC236}">
                <a16:creationId xmlns:a16="http://schemas.microsoft.com/office/drawing/2014/main" id="{45586343-5F48-AB8A-4B4A-B0F6981309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9248" y="2961006"/>
            <a:ext cx="1822862" cy="1109568"/>
          </a:xfrm>
          <a:prstGeom prst="rect">
            <a:avLst/>
          </a:prstGeom>
        </p:spPr>
      </p:pic>
      <p:sp>
        <p:nvSpPr>
          <p:cNvPr id="3" name="TextBox 2">
            <a:extLst>
              <a:ext uri="{FF2B5EF4-FFF2-40B4-BE49-F238E27FC236}">
                <a16:creationId xmlns:a16="http://schemas.microsoft.com/office/drawing/2014/main" id="{F85BFF5C-753D-7EA4-9887-8AB1C14FC528}"/>
              </a:ext>
            </a:extLst>
          </p:cNvPr>
          <p:cNvSpPr txBox="1"/>
          <p:nvPr/>
        </p:nvSpPr>
        <p:spPr>
          <a:xfrm>
            <a:off x="255608" y="2296826"/>
            <a:ext cx="2169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Registration QR Code</a:t>
            </a:r>
            <a:endParaRPr kumimoji="0" lang="en-US" sz="1800" b="0" i="0" u="none" strike="noStrike" kern="1200" cap="none" spc="0" normalizeH="0" baseline="0" noProof="0" dirty="0">
              <a:ln>
                <a:noFill/>
              </a:ln>
              <a:solidFill>
                <a:srgbClr val="00749B"/>
              </a:solidFill>
              <a:effectLst/>
              <a:uLnTx/>
              <a:uFillTx/>
              <a:latin typeface="Arial" panose="020B0604020202020204"/>
              <a:ea typeface="+mn-ea"/>
              <a:cs typeface="+mn-cs"/>
            </a:endParaRPr>
          </a:p>
        </p:txBody>
      </p:sp>
      <p:pic>
        <p:nvPicPr>
          <p:cNvPr id="5" name="Picture 4" descr="A QR code with a black and white background, Introduction to Vacuum system Technology, Registration ">
            <a:extLst>
              <a:ext uri="{FF2B5EF4-FFF2-40B4-BE49-F238E27FC236}">
                <a16:creationId xmlns:a16="http://schemas.microsoft.com/office/drawing/2014/main" id="{D5210C0D-9AB0-8C5C-1147-E638CEC856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696" y="2660149"/>
            <a:ext cx="1711281" cy="1711281"/>
          </a:xfrm>
          <a:prstGeom prst="rect">
            <a:avLst/>
          </a:prstGeom>
        </p:spPr>
      </p:pic>
    </p:spTree>
    <p:custDataLst>
      <p:tags r:id="rId1"/>
    </p:custDataLst>
    <p:extLst>
      <p:ext uri="{BB962C8B-B14F-4D97-AF65-F5344CB8AC3E}">
        <p14:creationId xmlns:p14="http://schemas.microsoft.com/office/powerpoint/2010/main" val="4180907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32495F0-C5CB-4823-AE70-EED61EBAB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18C4391-75F1-E02D-FFC6-3B971AF3BB45}"/>
              </a:ext>
            </a:extLst>
          </p:cNvPr>
          <p:cNvSpPr>
            <a:spLocks noGrp="1"/>
          </p:cNvSpPr>
          <p:nvPr>
            <p:ph type="ctrTitle"/>
          </p:nvPr>
        </p:nvSpPr>
        <p:spPr>
          <a:xfrm>
            <a:off x="491137" y="896096"/>
            <a:ext cx="4846320" cy="1412310"/>
          </a:xfrm>
        </p:spPr>
        <p:txBody>
          <a:bodyPr>
            <a:normAutofit fontScale="90000"/>
          </a:bodyPr>
          <a:lstStyle/>
          <a:p>
            <a:pPr algn="l"/>
            <a:r>
              <a:rPr lang="en-US" sz="4800" dirty="0"/>
              <a:t>Future Technicians Learning Community</a:t>
            </a:r>
          </a:p>
        </p:txBody>
      </p:sp>
      <p:sp>
        <p:nvSpPr>
          <p:cNvPr id="40" name="Rectangle 39">
            <a:extLst>
              <a:ext uri="{FF2B5EF4-FFF2-40B4-BE49-F238E27FC236}">
                <a16:creationId xmlns:a16="http://schemas.microsoft.com/office/drawing/2014/main" id="{CB8B9C25-D80D-48EC-B83A-231219A80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82975"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SCC logo, decorative">
            <a:extLst>
              <a:ext uri="{FF2B5EF4-FFF2-40B4-BE49-F238E27FC236}">
                <a16:creationId xmlns:a16="http://schemas.microsoft.com/office/drawing/2014/main" id="{1DF9D396-A5C3-8442-892A-F7FE40A03269}"/>
              </a:ext>
            </a:extLst>
          </p:cNvPr>
          <p:cNvPicPr>
            <a:picLocks noChangeAspect="1"/>
          </p:cNvPicPr>
          <p:nvPr/>
        </p:nvPicPr>
        <p:blipFill>
          <a:blip r:embed="rId4"/>
          <a:srcRect r="2962" b="3125"/>
          <a:stretch/>
        </p:blipFill>
        <p:spPr>
          <a:xfrm>
            <a:off x="7081510" y="336121"/>
            <a:ext cx="3635135" cy="2114131"/>
          </a:xfrm>
          <a:prstGeom prst="rect">
            <a:avLst/>
          </a:prstGeom>
        </p:spPr>
      </p:pic>
      <p:sp>
        <p:nvSpPr>
          <p:cNvPr id="38" name="Rectangle 37">
            <a:extLst>
              <a:ext uri="{FF2B5EF4-FFF2-40B4-BE49-F238E27FC236}">
                <a16:creationId xmlns:a16="http://schemas.microsoft.com/office/drawing/2014/main" id="{601CC70B-8875-45A1-8AFD-7D546E3C0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897" y="4177748"/>
            <a:ext cx="4824407"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wireframe of a robotic arm&#10;&#10;AI-generated content may be incorrect.">
            <a:extLst>
              <a:ext uri="{FF2B5EF4-FFF2-40B4-BE49-F238E27FC236}">
                <a16:creationId xmlns:a16="http://schemas.microsoft.com/office/drawing/2014/main" id="{B63C7C74-33BD-5985-ECD0-3912833CA809}"/>
              </a:ext>
            </a:extLst>
          </p:cNvPr>
          <p:cNvPicPr>
            <a:picLocks noChangeAspect="1"/>
          </p:cNvPicPr>
          <p:nvPr/>
        </p:nvPicPr>
        <p:blipFill>
          <a:blip r:embed="rId5"/>
          <a:srcRect t="6905" b="726"/>
          <a:stretch/>
        </p:blipFill>
        <p:spPr>
          <a:xfrm>
            <a:off x="6235151" y="2446314"/>
            <a:ext cx="5327799" cy="3924654"/>
          </a:xfrm>
          <a:prstGeom prst="rect">
            <a:avLst/>
          </a:prstGeom>
        </p:spPr>
      </p:pic>
      <p:sp>
        <p:nvSpPr>
          <p:cNvPr id="3" name="Subtitle 2">
            <a:extLst>
              <a:ext uri="{FF2B5EF4-FFF2-40B4-BE49-F238E27FC236}">
                <a16:creationId xmlns:a16="http://schemas.microsoft.com/office/drawing/2014/main" id="{B65BF5FB-F59C-F18A-5247-BB27E7B070CA}"/>
              </a:ext>
            </a:extLst>
          </p:cNvPr>
          <p:cNvSpPr>
            <a:spLocks noGrp="1"/>
          </p:cNvSpPr>
          <p:nvPr>
            <p:ph type="subTitle" idx="1"/>
          </p:nvPr>
        </p:nvSpPr>
        <p:spPr>
          <a:xfrm>
            <a:off x="433487" y="2506073"/>
            <a:ext cx="5244817" cy="4032944"/>
          </a:xfrm>
          <a:solidFill>
            <a:schemeClr val="bg1"/>
          </a:solidFill>
        </p:spPr>
        <p:txBody>
          <a:bodyPr vert="horz" lIns="91440" tIns="45720" rIns="91440" bIns="45720" rtlCol="0" anchor="t">
            <a:normAutofit fontScale="85000" lnSpcReduction="20000"/>
          </a:bodyPr>
          <a:lstStyle/>
          <a:p>
            <a:pPr algn="l"/>
            <a:r>
              <a:rPr lang="en-US" sz="3000" b="1" i="1" dirty="0">
                <a:ea typeface="+mn-lt"/>
                <a:cs typeface="+mn-lt"/>
              </a:rPr>
              <a:t>"Connecting Students with Industry for Career Growth"</a:t>
            </a:r>
            <a:endParaRPr lang="en-US" sz="3000" b="1" dirty="0"/>
          </a:p>
          <a:p>
            <a:pPr algn="l"/>
            <a:r>
              <a:rPr lang="en-US" sz="3200" dirty="0">
                <a:ea typeface="+mn-lt"/>
                <a:cs typeface="+mn-lt"/>
              </a:rPr>
              <a:t>The Future Technicians Learning Community is a space for students in technical programs to connect with employers, gain industry insights, and develop career-ready skills.</a:t>
            </a:r>
          </a:p>
          <a:p>
            <a:pPr algn="l"/>
            <a:r>
              <a:rPr lang="en-US" sz="3200" dirty="0">
                <a:ea typeface="+mn-lt"/>
                <a:cs typeface="+mn-lt"/>
              </a:rPr>
              <a:t>Through networking, coaching, and learning opportunities, we help bridge the gap between education and the workforce.</a:t>
            </a:r>
            <a:endParaRPr lang="en-US" sz="3200" dirty="0"/>
          </a:p>
          <a:p>
            <a:pPr algn="l"/>
            <a:endParaRPr lang="en-US" sz="1300" dirty="0"/>
          </a:p>
        </p:txBody>
      </p:sp>
      <p:sp>
        <p:nvSpPr>
          <p:cNvPr id="5" name="TextBox 4">
            <a:extLst>
              <a:ext uri="{FF2B5EF4-FFF2-40B4-BE49-F238E27FC236}">
                <a16:creationId xmlns:a16="http://schemas.microsoft.com/office/drawing/2014/main" id="{F37B7655-4DDE-9872-432F-CB7E9382C6B5}"/>
              </a:ext>
            </a:extLst>
          </p:cNvPr>
          <p:cNvSpPr txBox="1"/>
          <p:nvPr/>
        </p:nvSpPr>
        <p:spPr>
          <a:xfrm>
            <a:off x="312033" y="6329177"/>
            <a:ext cx="3185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DOL SCC4 grant supported</a:t>
            </a:r>
          </a:p>
        </p:txBody>
      </p:sp>
    </p:spTree>
    <p:custDataLst>
      <p:tags r:id="rId1"/>
    </p:custDataLst>
    <p:extLst>
      <p:ext uri="{BB962C8B-B14F-4D97-AF65-F5344CB8AC3E}">
        <p14:creationId xmlns:p14="http://schemas.microsoft.com/office/powerpoint/2010/main" val="2865405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100DF83D-A6F4-F059-9454-E4B1E1B57E38}"/>
              </a:ext>
            </a:extLst>
          </p:cNvPr>
          <p:cNvPicPr>
            <a:picLocks noChangeAspect="1"/>
          </p:cNvPicPr>
          <p:nvPr/>
        </p:nvPicPr>
        <p:blipFill>
          <a:blip r:embed="rId2"/>
          <a:srcRect l="12209" r="9183" b="-1"/>
          <a:stretch/>
        </p:blipFill>
        <p:spPr>
          <a:xfrm>
            <a:off x="2519309" y="0"/>
            <a:ext cx="9669642" cy="6857990"/>
          </a:xfrm>
          <a:prstGeom prst="rect">
            <a:avLst/>
          </a:prstGeom>
        </p:spPr>
      </p:pic>
      <p:sp>
        <p:nvSpPr>
          <p:cNvPr id="47" name="Rectangle 4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8433E7FE-1B5E-905E-D74E-8DDA78A1EAC0}"/>
              </a:ext>
            </a:extLst>
          </p:cNvPr>
          <p:cNvSpPr txBox="1"/>
          <p:nvPr/>
        </p:nvSpPr>
        <p:spPr>
          <a:xfrm>
            <a:off x="838200" y="365125"/>
            <a:ext cx="3822189" cy="18999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prstClr val="black"/>
                </a:solidFill>
                <a:effectLst/>
                <a:uLnTx/>
                <a:uFillTx/>
                <a:latin typeface="Aptos Display" panose="02110004020202020204"/>
                <a:ea typeface="+mn-ea"/>
                <a:cs typeface="+mn-cs"/>
              </a:rPr>
              <a:t>FTLC Employer Engagement Goals</a:t>
            </a:r>
          </a:p>
        </p:txBody>
      </p:sp>
      <p:sp>
        <p:nvSpPr>
          <p:cNvPr id="6" name="TextBox 5">
            <a:extLst>
              <a:ext uri="{FF2B5EF4-FFF2-40B4-BE49-F238E27FC236}">
                <a16:creationId xmlns:a16="http://schemas.microsoft.com/office/drawing/2014/main" id="{F519ABB4-7934-C968-09AE-D9B12E4B8627}"/>
              </a:ext>
            </a:extLst>
          </p:cNvPr>
          <p:cNvSpPr txBox="1"/>
          <p:nvPr/>
        </p:nvSpPr>
        <p:spPr>
          <a:xfrm>
            <a:off x="838200" y="2434201"/>
            <a:ext cx="3822189" cy="3742762"/>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ptos" panose="02110004020202020204"/>
                <a:ea typeface="+mn-ea"/>
                <a:cs typeface="+mn-cs"/>
              </a:rPr>
              <a:t>Our Goal:</a:t>
            </a:r>
            <a:r>
              <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rPr>
              <a:t>Facilitate employer participation </a:t>
            </a:r>
            <a:r>
              <a:rPr kumimoji="0" lang="en-US" sz="1300" b="1" i="0" u="none" strike="noStrike" kern="1200" cap="none" spc="0" normalizeH="0" baseline="0" noProof="0" dirty="0">
                <a:ln>
                  <a:noFill/>
                </a:ln>
                <a:solidFill>
                  <a:prstClr val="black"/>
                </a:solidFill>
                <a:effectLst/>
                <a:uLnTx/>
                <a:uFillTx/>
                <a:latin typeface="Aptos" panose="02110004020202020204"/>
                <a:ea typeface="+mn-ea"/>
                <a:cs typeface="+mn-cs"/>
              </a:rPr>
              <a:t>once a month</a:t>
            </a:r>
            <a:r>
              <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rPr>
              <a:t> (excluding breaks &amp; holidays) to provide students with industry insights and hands-on experiences.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ptos" panose="02110004020202020204"/>
                <a:ea typeface="+mn-ea"/>
                <a:cs typeface="+mn-cs"/>
              </a:rPr>
              <a:t>Ways to Get Involved:</a:t>
            </a:r>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Aptos" panose="02110004020202020204"/>
                <a:ea typeface="+mn-ea"/>
                <a:cs typeface="+mn-cs"/>
              </a:rPr>
              <a:t>Info Sessions &amp; Webinars: </a:t>
            </a:r>
            <a:r>
              <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rPr>
              <a:t>Share insights on roles, responsibilities, and job requirements.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Aptos" panose="02110004020202020204"/>
                <a:ea typeface="+mn-ea"/>
                <a:cs typeface="+mn-cs"/>
              </a:rPr>
              <a:t>Guest Speaking Opportunities: </a:t>
            </a:r>
            <a:r>
              <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rPr>
              <a:t>Present on industry trends or career paths.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Aptos" panose="02110004020202020204"/>
                <a:ea typeface="+mn-ea"/>
                <a:cs typeface="+mn-cs"/>
              </a:rPr>
              <a:t>Facility Tours:</a:t>
            </a:r>
            <a:r>
              <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rPr>
              <a:t> Give students a behind-the-scenes look at your workplace.</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Aptos" panose="02110004020202020204"/>
                <a:ea typeface="+mn-ea"/>
                <a:cs typeface="+mn-cs"/>
              </a:rPr>
              <a:t>LinkedIn FTLC (private) Group: </a:t>
            </a:r>
            <a:r>
              <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rPr>
              <a:t>Provide industry info, job postings and career / professional advice</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1300" b="0" i="1"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In partnership with OACC and the Central Ohio Manufacturing Partnership (ISP)</a:t>
            </a:r>
          </a:p>
        </p:txBody>
      </p:sp>
      <p:pic>
        <p:nvPicPr>
          <p:cNvPr id="3" name="Picture 2">
            <a:extLst>
              <a:ext uri="{FF2B5EF4-FFF2-40B4-BE49-F238E27FC236}">
                <a16:creationId xmlns:a16="http://schemas.microsoft.com/office/drawing/2014/main" id="{0C6796CD-11D9-3DDD-1D2A-F1882A4E1868}"/>
              </a:ext>
            </a:extLst>
          </p:cNvPr>
          <p:cNvPicPr>
            <a:picLocks noChangeAspect="1"/>
          </p:cNvPicPr>
          <p:nvPr/>
        </p:nvPicPr>
        <p:blipFill>
          <a:blip r:embed="rId3"/>
          <a:stretch>
            <a:fillRect/>
          </a:stretch>
        </p:blipFill>
        <p:spPr>
          <a:xfrm>
            <a:off x="9909569" y="159094"/>
            <a:ext cx="2124613" cy="1236981"/>
          </a:xfrm>
          <a:prstGeom prst="rect">
            <a:avLst/>
          </a:prstGeom>
        </p:spPr>
      </p:pic>
    </p:spTree>
    <p:extLst>
      <p:ext uri="{BB962C8B-B14F-4D97-AF65-F5344CB8AC3E}">
        <p14:creationId xmlns:p14="http://schemas.microsoft.com/office/powerpoint/2010/main" val="2144788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4CA0E-8F53-DB2F-25BC-6EE7FC602FE5}"/>
              </a:ext>
            </a:extLst>
          </p:cNvPr>
          <p:cNvSpPr>
            <a:spLocks noGrp="1"/>
          </p:cNvSpPr>
          <p:nvPr>
            <p:ph type="title"/>
          </p:nvPr>
        </p:nvSpPr>
        <p:spPr>
          <a:xfrm>
            <a:off x="838200" y="334594"/>
            <a:ext cx="10515600" cy="1325563"/>
          </a:xfrm>
        </p:spPr>
        <p:txBody>
          <a:bodyPr/>
          <a:lstStyle/>
          <a:p>
            <a:pPr algn="ctr"/>
            <a:r>
              <a:rPr lang="en-US"/>
              <a:t>Columbus State Annual Events</a:t>
            </a:r>
          </a:p>
        </p:txBody>
      </p:sp>
      <p:graphicFrame>
        <p:nvGraphicFramePr>
          <p:cNvPr id="8" name="Content Placeholder 7">
            <a:extLst>
              <a:ext uri="{FF2B5EF4-FFF2-40B4-BE49-F238E27FC236}">
                <a16:creationId xmlns:a16="http://schemas.microsoft.com/office/drawing/2014/main" id="{64A08001-05C4-6BEB-097C-6CB7B3FA863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2713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D7E93D-19E3-213A-13FC-420FFAD38E23}"/>
              </a:ext>
            </a:extLst>
          </p:cNvPr>
          <p:cNvSpPr/>
          <p:nvPr/>
        </p:nvSpPr>
        <p:spPr>
          <a:xfrm>
            <a:off x="6755120" y="285689"/>
            <a:ext cx="4287914" cy="62866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9CBC246-D1D9-C184-3D4C-F7368F29E6C6}"/>
              </a:ext>
            </a:extLst>
          </p:cNvPr>
          <p:cNvSpPr txBox="1">
            <a:spLocks/>
          </p:cNvSpPr>
          <p:nvPr/>
        </p:nvSpPr>
        <p:spPr>
          <a:xfrm>
            <a:off x="458100" y="1722281"/>
            <a:ext cx="5986366" cy="3092108"/>
          </a:xfrm>
          <a:prstGeom prst="rect">
            <a:avLst/>
          </a:prstGeom>
          <a:ln>
            <a:solidFill>
              <a:srgbClr val="0070C0"/>
            </a:solidFill>
          </a:ln>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If you have questions regarding:</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685800" marR="0" lvl="0" indent="-6858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OSCN PD “Train The Trainer” series</a:t>
            </a:r>
          </a:p>
          <a:p>
            <a:pPr marL="685800" marR="0" lvl="0" indent="-6858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685800" marR="0" lvl="0" indent="-6858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CSCC Future Technicians Learning Community</a:t>
            </a:r>
          </a:p>
        </p:txBody>
      </p:sp>
      <p:pic>
        <p:nvPicPr>
          <p:cNvPr id="3" name="Picture 2" descr="CSCC logo, decorative">
            <a:extLst>
              <a:ext uri="{FF2B5EF4-FFF2-40B4-BE49-F238E27FC236}">
                <a16:creationId xmlns:a16="http://schemas.microsoft.com/office/drawing/2014/main" id="{4234D23C-FC0F-D7E6-1159-AF6F2A964B3B}"/>
              </a:ext>
            </a:extLst>
          </p:cNvPr>
          <p:cNvPicPr>
            <a:picLocks noChangeAspect="1"/>
          </p:cNvPicPr>
          <p:nvPr/>
        </p:nvPicPr>
        <p:blipFill>
          <a:blip r:embed="rId2"/>
          <a:srcRect r="2962" b="3125"/>
          <a:stretch/>
        </p:blipFill>
        <p:spPr>
          <a:xfrm>
            <a:off x="7081510" y="336121"/>
            <a:ext cx="3635135" cy="2114131"/>
          </a:xfrm>
          <a:prstGeom prst="rect">
            <a:avLst/>
          </a:prstGeom>
        </p:spPr>
      </p:pic>
      <p:pic>
        <p:nvPicPr>
          <p:cNvPr id="5" name="Picture 4" descr="A person wearing glasses and a brown jacket&#10;&#10;AI-generated content may be incorrect.">
            <a:extLst>
              <a:ext uri="{FF2B5EF4-FFF2-40B4-BE49-F238E27FC236}">
                <a16:creationId xmlns:a16="http://schemas.microsoft.com/office/drawing/2014/main" id="{220A86DE-CA0D-6672-F5EE-9A3E7559E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4795" y="2578289"/>
            <a:ext cx="1834691" cy="2752344"/>
          </a:xfrm>
          <a:prstGeom prst="rect">
            <a:avLst/>
          </a:prstGeom>
        </p:spPr>
      </p:pic>
      <p:sp>
        <p:nvSpPr>
          <p:cNvPr id="6" name="TextBox 5">
            <a:extLst>
              <a:ext uri="{FF2B5EF4-FFF2-40B4-BE49-F238E27FC236}">
                <a16:creationId xmlns:a16="http://schemas.microsoft.com/office/drawing/2014/main" id="{FF4172BB-C098-237E-CC71-BCF0D787C113}"/>
              </a:ext>
            </a:extLst>
          </p:cNvPr>
          <p:cNvSpPr txBox="1"/>
          <p:nvPr/>
        </p:nvSpPr>
        <p:spPr>
          <a:xfrm>
            <a:off x="7201105" y="5340363"/>
            <a:ext cx="382206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Scot McLemore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ptos" panose="02110004020202020204"/>
                <a:ea typeface="+mn-ea"/>
                <a:cs typeface="+mn-cs"/>
              </a:rPr>
              <a:t>smclemore3@cscc.edu</a:t>
            </a:r>
          </a:p>
        </p:txBody>
      </p:sp>
    </p:spTree>
    <p:extLst>
      <p:ext uri="{BB962C8B-B14F-4D97-AF65-F5344CB8AC3E}">
        <p14:creationId xmlns:p14="http://schemas.microsoft.com/office/powerpoint/2010/main" val="1159119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2800" dirty="0"/>
              <a:t>Early Successes of </a:t>
            </a:r>
            <a:br>
              <a:rPr lang="en-US" sz="2800" dirty="0"/>
            </a:br>
            <a:r>
              <a:rPr sz="2800" dirty="0" err="1"/>
              <a:t>FlexFactor</a:t>
            </a:r>
            <a:r>
              <a:rPr sz="2800" dirty="0"/>
              <a:t> </a:t>
            </a:r>
            <a:r>
              <a:rPr lang="en-US" sz="2800" dirty="0"/>
              <a:t>at Zane State College </a:t>
            </a:r>
            <a:endParaRPr sz="2800" dirty="0"/>
          </a:p>
        </p:txBody>
      </p:sp>
      <p:sp>
        <p:nvSpPr>
          <p:cNvPr id="3" name="Content Placeholder 2"/>
          <p:cNvSpPr>
            <a:spLocks noGrp="1"/>
          </p:cNvSpPr>
          <p:nvPr>
            <p:ph idx="1"/>
          </p:nvPr>
        </p:nvSpPr>
        <p:spPr>
          <a:xfrm>
            <a:off x="2209019" y="5823751"/>
            <a:ext cx="7772400" cy="394169"/>
          </a:xfrm>
        </p:spPr>
        <p:txBody>
          <a:bodyPr/>
          <a:lstStyle/>
          <a:p>
            <a:r>
              <a:rPr lang="en-US" dirty="0"/>
              <a:t>Tracey Porter, Dean of Workforce Development March 18, 2025</a:t>
            </a:r>
            <a:endParaRPr dirty="0"/>
          </a:p>
        </p:txBody>
      </p:sp>
      <p:pic>
        <p:nvPicPr>
          <p:cNvPr id="5" name="Picture 4">
            <a:extLst>
              <a:ext uri="{FF2B5EF4-FFF2-40B4-BE49-F238E27FC236}">
                <a16:creationId xmlns:a16="http://schemas.microsoft.com/office/drawing/2014/main" id="{FF1273F2-0594-446A-AD75-B72722F8924F}"/>
              </a:ext>
            </a:extLst>
          </p:cNvPr>
          <p:cNvPicPr>
            <a:picLocks noChangeAspect="1"/>
          </p:cNvPicPr>
          <p:nvPr/>
        </p:nvPicPr>
        <p:blipFill>
          <a:blip r:embed="rId2"/>
          <a:stretch>
            <a:fillRect/>
          </a:stretch>
        </p:blipFill>
        <p:spPr>
          <a:xfrm>
            <a:off x="2618322" y="2634355"/>
            <a:ext cx="2785221" cy="1537798"/>
          </a:xfrm>
          <a:prstGeom prst="rect">
            <a:avLst/>
          </a:prstGeom>
        </p:spPr>
      </p:pic>
      <p:pic>
        <p:nvPicPr>
          <p:cNvPr id="7" name="Picture 6">
            <a:extLst>
              <a:ext uri="{FF2B5EF4-FFF2-40B4-BE49-F238E27FC236}">
                <a16:creationId xmlns:a16="http://schemas.microsoft.com/office/drawing/2014/main" id="{8F0455A2-C5E0-4BBD-AEC5-5932D934D9A9}"/>
              </a:ext>
            </a:extLst>
          </p:cNvPr>
          <p:cNvPicPr>
            <a:picLocks noChangeAspect="1"/>
          </p:cNvPicPr>
          <p:nvPr/>
        </p:nvPicPr>
        <p:blipFill>
          <a:blip r:embed="rId3"/>
          <a:stretch>
            <a:fillRect/>
          </a:stretch>
        </p:blipFill>
        <p:spPr>
          <a:xfrm>
            <a:off x="6220287" y="2648207"/>
            <a:ext cx="3645393" cy="152394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Secret sauce?</a:t>
            </a:r>
            <a:endParaRPr dirty="0"/>
          </a:p>
        </p:txBody>
      </p:sp>
      <p:sp>
        <p:nvSpPr>
          <p:cNvPr id="3" name="Content Placeholder 2"/>
          <p:cNvSpPr>
            <a:spLocks noGrp="1"/>
          </p:cNvSpPr>
          <p:nvPr>
            <p:ph idx="1"/>
          </p:nvPr>
        </p:nvSpPr>
        <p:spPr/>
        <p:txBody>
          <a:bodyPr>
            <a:normAutofit fontScale="92500" lnSpcReduction="20000"/>
          </a:bodyPr>
          <a:lstStyle/>
          <a:p>
            <a:r>
              <a:rPr lang="en-US" sz="3200" dirty="0"/>
              <a:t>Leader on Campus who is a </a:t>
            </a:r>
          </a:p>
          <a:p>
            <a:pPr marL="0" indent="0">
              <a:buNone/>
            </a:pPr>
            <a:r>
              <a:rPr lang="en-US" sz="3200" dirty="0"/>
              <a:t>   </a:t>
            </a:r>
            <a:r>
              <a:rPr lang="en-US" sz="3200" dirty="0" err="1"/>
              <a:t>FlexFactor</a:t>
            </a:r>
            <a:r>
              <a:rPr lang="en-US" sz="3200" dirty="0"/>
              <a:t> Champion</a:t>
            </a:r>
          </a:p>
          <a:p>
            <a:pPr marL="0" indent="0">
              <a:buNone/>
            </a:pPr>
            <a:endParaRPr lang="en-US" sz="3200" dirty="0"/>
          </a:p>
          <a:p>
            <a:r>
              <a:rPr lang="en-US" sz="3200" dirty="0"/>
              <a:t>Dedicated Staff</a:t>
            </a:r>
          </a:p>
          <a:p>
            <a:pPr marL="0" indent="0">
              <a:buNone/>
            </a:pPr>
            <a:endParaRPr lang="en-US" sz="3200" dirty="0"/>
          </a:p>
          <a:p>
            <a:r>
              <a:rPr lang="en-US" sz="3200" dirty="0"/>
              <a:t>Relationships</a:t>
            </a:r>
          </a:p>
          <a:p>
            <a:pPr marL="0" indent="0">
              <a:buNone/>
            </a:pPr>
            <a:endParaRPr lang="en-US" sz="3200" dirty="0"/>
          </a:p>
          <a:p>
            <a:r>
              <a:rPr lang="en-US" sz="3200" dirty="0"/>
              <a:t>Funding</a:t>
            </a:r>
            <a:endParaRPr sz="3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Dedicated Program Manager</a:t>
            </a:r>
          </a:p>
        </p:txBody>
      </p:sp>
      <p:sp>
        <p:nvSpPr>
          <p:cNvPr id="3" name="Content Placeholder 2"/>
          <p:cNvSpPr>
            <a:spLocks noGrp="1"/>
          </p:cNvSpPr>
          <p:nvPr>
            <p:ph idx="1"/>
          </p:nvPr>
        </p:nvSpPr>
        <p:spPr/>
        <p:txBody>
          <a:bodyPr/>
          <a:lstStyle/>
          <a:p>
            <a:r>
              <a:rPr dirty="0"/>
              <a:t>- Hired: August 5, 2024</a:t>
            </a:r>
          </a:p>
          <a:p>
            <a:r>
              <a:rPr dirty="0"/>
              <a:t>- Role: Oversees program implementation, builds relationships with schools and businesses</a:t>
            </a:r>
            <a:r>
              <a:rPr lang="en-US" dirty="0"/>
              <a:t>, and delivers in the classroom.</a:t>
            </a:r>
            <a:endParaRPr dirty="0"/>
          </a:p>
          <a:p>
            <a:r>
              <a:rPr dirty="0"/>
              <a:t>- Impact: Provides structure, consistency, and direct support for schools and students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Student Engagement &amp; Iterations</a:t>
            </a:r>
          </a:p>
        </p:txBody>
      </p:sp>
      <p:sp>
        <p:nvSpPr>
          <p:cNvPr id="3" name="Content Placeholder 2"/>
          <p:cNvSpPr>
            <a:spLocks noGrp="1"/>
          </p:cNvSpPr>
          <p:nvPr>
            <p:ph idx="1"/>
          </p:nvPr>
        </p:nvSpPr>
        <p:spPr/>
        <p:txBody>
          <a:bodyPr/>
          <a:lstStyle/>
          <a:p>
            <a:r>
              <a:t>- Bridgeport Schools: 4 iterations, 47 students</a:t>
            </a:r>
          </a:p>
          <a:p>
            <a:r>
              <a:t>- Buckeye Trail School: 2 iterations, 50 students</a:t>
            </a:r>
          </a:p>
          <a:p>
            <a:r>
              <a:t>- Zanesville High School: 5 iterations, 92 students</a:t>
            </a:r>
          </a:p>
          <a:p>
            <a:r>
              <a:t>- Total Impact: 11 iterations, 189 students engaged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9257" y="-17218"/>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a:p>
        </p:txBody>
      </p:sp>
      <p:sp>
        <p:nvSpPr>
          <p:cNvPr id="3" name="Freeform 3"/>
          <p:cNvSpPr/>
          <p:nvPr/>
        </p:nvSpPr>
        <p:spPr>
          <a:xfrm rot="5400000">
            <a:off x="4107635" y="3599727"/>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965066" y="1287451"/>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sp>
        <p:nvSpPr>
          <p:cNvPr id="5" name="Freeform 5"/>
          <p:cNvSpPr/>
          <p:nvPr/>
        </p:nvSpPr>
        <p:spPr>
          <a:xfrm>
            <a:off x="5965066" y="2943709"/>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sp>
        <p:nvSpPr>
          <p:cNvPr id="7" name="Freeform 7"/>
          <p:cNvSpPr/>
          <p:nvPr/>
        </p:nvSpPr>
        <p:spPr>
          <a:xfrm>
            <a:off x="5965066" y="4716451"/>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021371" y="1323515"/>
            <a:ext cx="327139" cy="32713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57150" cap="sq">
              <a:solidFill>
                <a:srgbClr val="FFFFFF"/>
              </a:solidFill>
              <a:prstDash val="solid"/>
              <a:miter/>
            </a:ln>
          </p:spPr>
        </p:sp>
        <p:sp>
          <p:nvSpPr>
            <p:cNvPr id="10" name="TextBox 10"/>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11" name="Group 11"/>
          <p:cNvGrpSpPr/>
          <p:nvPr/>
        </p:nvGrpSpPr>
        <p:grpSpPr>
          <a:xfrm>
            <a:off x="6021371" y="2981507"/>
            <a:ext cx="327139" cy="32713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51F19"/>
            </a:solidFill>
            <a:ln w="57150" cap="sq">
              <a:solidFill>
                <a:srgbClr val="FFFFFF"/>
              </a:solidFill>
              <a:prstDash val="solid"/>
              <a:miter/>
            </a:ln>
          </p:spPr>
        </p:sp>
        <p:sp>
          <p:nvSpPr>
            <p:cNvPr id="13" name="TextBox 13"/>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17" name="Group 17"/>
          <p:cNvGrpSpPr/>
          <p:nvPr/>
        </p:nvGrpSpPr>
        <p:grpSpPr>
          <a:xfrm>
            <a:off x="6021371" y="4752515"/>
            <a:ext cx="327139" cy="32713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3733"/>
            </a:solidFill>
            <a:ln w="57150" cap="sq">
              <a:solidFill>
                <a:srgbClr val="FFFFFF"/>
              </a:solidFill>
              <a:prstDash val="solid"/>
              <a:miter/>
            </a:ln>
          </p:spPr>
        </p:sp>
        <p:sp>
          <p:nvSpPr>
            <p:cNvPr id="19" name="TextBox 19"/>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3" name="TextBox 33"/>
          <p:cNvSpPr txBox="1"/>
          <p:nvPr/>
        </p:nvSpPr>
        <p:spPr>
          <a:xfrm>
            <a:off x="6763560" y="1670200"/>
            <a:ext cx="4098815" cy="1077218"/>
          </a:xfrm>
          <a:prstGeom prst="rect">
            <a:avLst/>
          </a:prstGeom>
        </p:spPr>
        <p:txBody>
          <a:bodyPr lIns="0" tIns="0" rIns="0" bIns="0" rtlCol="0" anchor="t">
            <a:spAutoFit/>
          </a:bodyPr>
          <a:lstStyle/>
          <a:p>
            <a:pPr defTabSz="304815">
              <a:defRPr/>
            </a:pPr>
            <a:r>
              <a:rPr lang="en-US" sz="1400" dirty="0">
                <a:solidFill>
                  <a:srgbClr val="242424"/>
                </a:solidFill>
                <a:latin typeface="Public Sans"/>
                <a:cs typeface="Arial"/>
              </a:rPr>
              <a:t>The members of the Ohio Technical Skills Innovation Network, or Ohio TechNet, are nationally recognized for partnering with industry to implement collaborative, innovative solutions that meet manufacturing and tech workforce needs.  </a:t>
            </a:r>
          </a:p>
        </p:txBody>
      </p:sp>
      <p:sp>
        <p:nvSpPr>
          <p:cNvPr id="34" name="TextBox 34"/>
          <p:cNvSpPr txBox="1"/>
          <p:nvPr/>
        </p:nvSpPr>
        <p:spPr>
          <a:xfrm>
            <a:off x="6763560" y="3294667"/>
            <a:ext cx="4098815" cy="861774"/>
          </a:xfrm>
          <a:prstGeom prst="rect">
            <a:avLst/>
          </a:prstGeom>
        </p:spPr>
        <p:txBody>
          <a:bodyPr lIns="0" tIns="0" rIns="0" bIns="0" rtlCol="0" anchor="t">
            <a:spAutoFit/>
          </a:bodyPr>
          <a:lstStyle/>
          <a:p>
            <a:r>
              <a:rPr lang="en-US" sz="1400" dirty="0">
                <a:solidFill>
                  <a:srgbClr val="242424"/>
                </a:solidFill>
                <a:latin typeface="Public Sans"/>
                <a:cs typeface="Arial"/>
              </a:rPr>
              <a:t>Ohio TechNet supports workforce development and academic professionals to incubate, develop and sustain programming that accelerates the growth of Ohio’s manufacturing &amp; technical workforce. </a:t>
            </a:r>
          </a:p>
        </p:txBody>
      </p:sp>
      <p:sp>
        <p:nvSpPr>
          <p:cNvPr id="35" name="TextBox 35"/>
          <p:cNvSpPr txBox="1"/>
          <p:nvPr/>
        </p:nvSpPr>
        <p:spPr>
          <a:xfrm>
            <a:off x="872215" y="1781185"/>
            <a:ext cx="5029676" cy="246734"/>
          </a:xfrm>
          <a:prstGeom prst="rect">
            <a:avLst/>
          </a:prstGeom>
        </p:spPr>
        <p:txBody>
          <a:bodyPr wrap="square" lIns="0" tIns="0" rIns="0" bIns="0" rtlCol="0" anchor="t">
            <a:spAutoFit/>
          </a:bodyPr>
          <a:lstStyle/>
          <a:p>
            <a:pPr>
              <a:lnSpc>
                <a:spcPts val="2147"/>
              </a:lnSpc>
            </a:pPr>
            <a:r>
              <a:rPr lang="en-US" sz="1533">
                <a:solidFill>
                  <a:srgbClr val="1D1A1B"/>
                </a:solidFill>
                <a:latin typeface="Public Sans"/>
                <a:ea typeface="Public Sans"/>
                <a:cs typeface="Public Sans"/>
                <a:sym typeface="Public Sans"/>
              </a:rPr>
              <a:t>Partners in Training Ohio’s Manufacturing Workforce</a:t>
            </a:r>
          </a:p>
        </p:txBody>
      </p:sp>
      <p:sp>
        <p:nvSpPr>
          <p:cNvPr id="36" name="TextBox 36"/>
          <p:cNvSpPr txBox="1"/>
          <p:nvPr/>
        </p:nvSpPr>
        <p:spPr>
          <a:xfrm>
            <a:off x="6763559" y="132410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Vision</a:t>
            </a:r>
          </a:p>
        </p:txBody>
      </p:sp>
      <p:sp>
        <p:nvSpPr>
          <p:cNvPr id="37" name="TextBox 37"/>
          <p:cNvSpPr txBox="1"/>
          <p:nvPr/>
        </p:nvSpPr>
        <p:spPr>
          <a:xfrm>
            <a:off x="6763559" y="296673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Mission</a:t>
            </a:r>
          </a:p>
        </p:txBody>
      </p:sp>
      <p:sp>
        <p:nvSpPr>
          <p:cNvPr id="38" name="TextBox 38"/>
          <p:cNvSpPr txBox="1"/>
          <p:nvPr/>
        </p:nvSpPr>
        <p:spPr>
          <a:xfrm>
            <a:off x="6763560" y="4919134"/>
            <a:ext cx="4098815" cy="1077218"/>
          </a:xfrm>
          <a:prstGeom prst="rect">
            <a:avLst/>
          </a:prstGeom>
        </p:spPr>
        <p:txBody>
          <a:bodyPr lIns="0" tIns="0" rIns="0" bIns="0" rtlCol="0" anchor="t">
            <a:spAutoFit/>
          </a:bodyPr>
          <a:lstStyle/>
          <a:p>
            <a:r>
              <a:rPr lang="en-US" sz="1400" dirty="0">
                <a:latin typeface="Public Sans" panose="020B0604020202020204" charset="0"/>
                <a:cs typeface="Arial" panose="020B0604020202020204" pitchFamily="34" charset="0"/>
              </a:rPr>
              <a:t>Ohio TechNet partners benefit from peer-to-peer collaboration, technical assistance and access to resources, making program expansion and innovation at their institution more efficient, faster to implement and easier to sustain.</a:t>
            </a:r>
            <a:endParaRPr lang="en-US" sz="1000" dirty="0">
              <a:latin typeface="Public Sans" panose="020B0604020202020204" charset="0"/>
              <a:cs typeface="Arial" panose="020B0604020202020204" pitchFamily="34" charset="0"/>
              <a:sym typeface="Wingdings" panose="05000000000000000000" pitchFamily="2" charset="2"/>
            </a:endParaRPr>
          </a:p>
        </p:txBody>
      </p:sp>
      <p:sp>
        <p:nvSpPr>
          <p:cNvPr id="39" name="TextBox 39"/>
          <p:cNvSpPr txBox="1"/>
          <p:nvPr/>
        </p:nvSpPr>
        <p:spPr>
          <a:xfrm>
            <a:off x="6763559" y="464051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Purpose</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svg:svgBlip xmlns:asvg="http://schemas.microsoft.com/office/drawing/2016/SVG/main" r:embed="rId8"/>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5">
              <a:extLst>
                <a:ext uri="{96DAC541-7B7A-43D3-8B79-37D633B846F1}">
                  <asvg:svgBlip xmlns:asvg="http://schemas.microsoft.com/office/drawing/2016/SVG/main" r:embed="rId16"/>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48" name="Picture 47">
            <a:extLst>
              <a:ext uri="{FF2B5EF4-FFF2-40B4-BE49-F238E27FC236}">
                <a16:creationId xmlns:a16="http://schemas.microsoft.com/office/drawing/2014/main" id="{6F4C4BFA-F5B1-4273-A382-C8407AD37B41}"/>
              </a:ext>
            </a:extLst>
          </p:cNvPr>
          <p:cNvPicPr>
            <a:picLocks noChangeAspect="1"/>
          </p:cNvPicPr>
          <p:nvPr/>
        </p:nvPicPr>
        <p:blipFill>
          <a:blip r:embed="rId19">
            <a:clrChange>
              <a:clrFrom>
                <a:srgbClr val="353535"/>
              </a:clrFrom>
              <a:clrTo>
                <a:srgbClr val="353535">
                  <a:alpha val="0"/>
                </a:srgbClr>
              </a:clrTo>
            </a:clrChange>
          </a:blip>
          <a:stretch>
            <a:fillRect/>
          </a:stretch>
        </p:blipFill>
        <p:spPr>
          <a:xfrm>
            <a:off x="743472" y="2389910"/>
            <a:ext cx="3553697" cy="3344231"/>
          </a:xfrm>
          <a:prstGeom prst="rect">
            <a:avLst/>
          </a:prstGeom>
        </p:spPr>
      </p:pic>
      <p:sp>
        <p:nvSpPr>
          <p:cNvPr id="50" name="TextBox 49">
            <a:extLst>
              <a:ext uri="{FF2B5EF4-FFF2-40B4-BE49-F238E27FC236}">
                <a16:creationId xmlns:a16="http://schemas.microsoft.com/office/drawing/2014/main" id="{E2B64ADE-BC38-4898-A680-01C062154ABF}"/>
              </a:ext>
            </a:extLst>
          </p:cNvPr>
          <p:cNvSpPr txBox="1"/>
          <p:nvPr/>
        </p:nvSpPr>
        <p:spPr>
          <a:xfrm>
            <a:off x="3968580" y="4230745"/>
            <a:ext cx="2150553" cy="1384995"/>
          </a:xfrm>
          <a:prstGeom prst="rect">
            <a:avLst/>
          </a:prstGeom>
          <a:noFill/>
        </p:spPr>
        <p:txBody>
          <a:bodyPr wrap="square" rtlCol="0">
            <a:spAutoFit/>
          </a:bodyPr>
          <a:lstStyle/>
          <a:p>
            <a:r>
              <a:rPr lang="en-US" sz="1200" b="1">
                <a:latin typeface="Public Sans" panose="020B0604020202020204" charset="0"/>
              </a:rPr>
              <a:t>OTN Members:</a:t>
            </a:r>
          </a:p>
          <a:p>
            <a:endParaRPr lang="en-US" sz="1200">
              <a:latin typeface="Public Sans" panose="020B0604020202020204" charset="0"/>
            </a:endParaRPr>
          </a:p>
          <a:p>
            <a:r>
              <a:rPr lang="en-US" sz="1200">
                <a:latin typeface="Public Sans" panose="020B0604020202020204" charset="0"/>
              </a:rPr>
              <a:t>     Community College</a:t>
            </a:r>
            <a:br>
              <a:rPr lang="en-US" sz="1200">
                <a:latin typeface="Public Sans" panose="020B0604020202020204" charset="0"/>
              </a:rPr>
            </a:br>
            <a:br>
              <a:rPr lang="en-US" sz="1200">
                <a:latin typeface="Public Sans" panose="020B0604020202020204" charset="0"/>
              </a:rPr>
            </a:br>
            <a:r>
              <a:rPr lang="en-US" sz="1200">
                <a:latin typeface="Public Sans" panose="020B0604020202020204" charset="0"/>
              </a:rPr>
              <a:t>     Career Technical Center</a:t>
            </a:r>
            <a:br>
              <a:rPr lang="en-US" sz="1200">
                <a:latin typeface="Public Sans" panose="020B0604020202020204" charset="0"/>
              </a:rPr>
            </a:br>
            <a:br>
              <a:rPr lang="en-US" sz="1200">
                <a:latin typeface="Public Sans" panose="020B0604020202020204" charset="0"/>
              </a:rPr>
            </a:br>
            <a:r>
              <a:rPr lang="en-US" sz="1200">
                <a:latin typeface="Public Sans" panose="020B0604020202020204" charset="0"/>
              </a:rPr>
              <a:t>     University</a:t>
            </a:r>
          </a:p>
        </p:txBody>
      </p:sp>
      <p:sp>
        <p:nvSpPr>
          <p:cNvPr id="51" name="Oval 50">
            <a:extLst>
              <a:ext uri="{FF2B5EF4-FFF2-40B4-BE49-F238E27FC236}">
                <a16:creationId xmlns:a16="http://schemas.microsoft.com/office/drawing/2014/main" id="{09996A10-775D-497B-B0D7-C59BBE74637B}"/>
              </a:ext>
            </a:extLst>
          </p:cNvPr>
          <p:cNvSpPr/>
          <p:nvPr/>
        </p:nvSpPr>
        <p:spPr>
          <a:xfrm>
            <a:off x="4019465" y="4643317"/>
            <a:ext cx="121920" cy="11279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Oval 51">
            <a:extLst>
              <a:ext uri="{FF2B5EF4-FFF2-40B4-BE49-F238E27FC236}">
                <a16:creationId xmlns:a16="http://schemas.microsoft.com/office/drawing/2014/main" id="{DC2FC20D-AE07-4D49-BBCA-B0E2DFAF9A5D}"/>
              </a:ext>
            </a:extLst>
          </p:cNvPr>
          <p:cNvSpPr/>
          <p:nvPr/>
        </p:nvSpPr>
        <p:spPr>
          <a:xfrm>
            <a:off x="4014547" y="5030089"/>
            <a:ext cx="121920" cy="11279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3" name="Oval 52">
            <a:extLst>
              <a:ext uri="{FF2B5EF4-FFF2-40B4-BE49-F238E27FC236}">
                <a16:creationId xmlns:a16="http://schemas.microsoft.com/office/drawing/2014/main" id="{9F82D114-AD92-4586-AD14-886FCC1EDA88}"/>
              </a:ext>
            </a:extLst>
          </p:cNvPr>
          <p:cNvSpPr/>
          <p:nvPr/>
        </p:nvSpPr>
        <p:spPr>
          <a:xfrm>
            <a:off x="4019465" y="5374447"/>
            <a:ext cx="121920" cy="112792"/>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2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44129" y="1004853"/>
            <a:ext cx="2723636" cy="727072"/>
          </a:xfrm>
          <a:prstGeom prst="rect">
            <a:avLst/>
          </a:prstGeom>
        </p:spPr>
      </p:pic>
    </p:spTree>
    <p:extLst>
      <p:ext uri="{BB962C8B-B14F-4D97-AF65-F5344CB8AC3E}">
        <p14:creationId xmlns:p14="http://schemas.microsoft.com/office/powerpoint/2010/main" val="48821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Key Success Indicator - Outreach Events</a:t>
            </a:r>
          </a:p>
        </p:txBody>
      </p:sp>
      <p:sp>
        <p:nvSpPr>
          <p:cNvPr id="3" name="Content Placeholder 2"/>
          <p:cNvSpPr>
            <a:spLocks noGrp="1"/>
          </p:cNvSpPr>
          <p:nvPr>
            <p:ph idx="1"/>
          </p:nvPr>
        </p:nvSpPr>
        <p:spPr/>
        <p:txBody>
          <a:bodyPr/>
          <a:lstStyle/>
          <a:p>
            <a:r>
              <a:t>- Attended local Business Advisory Council meetings</a:t>
            </a:r>
          </a:p>
          <a:p>
            <a:r>
              <a:t>- Engaged in STEM-focused events like the Appalachian STEM Collaborative meetings</a:t>
            </a:r>
          </a:p>
          <a:p>
            <a:r>
              <a:t>- Built partnerships with Career Navigators at schools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Overcoming Engagement Barriers</a:t>
            </a:r>
          </a:p>
        </p:txBody>
      </p:sp>
      <p:sp>
        <p:nvSpPr>
          <p:cNvPr id="3" name="Content Placeholder 2"/>
          <p:cNvSpPr>
            <a:spLocks noGrp="1"/>
          </p:cNvSpPr>
          <p:nvPr>
            <p:ph idx="1"/>
          </p:nvPr>
        </p:nvSpPr>
        <p:spPr/>
        <p:txBody>
          <a:bodyPr/>
          <a:lstStyle/>
          <a:p>
            <a:r>
              <a:t>- Some schools were historically tough to engage</a:t>
            </a:r>
          </a:p>
          <a:p>
            <a:r>
              <a:t>- Key strategy: Working with career-focused teachers</a:t>
            </a:r>
          </a:p>
          <a:p>
            <a:r>
              <a:t>- Demonstrated how FlexFactor enhances curriculum and lightens teachers’ workload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Connecting Students to Pathways</a:t>
            </a:r>
          </a:p>
        </p:txBody>
      </p:sp>
      <p:sp>
        <p:nvSpPr>
          <p:cNvPr id="3" name="Content Placeholder 2"/>
          <p:cNvSpPr>
            <a:spLocks noGrp="1"/>
          </p:cNvSpPr>
          <p:nvPr>
            <p:ph idx="1"/>
          </p:nvPr>
        </p:nvSpPr>
        <p:spPr/>
        <p:txBody>
          <a:bodyPr/>
          <a:lstStyle/>
          <a:p>
            <a:r>
              <a:t>- Core component of FlexFactor: Helping students see STEM career pathways</a:t>
            </a:r>
          </a:p>
          <a:p>
            <a:r>
              <a:t>- Emphasized real-world application and career connections</a:t>
            </a:r>
          </a:p>
          <a:p>
            <a:r>
              <a:t>- Building excitement and awareness among students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Celebrating Early Success - April 11 Event</a:t>
            </a:r>
          </a:p>
        </p:txBody>
      </p:sp>
      <p:sp>
        <p:nvSpPr>
          <p:cNvPr id="3" name="Content Placeholder 2"/>
          <p:cNvSpPr>
            <a:spLocks noGrp="1"/>
          </p:cNvSpPr>
          <p:nvPr>
            <p:ph idx="1"/>
          </p:nvPr>
        </p:nvSpPr>
        <p:spPr/>
        <p:txBody>
          <a:bodyPr>
            <a:normAutofit fontScale="85000" lnSpcReduction="20000"/>
          </a:bodyPr>
          <a:lstStyle/>
          <a:p>
            <a:r>
              <a:t>- Campus Tour &amp; STEM Combine Activities:</a:t>
            </a:r>
          </a:p>
          <a:p>
            <a:r>
              <a:t>  - Disc Golf Demonstration</a:t>
            </a:r>
          </a:p>
          <a:p>
            <a:r>
              <a:t>  - Drone Demonstration</a:t>
            </a:r>
          </a:p>
          <a:p>
            <a:r>
              <a:t>  - Chemistry Demonstration</a:t>
            </a:r>
          </a:p>
          <a:p>
            <a:r>
              <a:t>  - Energy Bike (linked to engineering programs)</a:t>
            </a:r>
          </a:p>
          <a:p>
            <a:r>
              <a:t>  - Cybersecurity Demonstration</a:t>
            </a:r>
          </a:p>
          <a:p>
            <a:r>
              <a:t>  - Health Program Demonstration</a:t>
            </a:r>
          </a:p>
          <a:p>
            <a:r>
              <a:t>- Wrap-Up: Industry Panel Discussion:</a:t>
            </a:r>
          </a:p>
          <a:p>
            <a:r>
              <a:t>  - Invited Guests: Intel (not confirmed), Manufacturer, Local Hospital, NextFlex Representative</a:t>
            </a:r>
          </a:p>
          <a:p>
            <a:r>
              <a:t>  - Topics: Early education decisions, broad STEM career opportunities, panelists’ “moment when” stories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Q&amp;A</a:t>
            </a:r>
          </a:p>
        </p:txBody>
      </p:sp>
      <p:sp>
        <p:nvSpPr>
          <p:cNvPr id="3" name="Content Placeholder 2"/>
          <p:cNvSpPr>
            <a:spLocks noGrp="1"/>
          </p:cNvSpPr>
          <p:nvPr>
            <p:ph idx="1"/>
          </p:nvPr>
        </p:nvSpPr>
        <p:spPr/>
        <p:txBody>
          <a:bodyPr/>
          <a:lstStyle/>
          <a:p>
            <a:pPr marL="0" indent="0">
              <a:buNone/>
            </a:pPr>
            <a:endParaRPr dirty="0"/>
          </a:p>
          <a:p>
            <a:pPr marL="0" indent="0" algn="ctr">
              <a:buNone/>
            </a:pPr>
            <a:r>
              <a:rPr sz="3600" dirty="0"/>
              <a:t>Thank You!</a:t>
            </a:r>
            <a:endParaRPr lang="en-US" sz="3600" dirty="0"/>
          </a:p>
          <a:p>
            <a:pPr marL="0" indent="0" algn="ctr">
              <a:buNone/>
            </a:pPr>
            <a:r>
              <a:rPr lang="en-US" sz="2400" dirty="0"/>
              <a:t>Tracey Porter, Dean of Workforce Development</a:t>
            </a:r>
          </a:p>
          <a:p>
            <a:pPr marL="0" indent="0" algn="ctr">
              <a:buNone/>
            </a:pPr>
            <a:r>
              <a:rPr lang="en-US" sz="2400" dirty="0">
                <a:hlinkClick r:id="rId2"/>
              </a:rPr>
              <a:t>tporter2@zanestate.edu</a:t>
            </a:r>
            <a:endParaRPr lang="en-US" sz="2400" dirty="0"/>
          </a:p>
          <a:p>
            <a:pPr marL="0" indent="0" algn="ctr">
              <a:buNone/>
            </a:pPr>
            <a:r>
              <a:rPr lang="en-US" sz="2400" dirty="0"/>
              <a:t>Robin Carroll, </a:t>
            </a:r>
            <a:r>
              <a:rPr lang="en-US" sz="2400" dirty="0" err="1"/>
              <a:t>FlexFactor</a:t>
            </a:r>
            <a:r>
              <a:rPr lang="en-US" sz="2400" dirty="0"/>
              <a:t> and Career  Coordinator</a:t>
            </a:r>
          </a:p>
          <a:p>
            <a:pPr marL="0" indent="0" algn="ctr">
              <a:buNone/>
            </a:pPr>
            <a:r>
              <a:rPr lang="en-US" sz="2400" dirty="0">
                <a:hlinkClick r:id="rId3"/>
              </a:rPr>
              <a:t>rcarroll@zanestate.edu</a:t>
            </a:r>
            <a:r>
              <a:rPr lang="en-US" sz="2400" dirty="0"/>
              <a:t> </a:t>
            </a:r>
          </a:p>
          <a:p>
            <a:pPr marL="0" indent="0" algn="ctr">
              <a:buNone/>
            </a:pPr>
            <a:endParaRPr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9" name="Title 1">
            <a:extLst>
              <a:ext uri="{FF2B5EF4-FFF2-40B4-BE49-F238E27FC236}">
                <a16:creationId xmlns:a16="http://schemas.microsoft.com/office/drawing/2014/main" id="{670F9B90-A4E7-4569-AE69-E2122B18CC88}"/>
              </a:ext>
            </a:extLst>
          </p:cNvPr>
          <p:cNvSpPr txBox="1">
            <a:spLocks/>
          </p:cNvSpPr>
          <p:nvPr/>
        </p:nvSpPr>
        <p:spPr>
          <a:xfrm>
            <a:off x="-58483" y="-191119"/>
            <a:ext cx="6547793" cy="851307"/>
          </a:xfrm>
          <a:prstGeom prst="rect">
            <a:avLst/>
          </a:prstGeom>
          <a:noFill/>
          <a:ln>
            <a:noFill/>
          </a:ln>
        </p:spPr>
        <p:txBody>
          <a:bodyPr spcFirstLastPara="1" wrap="square" lIns="91425" tIns="91425" rIns="91425" bIns="91425" anchor="b" anchorCtr="0">
            <a:normAutofit fontScale="9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pPr algn="l">
              <a:lnSpc>
                <a:spcPct val="90000"/>
              </a:lnSpc>
              <a:spcBef>
                <a:spcPct val="0"/>
              </a:spcBef>
            </a:pPr>
            <a:r>
              <a:rPr lang="en-US" sz="4000" b="1" dirty="0">
                <a:solidFill>
                  <a:srgbClr val="820000"/>
                </a:solidFill>
                <a:latin typeface="Aptos" panose="020B0004020202020204" pitchFamily="34" charset="0"/>
                <a:ea typeface="+mn-ea"/>
                <a:cs typeface="+mn-cs"/>
              </a:rPr>
              <a:t>Industry 4.0 Teacher Training </a:t>
            </a:r>
          </a:p>
        </p:txBody>
      </p:sp>
      <p:pic>
        <p:nvPicPr>
          <p:cNvPr id="26" name="Picture 25">
            <a:extLst>
              <a:ext uri="{FF2B5EF4-FFF2-40B4-BE49-F238E27FC236}">
                <a16:creationId xmlns:a16="http://schemas.microsoft.com/office/drawing/2014/main" id="{629F227B-28D0-4506-99C0-30FE26F1B3B6}"/>
              </a:ext>
            </a:extLst>
          </p:cNvPr>
          <p:cNvPicPr>
            <a:picLocks noChangeAspect="1"/>
          </p:cNvPicPr>
          <p:nvPr/>
        </p:nvPicPr>
        <p:blipFill rotWithShape="1">
          <a:blip r:embed="rId3">
            <a:extLst>
              <a:ext uri="{28A0092B-C50C-407E-A947-70E740481C1C}">
                <a14:useLocalDpi xmlns:a14="http://schemas.microsoft.com/office/drawing/2010/main" val="0"/>
              </a:ext>
            </a:extLst>
          </a:blip>
          <a:srcRect t="35464" b="35326"/>
          <a:stretch/>
        </p:blipFill>
        <p:spPr>
          <a:xfrm>
            <a:off x="4833438" y="6079430"/>
            <a:ext cx="2034330" cy="594236"/>
          </a:xfrm>
          <a:prstGeom prst="rect">
            <a:avLst/>
          </a:prstGeom>
        </p:spPr>
      </p:pic>
      <p:sp>
        <p:nvSpPr>
          <p:cNvPr id="27" name="TextBox 26">
            <a:extLst>
              <a:ext uri="{FF2B5EF4-FFF2-40B4-BE49-F238E27FC236}">
                <a16:creationId xmlns:a16="http://schemas.microsoft.com/office/drawing/2014/main" id="{89813376-2E9C-451F-B5E6-0257A7C0513F}"/>
              </a:ext>
            </a:extLst>
          </p:cNvPr>
          <p:cNvSpPr txBox="1"/>
          <p:nvPr/>
        </p:nvSpPr>
        <p:spPr>
          <a:xfrm>
            <a:off x="-38101" y="523910"/>
            <a:ext cx="5328591" cy="389246"/>
          </a:xfrm>
          <a:prstGeom prst="rect">
            <a:avLst/>
          </a:prstGeom>
          <a:noFill/>
        </p:spPr>
        <p:txBody>
          <a:bodyPr wrap="square" lIns="80682" tIns="40341" rIns="80682" bIns="40341"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000" b="1" dirty="0">
                <a:solidFill>
                  <a:srgbClr val="242424"/>
                </a:solidFill>
                <a:latin typeface="Aptos" panose="020B0004020202020204" pitchFamily="34" charset="0"/>
              </a:rPr>
              <a:t>Automation and Robotics</a:t>
            </a:r>
            <a:endParaRPr lang="en-US" dirty="0">
              <a:solidFill>
                <a:srgbClr val="242424"/>
              </a:solidFill>
              <a:latin typeface="Aptos" panose="020B0004020202020204" pitchFamily="34" charset="0"/>
            </a:endParaRPr>
          </a:p>
        </p:txBody>
      </p:sp>
      <p:sp>
        <p:nvSpPr>
          <p:cNvPr id="28" name="TextBox 27">
            <a:extLst>
              <a:ext uri="{FF2B5EF4-FFF2-40B4-BE49-F238E27FC236}">
                <a16:creationId xmlns:a16="http://schemas.microsoft.com/office/drawing/2014/main" id="{7EFE113F-F49E-4528-BBBB-98E33C88975F}"/>
              </a:ext>
            </a:extLst>
          </p:cNvPr>
          <p:cNvSpPr txBox="1"/>
          <p:nvPr/>
        </p:nvSpPr>
        <p:spPr>
          <a:xfrm>
            <a:off x="-5429" y="990425"/>
            <a:ext cx="4987195" cy="2585323"/>
          </a:xfrm>
          <a:prstGeom prst="rect">
            <a:avLst/>
          </a:prstGeom>
          <a:noFill/>
        </p:spPr>
        <p:txBody>
          <a:bodyPr wrap="square" lIns="91440" tIns="45720" rIns="91440" bIns="45720" rtlCol="0" anchor="t">
            <a:spAutoFit/>
          </a:bodyPr>
          <a:lstStyle/>
          <a:p>
            <a:r>
              <a:rPr lang="en-US" b="1" dirty="0">
                <a:solidFill>
                  <a:srgbClr val="242424"/>
                </a:solidFill>
                <a:latin typeface="Aptos" panose="020B0004020202020204" pitchFamily="34" charset="0"/>
              </a:rPr>
              <a:t>Programs Include: </a:t>
            </a:r>
            <a:endParaRPr lang="en-US" dirty="0">
              <a:solidFill>
                <a:srgbClr val="242424"/>
              </a:solidFill>
              <a:latin typeface="Aptos" panose="020B0004020202020204" pitchFamily="34" charset="0"/>
            </a:endParaRPr>
          </a:p>
          <a:p>
            <a:pPr marL="285750" indent="-285750">
              <a:buFont typeface="Arial"/>
              <a:buChar char="•"/>
            </a:pPr>
            <a:r>
              <a:rPr lang="en-US" b="1" i="1" dirty="0">
                <a:solidFill>
                  <a:srgbClr val="242424"/>
                </a:solidFill>
                <a:latin typeface="Aptos" panose="020B0004020202020204" pitchFamily="34" charset="0"/>
              </a:rPr>
              <a:t>**NEW**</a:t>
            </a:r>
            <a:r>
              <a:rPr lang="en-US" dirty="0">
                <a:solidFill>
                  <a:srgbClr val="242424"/>
                </a:solidFill>
                <a:latin typeface="Aptos" panose="020B0004020202020204" pitchFamily="34" charset="0"/>
              </a:rPr>
              <a:t> </a:t>
            </a:r>
            <a:r>
              <a:rPr lang="en-US" b="1" dirty="0">
                <a:solidFill>
                  <a:srgbClr val="242424"/>
                </a:solidFill>
                <a:latin typeface="Aptos" panose="020B0004020202020204" pitchFamily="34" charset="0"/>
              </a:rPr>
              <a:t>Future-Ready Educator Bootcamp: Exploring Industry 4.0</a:t>
            </a:r>
          </a:p>
          <a:p>
            <a:pPr marL="742950" indent="-285750">
              <a:buFont typeface="Arial" panose="020B0604020202020204" pitchFamily="34" charset="0"/>
              <a:buChar char="•"/>
            </a:pPr>
            <a:r>
              <a:rPr lang="en-US" dirty="0">
                <a:solidFill>
                  <a:srgbClr val="242424"/>
                </a:solidFill>
                <a:latin typeface="Aptos" panose="020B0004020202020204" pitchFamily="34" charset="0"/>
              </a:rPr>
              <a:t>Introduction to Industry 4.0 for Educators (Virtual)</a:t>
            </a:r>
          </a:p>
          <a:p>
            <a:pPr marL="742950" indent="-285750">
              <a:buFont typeface="Arial" panose="020B0604020202020204" pitchFamily="34" charset="0"/>
              <a:buChar char="•"/>
            </a:pPr>
            <a:r>
              <a:rPr lang="en-US" dirty="0">
                <a:solidFill>
                  <a:srgbClr val="242424"/>
                </a:solidFill>
                <a:latin typeface="Aptos" panose="020B0004020202020204" pitchFamily="34" charset="0"/>
              </a:rPr>
              <a:t>Introduction to Robotic Programming using CoderZ (Virtual)</a:t>
            </a:r>
          </a:p>
          <a:p>
            <a:pPr marL="742950" indent="-285750">
              <a:buFont typeface="Arial" panose="020B0604020202020204" pitchFamily="34" charset="0"/>
              <a:buChar char="•"/>
            </a:pPr>
            <a:r>
              <a:rPr lang="en-US" dirty="0">
                <a:solidFill>
                  <a:srgbClr val="242424"/>
                </a:solidFill>
                <a:latin typeface="Aptos" panose="020B0004020202020204" pitchFamily="34" charset="0"/>
              </a:rPr>
              <a:t>Introduction to Automation and Robotics (In-Person)</a:t>
            </a:r>
            <a:endParaRPr lang="en-US" dirty="0">
              <a:solidFill>
                <a:srgbClr val="000000"/>
              </a:solidFill>
              <a:latin typeface="Aptos" panose="020B0004020202020204" pitchFamily="34" charset="0"/>
              <a:cs typeface="Arial"/>
            </a:endParaRPr>
          </a:p>
        </p:txBody>
      </p:sp>
      <p:sp>
        <p:nvSpPr>
          <p:cNvPr id="30" name="TextBox 29">
            <a:extLst>
              <a:ext uri="{FF2B5EF4-FFF2-40B4-BE49-F238E27FC236}">
                <a16:creationId xmlns:a16="http://schemas.microsoft.com/office/drawing/2014/main" id="{CB5843DB-3359-413A-8FAC-0D94B284FCC9}"/>
              </a:ext>
            </a:extLst>
          </p:cNvPr>
          <p:cNvSpPr txBox="1"/>
          <p:nvPr/>
        </p:nvSpPr>
        <p:spPr>
          <a:xfrm>
            <a:off x="7162800" y="146781"/>
            <a:ext cx="5076179" cy="492443"/>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For more information, please review our website:</a:t>
            </a:r>
          </a:p>
          <a:p>
            <a:pPr algn="ctr"/>
            <a:r>
              <a:rPr lang="en-US" sz="1200" dirty="0">
                <a:latin typeface="Aptos" panose="020B0004020202020204" pitchFamily="34" charset="0"/>
                <a:cs typeface="Times New Roman" panose="02020603050405020304" pitchFamily="18" charset="0"/>
                <a:hlinkClick r:id="rId4"/>
              </a:rPr>
              <a:t>https://www.lorainccc.edu/engineering/industry-4-0-teacher-training/</a:t>
            </a:r>
            <a:endParaRPr lang="en-US" sz="1200" dirty="0">
              <a:latin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3496FAB-E1DC-AE77-BC9B-DDD341AEC1AA}"/>
              </a:ext>
            </a:extLst>
          </p:cNvPr>
          <p:cNvSpPr txBox="1"/>
          <p:nvPr/>
        </p:nvSpPr>
        <p:spPr>
          <a:xfrm>
            <a:off x="-16101" y="3258415"/>
            <a:ext cx="5062740"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dirty="0">
              <a:solidFill>
                <a:srgbClr val="242424"/>
              </a:solidFill>
              <a:latin typeface="Aptos" panose="020B0004020202020204" pitchFamily="34" charset="0"/>
            </a:endParaRPr>
          </a:p>
          <a:p>
            <a:pPr marL="285750" indent="-285750">
              <a:buFont typeface="Arial"/>
              <a:buChar char="•"/>
            </a:pPr>
            <a:r>
              <a:rPr lang="en-US" b="1" dirty="0">
                <a:solidFill>
                  <a:srgbClr val="242424"/>
                </a:solidFill>
                <a:latin typeface="Aptos" panose="020B0004020202020204" pitchFamily="34" charset="0"/>
              </a:rPr>
              <a:t>Facilitator Trainings:</a:t>
            </a:r>
          </a:p>
          <a:p>
            <a:pPr marL="742950" indent="-285750">
              <a:buFont typeface="Arial" panose="020B0604020202020204" pitchFamily="34" charset="0"/>
              <a:buChar char="•"/>
            </a:pPr>
            <a:r>
              <a:rPr lang="en-US" dirty="0">
                <a:solidFill>
                  <a:srgbClr val="242424"/>
                </a:solidFill>
                <a:latin typeface="Aptos" panose="020B0004020202020204" pitchFamily="34" charset="0"/>
              </a:rPr>
              <a:t>Introduction to Introduction to Robotics for Educators</a:t>
            </a:r>
          </a:p>
          <a:p>
            <a:pPr marL="742950" indent="-285750">
              <a:buFont typeface="Arial" panose="020B0604020202020204" pitchFamily="34" charset="0"/>
              <a:buChar char="•"/>
            </a:pPr>
            <a:r>
              <a:rPr lang="en-US" dirty="0">
                <a:solidFill>
                  <a:srgbClr val="242424"/>
                </a:solidFill>
                <a:latin typeface="Aptos" panose="020B0004020202020204" pitchFamily="34" charset="0"/>
              </a:rPr>
              <a:t>Introduction to Programmable Logic Controllers (PLCs) for Educators</a:t>
            </a:r>
            <a:endParaRPr lang="en-US" dirty="0">
              <a:latin typeface="Aptos" panose="020B0004020202020204" pitchFamily="34" charset="0"/>
            </a:endParaRPr>
          </a:p>
          <a:p>
            <a:pPr marL="742950" indent="-285750">
              <a:buFont typeface="Arial" panose="020B0604020202020204" pitchFamily="34" charset="0"/>
              <a:buChar char="•"/>
            </a:pPr>
            <a:r>
              <a:rPr lang="en-US" dirty="0">
                <a:solidFill>
                  <a:srgbClr val="242424"/>
                </a:solidFill>
                <a:latin typeface="Aptos" panose="020B0004020202020204" pitchFamily="34" charset="0"/>
              </a:rPr>
              <a:t>Both Programs include:</a:t>
            </a:r>
            <a:endParaRPr lang="en-US" dirty="0">
              <a:solidFill>
                <a:srgbClr val="000000"/>
              </a:solidFill>
              <a:latin typeface="Aptos" panose="020B0004020202020204" pitchFamily="34" charset="0"/>
              <a:cs typeface="Arial"/>
            </a:endParaRPr>
          </a:p>
          <a:p>
            <a:pPr marL="1200150" lvl="1" indent="-285750">
              <a:buFont typeface="Arial" panose="020B0604020202020204" pitchFamily="34" charset="0"/>
              <a:buChar char="•"/>
            </a:pPr>
            <a:r>
              <a:rPr lang="en-US" dirty="0">
                <a:solidFill>
                  <a:srgbClr val="242424"/>
                </a:solidFill>
                <a:latin typeface="Aptos" panose="020B0004020202020204" pitchFamily="34" charset="0"/>
                <a:cs typeface="Arial"/>
              </a:rPr>
              <a:t>Hands-on, Industry-Relevant Projects</a:t>
            </a:r>
          </a:p>
          <a:p>
            <a:pPr marL="1200150" lvl="1" indent="-285750">
              <a:buFont typeface="Arial" panose="020B0604020202020204" pitchFamily="34" charset="0"/>
              <a:buChar char="•"/>
            </a:pPr>
            <a:r>
              <a:rPr lang="en-US" dirty="0">
                <a:solidFill>
                  <a:srgbClr val="242424"/>
                </a:solidFill>
                <a:latin typeface="Aptos" panose="020B0004020202020204" pitchFamily="34" charset="0"/>
                <a:cs typeface="Arial"/>
              </a:rPr>
              <a:t>Industry-Recognized Credentials</a:t>
            </a:r>
          </a:p>
          <a:p>
            <a:pPr marL="1200150" lvl="1" indent="-285750">
              <a:buFont typeface="Arial"/>
              <a:buChar char="•"/>
            </a:pPr>
            <a:r>
              <a:rPr lang="en-US" dirty="0">
                <a:solidFill>
                  <a:srgbClr val="242424"/>
                </a:solidFill>
                <a:latin typeface="Aptos" panose="020B0004020202020204" pitchFamily="34" charset="0"/>
                <a:cs typeface="Arial"/>
              </a:rPr>
              <a:t>Capstone Course</a:t>
            </a:r>
          </a:p>
          <a:p>
            <a:pPr marL="1200150" lvl="1" indent="-285750">
              <a:buFont typeface="Arial"/>
              <a:buChar char="•"/>
            </a:pPr>
            <a:r>
              <a:rPr lang="en-US" dirty="0">
                <a:solidFill>
                  <a:srgbClr val="242424"/>
                </a:solidFill>
                <a:latin typeface="Aptos" panose="020B0004020202020204" pitchFamily="34" charset="0"/>
                <a:cs typeface="Arial"/>
              </a:rPr>
              <a:t>Build Your Industry Network</a:t>
            </a:r>
          </a:p>
        </p:txBody>
      </p:sp>
      <p:pic>
        <p:nvPicPr>
          <p:cNvPr id="14" name="Picture 13">
            <a:extLst>
              <a:ext uri="{FF2B5EF4-FFF2-40B4-BE49-F238E27FC236}">
                <a16:creationId xmlns:a16="http://schemas.microsoft.com/office/drawing/2014/main" id="{CC81E354-7C66-4A02-A7A2-6C2CD7733F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915" t="24841" b="26572"/>
          <a:stretch/>
        </p:blipFill>
        <p:spPr>
          <a:xfrm>
            <a:off x="4989489" y="4413797"/>
            <a:ext cx="1722228" cy="1485909"/>
          </a:xfrm>
          <a:prstGeom prst="rect">
            <a:avLst/>
          </a:prstGeom>
        </p:spPr>
      </p:pic>
      <p:pic>
        <p:nvPicPr>
          <p:cNvPr id="15" name="Picture 14">
            <a:extLst>
              <a:ext uri="{FF2B5EF4-FFF2-40B4-BE49-F238E27FC236}">
                <a16:creationId xmlns:a16="http://schemas.microsoft.com/office/drawing/2014/main" id="{5A39FAE3-7478-4182-8FCE-7BA58A937B83}"/>
              </a:ext>
            </a:extLst>
          </p:cNvPr>
          <p:cNvPicPr/>
          <p:nvPr/>
        </p:nvPicPr>
        <p:blipFill rotWithShape="1">
          <a:blip r:embed="rId6" cstate="print">
            <a:extLst>
              <a:ext uri="{28A0092B-C50C-407E-A947-70E740481C1C}">
                <a14:useLocalDpi xmlns:a14="http://schemas.microsoft.com/office/drawing/2010/main" val="0"/>
              </a:ext>
            </a:extLst>
          </a:blip>
          <a:srcRect l="38735" t="3426" r="18798" b="23771"/>
          <a:stretch/>
        </p:blipFill>
        <p:spPr bwMode="auto">
          <a:xfrm>
            <a:off x="5046639" y="866334"/>
            <a:ext cx="1451107" cy="1699302"/>
          </a:xfrm>
          <a:prstGeom prst="rect">
            <a:avLst/>
          </a:prstGeom>
          <a:noFill/>
          <a:ln w="19050"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EC10DDDB-A9FA-4C99-BFA4-43D247681975}"/>
              </a:ext>
            </a:extLst>
          </p:cNvPr>
          <p:cNvPicPr/>
          <p:nvPr/>
        </p:nvPicPr>
        <p:blipFill rotWithShape="1">
          <a:blip r:embed="rId7" cstate="print">
            <a:extLst>
              <a:ext uri="{28A0092B-C50C-407E-A947-70E740481C1C}">
                <a14:useLocalDpi xmlns:a14="http://schemas.microsoft.com/office/drawing/2010/main" val="0"/>
              </a:ext>
            </a:extLst>
          </a:blip>
          <a:srcRect l="-3134" t="4041" r="9996" b="15432"/>
          <a:stretch/>
        </p:blipFill>
        <p:spPr bwMode="auto">
          <a:xfrm>
            <a:off x="4956804" y="2857773"/>
            <a:ext cx="1722228" cy="1299076"/>
          </a:xfrm>
          <a:prstGeom prst="rect">
            <a:avLst/>
          </a:prstGeom>
          <a:noFill/>
          <a:ln w="9525">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9A29320C-1956-4058-A239-D931D56AB620}"/>
              </a:ext>
            </a:extLst>
          </p:cNvPr>
          <p:cNvSpPr txBox="1"/>
          <p:nvPr/>
        </p:nvSpPr>
        <p:spPr>
          <a:xfrm>
            <a:off x="6901512" y="915022"/>
            <a:ext cx="5211557" cy="1754326"/>
          </a:xfrm>
          <a:prstGeom prst="rect">
            <a:avLst/>
          </a:prstGeom>
          <a:noFill/>
        </p:spPr>
        <p:txBody>
          <a:bodyPr wrap="square" rtlCol="0">
            <a:spAutoFit/>
          </a:bodyPr>
          <a:lstStyle/>
          <a:p>
            <a:r>
              <a:rPr lang="en-US" b="1" dirty="0">
                <a:latin typeface="Aptos" panose="020B0004020202020204" pitchFamily="34" charset="0"/>
              </a:rPr>
              <a:t>Teacher Training Success:</a:t>
            </a:r>
          </a:p>
          <a:p>
            <a:pPr marL="285750" indent="-285750">
              <a:buFont typeface="Arial" panose="020B0604020202020204" pitchFamily="34" charset="0"/>
              <a:buChar char="•"/>
            </a:pPr>
            <a:r>
              <a:rPr lang="en-US" dirty="0">
                <a:latin typeface="Aptos" panose="020B0004020202020204" pitchFamily="34" charset="0"/>
              </a:rPr>
              <a:t>Two bootcamps held in August and January</a:t>
            </a:r>
          </a:p>
          <a:p>
            <a:pPr marL="285750" indent="-285750">
              <a:buFont typeface="Arial" panose="020B0604020202020204" pitchFamily="34" charset="0"/>
              <a:buChar char="•"/>
            </a:pPr>
            <a:r>
              <a:rPr lang="en-US" dirty="0">
                <a:latin typeface="Aptos" panose="020B0004020202020204" pitchFamily="34" charset="0"/>
              </a:rPr>
              <a:t>Partnered with Sinclair for the January bootcamp for the online portion </a:t>
            </a:r>
          </a:p>
          <a:p>
            <a:pPr marL="285750" indent="-285750">
              <a:buFont typeface="Arial" panose="020B0604020202020204" pitchFamily="34" charset="0"/>
              <a:buChar char="•"/>
            </a:pPr>
            <a:r>
              <a:rPr lang="en-US" dirty="0">
                <a:latin typeface="Aptos" panose="020B0004020202020204" pitchFamily="34" charset="0"/>
              </a:rPr>
              <a:t>Six (6) teachers have taken advantage of the Graduate Credit offered with Ashland University </a:t>
            </a:r>
          </a:p>
        </p:txBody>
      </p:sp>
      <p:sp>
        <p:nvSpPr>
          <p:cNvPr id="17" name="TextBox 16">
            <a:extLst>
              <a:ext uri="{FF2B5EF4-FFF2-40B4-BE49-F238E27FC236}">
                <a16:creationId xmlns:a16="http://schemas.microsoft.com/office/drawing/2014/main" id="{65EE234B-3F5F-40EE-9C47-D91D116CF86C}"/>
              </a:ext>
            </a:extLst>
          </p:cNvPr>
          <p:cNvSpPr txBox="1"/>
          <p:nvPr/>
        </p:nvSpPr>
        <p:spPr>
          <a:xfrm>
            <a:off x="6942486" y="2759502"/>
            <a:ext cx="5211557" cy="3000821"/>
          </a:xfrm>
          <a:prstGeom prst="rect">
            <a:avLst/>
          </a:prstGeom>
          <a:noFill/>
        </p:spPr>
        <p:txBody>
          <a:bodyPr wrap="square" rtlCol="0">
            <a:spAutoFit/>
          </a:bodyPr>
          <a:lstStyle/>
          <a:p>
            <a:r>
              <a:rPr lang="en-US" b="1" dirty="0">
                <a:latin typeface="Aptos" panose="020B0004020202020204" pitchFamily="34" charset="0"/>
              </a:rPr>
              <a:t>Certificate Program  Success:</a:t>
            </a:r>
          </a:p>
          <a:p>
            <a:pPr marL="285750" indent="-285750">
              <a:buFont typeface="Arial" panose="020B0604020202020204" pitchFamily="34" charset="0"/>
              <a:buChar char="•"/>
            </a:pPr>
            <a:r>
              <a:rPr lang="en-US" dirty="0">
                <a:latin typeface="Aptos" panose="020B0004020202020204" pitchFamily="34" charset="0"/>
              </a:rPr>
              <a:t>Certification program was filled and  interest in next year </a:t>
            </a:r>
          </a:p>
          <a:p>
            <a:pPr marL="285750" indent="-285750">
              <a:buFont typeface="Arial" panose="020B0604020202020204" pitchFamily="34" charset="0"/>
              <a:buChar char="•"/>
            </a:pPr>
            <a:r>
              <a:rPr lang="en-US" dirty="0">
                <a:latin typeface="Aptos" panose="020B0004020202020204" pitchFamily="34" charset="0"/>
              </a:rPr>
              <a:t>Having the option to take one pathway at a time was helpful; about half of the participants are only taking one pathway</a:t>
            </a:r>
          </a:p>
          <a:p>
            <a:pPr marL="285750" indent="-285750">
              <a:buFont typeface="Arial" panose="020B0604020202020204" pitchFamily="34" charset="0"/>
              <a:buChar char="•"/>
            </a:pPr>
            <a:r>
              <a:rPr lang="en-US" dirty="0">
                <a:latin typeface="Aptos" panose="020B0004020202020204" pitchFamily="34" charset="0"/>
              </a:rPr>
              <a:t>Majority of participants are from Career Technical Centers, and all are in the K-12 space</a:t>
            </a:r>
          </a:p>
          <a:p>
            <a:endParaRPr lang="en-US" sz="800" dirty="0">
              <a:latin typeface="Aptos" panose="020B0004020202020204" pitchFamily="34" charset="0"/>
            </a:endParaRPr>
          </a:p>
          <a:p>
            <a:br>
              <a:rPr lang="en-US" sz="100" dirty="0">
                <a:latin typeface="Aptos" panose="020B0004020202020204" pitchFamily="34" charset="0"/>
              </a:rPr>
            </a:br>
            <a:r>
              <a:rPr lang="en-US" b="1" dirty="0">
                <a:latin typeface="Aptos" panose="020B0004020202020204" pitchFamily="34" charset="0"/>
              </a:rPr>
              <a:t>Challenge</a:t>
            </a:r>
            <a:r>
              <a:rPr lang="en-US" dirty="0">
                <a:latin typeface="Aptos" panose="020B0004020202020204" pitchFamily="34" charset="0"/>
              </a:rPr>
              <a:t>: Finding dates that work for K-12 population </a:t>
            </a:r>
          </a:p>
        </p:txBody>
      </p:sp>
      <p:sp>
        <p:nvSpPr>
          <p:cNvPr id="4" name="TextBox 3">
            <a:extLst>
              <a:ext uri="{FF2B5EF4-FFF2-40B4-BE49-F238E27FC236}">
                <a16:creationId xmlns:a16="http://schemas.microsoft.com/office/drawing/2014/main" id="{DE7BFD13-445E-4DA0-99D6-A7EBC3D1EC60}"/>
              </a:ext>
            </a:extLst>
          </p:cNvPr>
          <p:cNvSpPr txBox="1"/>
          <p:nvPr/>
        </p:nvSpPr>
        <p:spPr>
          <a:xfrm>
            <a:off x="6942486" y="5923022"/>
            <a:ext cx="5062740" cy="646331"/>
          </a:xfrm>
          <a:prstGeom prst="rect">
            <a:avLst/>
          </a:prstGeom>
          <a:noFill/>
        </p:spPr>
        <p:txBody>
          <a:bodyPr wrap="square" rtlCol="0">
            <a:spAutoFit/>
          </a:bodyPr>
          <a:lstStyle/>
          <a:p>
            <a:r>
              <a:rPr lang="en-US" b="1" dirty="0">
                <a:latin typeface="Aptos" panose="020B0004020202020204" pitchFamily="34" charset="0"/>
              </a:rPr>
              <a:t>Recruitment Success:</a:t>
            </a:r>
          </a:p>
          <a:p>
            <a:pPr marL="285750" indent="-285750">
              <a:buFont typeface="Arial" panose="020B0604020202020204" pitchFamily="34" charset="0"/>
              <a:buChar char="•"/>
            </a:pPr>
            <a:r>
              <a:rPr lang="en-US" dirty="0">
                <a:latin typeface="Aptos" panose="020B0004020202020204" pitchFamily="34" charset="0"/>
              </a:rPr>
              <a:t>Relationships, Relationships, Relationships</a:t>
            </a:r>
          </a:p>
        </p:txBody>
      </p:sp>
      <p:cxnSp>
        <p:nvCxnSpPr>
          <p:cNvPr id="7" name="Straight Connector 6">
            <a:extLst>
              <a:ext uri="{FF2B5EF4-FFF2-40B4-BE49-F238E27FC236}">
                <a16:creationId xmlns:a16="http://schemas.microsoft.com/office/drawing/2014/main" id="{73BA2385-8F5C-4C14-93B5-FCE38909382E}"/>
              </a:ext>
            </a:extLst>
          </p:cNvPr>
          <p:cNvCxnSpPr>
            <a:cxnSpLocks/>
          </p:cNvCxnSpPr>
          <p:nvPr/>
        </p:nvCxnSpPr>
        <p:spPr>
          <a:xfrm>
            <a:off x="0" y="913156"/>
            <a:ext cx="3886200" cy="0"/>
          </a:xfrm>
          <a:prstGeom prst="line">
            <a:avLst/>
          </a:prstGeom>
          <a:ln w="38100">
            <a:solidFill>
              <a:srgbClr val="82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D8DD5A-BDBA-418B-B435-C621A3AC3442}"/>
              </a:ext>
            </a:extLst>
          </p:cNvPr>
          <p:cNvCxnSpPr>
            <a:cxnSpLocks/>
          </p:cNvCxnSpPr>
          <p:nvPr/>
        </p:nvCxnSpPr>
        <p:spPr>
          <a:xfrm>
            <a:off x="8267843" y="838822"/>
            <a:ext cx="3886200" cy="0"/>
          </a:xfrm>
          <a:prstGeom prst="line">
            <a:avLst/>
          </a:prstGeom>
          <a:ln w="38100">
            <a:solidFill>
              <a:srgbClr val="82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0073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08B4D-D9A3-F914-5651-6DB92F97905E}"/>
              </a:ext>
            </a:extLst>
          </p:cNvPr>
          <p:cNvSpPr>
            <a:spLocks noGrp="1"/>
          </p:cNvSpPr>
          <p:nvPr>
            <p:ph type="title"/>
          </p:nvPr>
        </p:nvSpPr>
        <p:spPr>
          <a:xfrm>
            <a:off x="1167492" y="381000"/>
            <a:ext cx="9779183" cy="1325563"/>
          </a:xfrm>
        </p:spPr>
        <p:txBody>
          <a:bodyPr anchor="b">
            <a:normAutofit/>
          </a:bodyPr>
          <a:lstStyle/>
          <a:p>
            <a:r>
              <a:rPr lang="en-US" sz="4400" dirty="0">
                <a:latin typeface="Monteserrat"/>
              </a:rPr>
              <a:t>Digital Transformation and Advanced Manufacturing</a:t>
            </a:r>
          </a:p>
        </p:txBody>
      </p:sp>
      <p:pic>
        <p:nvPicPr>
          <p:cNvPr id="8" name="Picture 7">
            <a:extLst>
              <a:ext uri="{FF2B5EF4-FFF2-40B4-BE49-F238E27FC236}">
                <a16:creationId xmlns:a16="http://schemas.microsoft.com/office/drawing/2014/main" id="{3E2F9619-1612-B5C5-CAED-696D766A3900}"/>
              </a:ext>
            </a:extLst>
          </p:cNvPr>
          <p:cNvPicPr>
            <a:picLocks noChangeAspect="1"/>
          </p:cNvPicPr>
          <p:nvPr/>
        </p:nvPicPr>
        <p:blipFill>
          <a:blip r:embed="rId3"/>
          <a:stretch>
            <a:fillRect/>
          </a:stretch>
        </p:blipFill>
        <p:spPr>
          <a:xfrm>
            <a:off x="644421" y="2014693"/>
            <a:ext cx="5302948" cy="4341657"/>
          </a:xfrm>
          <a:prstGeom prst="rect">
            <a:avLst/>
          </a:prstGeom>
          <a:noFill/>
        </p:spPr>
      </p:pic>
      <p:sp>
        <p:nvSpPr>
          <p:cNvPr id="4" name="Slide Number Placeholder 3">
            <a:extLst>
              <a:ext uri="{FF2B5EF4-FFF2-40B4-BE49-F238E27FC236}">
                <a16:creationId xmlns:a16="http://schemas.microsoft.com/office/drawing/2014/main" id="{2187BC87-4A51-D449-20D6-72A2C3C8B384}"/>
              </a:ext>
            </a:extLst>
          </p:cNvPr>
          <p:cNvSpPr>
            <a:spLocks noGrp="1"/>
          </p:cNvSpPr>
          <p:nvPr>
            <p:ph type="sldNum" sz="quarter" idx="4"/>
          </p:nvPr>
        </p:nvSpPr>
        <p:spPr>
          <a:xfrm>
            <a:off x="10153276" y="6356350"/>
            <a:ext cx="1657723"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94A09A9-5501-47C1-A89A-A340965A2BE2}" type="slidenum">
              <a:rPr kumimoji="0" lang="en-US" sz="1200" b="0" i="0" u="none" strike="noStrike" kern="1200" cap="none" spc="0" normalizeH="0" baseline="0" noProof="0" smtClean="0">
                <a:ln>
                  <a:noFill/>
                </a:ln>
                <a:solidFill>
                  <a:srgbClr val="AEABAB"/>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36</a:t>
            </a:fld>
            <a:endParaRPr kumimoji="0" lang="en-US" sz="1200" b="0" i="0" u="none" strike="noStrike" kern="1200" cap="none" spc="0" normalizeH="0" baseline="0" noProof="0">
              <a:ln>
                <a:noFill/>
              </a:ln>
              <a:solidFill>
                <a:srgbClr val="AEABAB"/>
              </a:solidFill>
              <a:effectLst/>
              <a:uLnTx/>
              <a:uFillTx/>
              <a:latin typeface="Tenorite"/>
              <a:ea typeface="+mn-ea"/>
              <a:cs typeface="+mn-cs"/>
            </a:endParaRPr>
          </a:p>
        </p:txBody>
      </p:sp>
      <p:sp>
        <p:nvSpPr>
          <p:cNvPr id="3" name="Content Placeholder 2">
            <a:extLst>
              <a:ext uri="{FF2B5EF4-FFF2-40B4-BE49-F238E27FC236}">
                <a16:creationId xmlns:a16="http://schemas.microsoft.com/office/drawing/2014/main" id="{7EC50AD7-46AE-297C-7FCC-BD4C88E4BDDD}"/>
              </a:ext>
            </a:extLst>
          </p:cNvPr>
          <p:cNvSpPr>
            <a:spLocks noGrp="1"/>
          </p:cNvSpPr>
          <p:nvPr>
            <p:ph idx="10"/>
          </p:nvPr>
        </p:nvSpPr>
        <p:spPr>
          <a:xfrm>
            <a:off x="6283235" y="2014693"/>
            <a:ext cx="4663440" cy="3584441"/>
          </a:xfrm>
        </p:spPr>
        <p:txBody>
          <a:bodyPr>
            <a:normAutofit/>
          </a:bodyPr>
          <a:lstStyle/>
          <a:p>
            <a:pPr marL="457200" indent="-457200">
              <a:buFont typeface="Arial" panose="020B0604020202020204" pitchFamily="34" charset="0"/>
              <a:buChar char="•"/>
            </a:pPr>
            <a:r>
              <a:rPr lang="en-US" b="1" i="0" dirty="0">
                <a:effectLst/>
                <a:latin typeface="Monteserrat"/>
              </a:rPr>
              <a:t>Goal: </a:t>
            </a:r>
            <a:r>
              <a:rPr lang="en-US" b="0" i="0" dirty="0">
                <a:effectLst/>
                <a:latin typeface="Monteserrat"/>
              </a:rPr>
              <a:t>Expand talent pipelines to meet critical workforce needs in advanced manufacturing and technology.</a:t>
            </a:r>
          </a:p>
          <a:p>
            <a:pPr marL="457200" indent="-457200">
              <a:buFont typeface="Arial" panose="020B0604020202020204" pitchFamily="34" charset="0"/>
              <a:buChar char="•"/>
            </a:pPr>
            <a:r>
              <a:rPr lang="en-US" dirty="0">
                <a:latin typeface="Monteserrat"/>
              </a:rPr>
              <a:t>Foundations in Digital Transformation</a:t>
            </a:r>
          </a:p>
          <a:p>
            <a:pPr marL="914400" lvl="1" indent="-457200">
              <a:buFont typeface="Arial" panose="020B0604020202020204" pitchFamily="34" charset="0"/>
              <a:buChar char="•"/>
            </a:pPr>
            <a:r>
              <a:rPr lang="en-US" sz="2000" dirty="0">
                <a:latin typeface="Monteserrat"/>
              </a:rPr>
              <a:t>Comprehensive Digital Transformation curriculum</a:t>
            </a:r>
          </a:p>
          <a:p>
            <a:pPr marL="914400" lvl="1" indent="-457200">
              <a:buFont typeface="Arial" panose="020B0604020202020204" pitchFamily="34" charset="0"/>
              <a:buChar char="•"/>
            </a:pPr>
            <a:r>
              <a:rPr lang="en-US" sz="2000" dirty="0">
                <a:latin typeface="Monteserrat"/>
              </a:rPr>
              <a:t>Aligned with the Ohio Manufacturing Competency Model</a:t>
            </a:r>
          </a:p>
          <a:p>
            <a:pPr marL="457200" indent="-457200">
              <a:buFont typeface="Arial" panose="020B0604020202020204" pitchFamily="34" charset="0"/>
              <a:buChar char="•"/>
            </a:pPr>
            <a:r>
              <a:rPr lang="en-US" dirty="0">
                <a:latin typeface="Monteserrat"/>
              </a:rPr>
              <a:t>Curriculum Replication: OU, CSU, Piqua High School</a:t>
            </a:r>
          </a:p>
          <a:p>
            <a:pPr marL="914400" lvl="1" indent="-457200">
              <a:buFont typeface="Arial" panose="020B0604020202020204" pitchFamily="34" charset="0"/>
              <a:buChar char="•"/>
            </a:pPr>
            <a:endParaRPr lang="en-US" sz="2000" dirty="0">
              <a:effectLst/>
              <a:latin typeface="Monteserrat"/>
            </a:endParaRPr>
          </a:p>
        </p:txBody>
      </p:sp>
    </p:spTree>
    <p:extLst>
      <p:ext uri="{BB962C8B-B14F-4D97-AF65-F5344CB8AC3E}">
        <p14:creationId xmlns:p14="http://schemas.microsoft.com/office/powerpoint/2010/main" val="1942089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430AB-BE3C-2152-D7DF-73698A81A8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021E6D-EF0D-0AFF-BE95-239A7800682A}"/>
              </a:ext>
            </a:extLst>
          </p:cNvPr>
          <p:cNvSpPr>
            <a:spLocks noGrp="1"/>
          </p:cNvSpPr>
          <p:nvPr>
            <p:ph type="title"/>
          </p:nvPr>
        </p:nvSpPr>
        <p:spPr>
          <a:xfrm>
            <a:off x="384915" y="259930"/>
            <a:ext cx="11807085" cy="546279"/>
          </a:xfrm>
        </p:spPr>
        <p:txBody>
          <a:bodyPr/>
          <a:lstStyle/>
          <a:p>
            <a:r>
              <a:rPr lang="en-US" sz="4000" dirty="0"/>
              <a:t>Professional Development for the Future of Education</a:t>
            </a:r>
          </a:p>
        </p:txBody>
      </p:sp>
      <p:sp>
        <p:nvSpPr>
          <p:cNvPr id="3" name="Content Placeholder 2">
            <a:extLst>
              <a:ext uri="{FF2B5EF4-FFF2-40B4-BE49-F238E27FC236}">
                <a16:creationId xmlns:a16="http://schemas.microsoft.com/office/drawing/2014/main" id="{D3079ADE-729B-F51D-84AB-6F9E1FCBBA6D}"/>
              </a:ext>
            </a:extLst>
          </p:cNvPr>
          <p:cNvSpPr>
            <a:spLocks noGrp="1"/>
          </p:cNvSpPr>
          <p:nvPr>
            <p:ph idx="1"/>
          </p:nvPr>
        </p:nvSpPr>
        <p:spPr>
          <a:xfrm>
            <a:off x="945150" y="1283844"/>
            <a:ext cx="5055847" cy="3011410"/>
          </a:xfrm>
        </p:spPr>
        <p:txBody>
          <a:bodyPr/>
          <a:lstStyle/>
          <a:p>
            <a:pPr marL="457200" indent="-457200">
              <a:buFont typeface="Arial" panose="020B0604020202020204" pitchFamily="34" charset="0"/>
              <a:buChar char="•"/>
            </a:pPr>
            <a:r>
              <a:rPr lang="en-US" sz="2000" dirty="0"/>
              <a:t>Train-the-Trainer Workshops</a:t>
            </a:r>
          </a:p>
          <a:p>
            <a:pPr marL="914400" lvl="1" indent="-457200">
              <a:buFont typeface="Arial" panose="020B0604020202020204" pitchFamily="34" charset="0"/>
              <a:buChar char="•"/>
            </a:pPr>
            <a:r>
              <a:rPr lang="en-US" sz="1800" dirty="0"/>
              <a:t>Equip </a:t>
            </a:r>
            <a:r>
              <a:rPr lang="en-US" sz="1800" b="0" i="0" dirty="0">
                <a:solidFill>
                  <a:srgbClr val="000000"/>
                </a:solidFill>
                <a:effectLst/>
              </a:rPr>
              <a:t>educators with practical strategies and industry-aligned insights, bringing new technologies and concepts to the classroom</a:t>
            </a:r>
          </a:p>
          <a:p>
            <a:pPr marL="914400" lvl="1" indent="-457200">
              <a:buFont typeface="Arial" panose="020B0604020202020204" pitchFamily="34" charset="0"/>
              <a:buChar char="•"/>
            </a:pPr>
            <a:r>
              <a:rPr lang="en-US" sz="1800" dirty="0">
                <a:solidFill>
                  <a:srgbClr val="000000"/>
                </a:solidFill>
              </a:rPr>
              <a:t>Utilize Foundations in Digital Transformation curriculum</a:t>
            </a:r>
            <a:r>
              <a:rPr lang="en-US" sz="2000" b="0" i="0" dirty="0">
                <a:solidFill>
                  <a:srgbClr val="000000"/>
                </a:solidFill>
                <a:effectLst/>
              </a:rPr>
              <a:t>	</a:t>
            </a:r>
          </a:p>
          <a:p>
            <a:pPr marL="914400" lvl="1" indent="-457200">
              <a:buFont typeface="Arial" panose="020B0604020202020204" pitchFamily="34" charset="0"/>
              <a:buChar char="•"/>
            </a:pPr>
            <a:r>
              <a:rPr lang="en-US" sz="1800" dirty="0">
                <a:solidFill>
                  <a:srgbClr val="000000"/>
                </a:solidFill>
              </a:rPr>
              <a:t>Session 1: 11 educators participated</a:t>
            </a:r>
          </a:p>
          <a:p>
            <a:pPr marL="914400" lvl="1" indent="-457200">
              <a:buFont typeface="Arial" panose="020B0604020202020204" pitchFamily="34" charset="0"/>
              <a:buChar char="•"/>
            </a:pPr>
            <a:r>
              <a:rPr lang="en-US" sz="1800" dirty="0">
                <a:solidFill>
                  <a:srgbClr val="000000"/>
                </a:solidFill>
                <a:effectLst/>
              </a:rPr>
              <a:t>Session 2: 8 educators participated</a:t>
            </a:r>
            <a:endParaRPr lang="en-US" sz="1800" dirty="0"/>
          </a:p>
          <a:p>
            <a:pPr marL="457200" indent="-457200">
              <a:buFont typeface="Arial" panose="020B0604020202020204" pitchFamily="34" charset="0"/>
              <a:buChar char="•"/>
            </a:pPr>
            <a:r>
              <a:rPr lang="en-US" sz="2000" dirty="0">
                <a:effectLst/>
              </a:rPr>
              <a:t>Lesson implementation</a:t>
            </a:r>
          </a:p>
          <a:p>
            <a:pPr marL="914400" lvl="1" indent="-457200">
              <a:buFont typeface="Arial" panose="020B0604020202020204" pitchFamily="34" charset="0"/>
              <a:buChar char="•"/>
            </a:pPr>
            <a:r>
              <a:rPr lang="en-US" sz="1800" dirty="0"/>
              <a:t>AI, 3D printing, CAD</a:t>
            </a:r>
            <a:endParaRPr lang="en-US" sz="1800" dirty="0">
              <a:effectLst/>
            </a:endParaRPr>
          </a:p>
        </p:txBody>
      </p:sp>
      <p:sp>
        <p:nvSpPr>
          <p:cNvPr id="4" name="Slide Number Placeholder 3">
            <a:extLst>
              <a:ext uri="{FF2B5EF4-FFF2-40B4-BE49-F238E27FC236}">
                <a16:creationId xmlns:a16="http://schemas.microsoft.com/office/drawing/2014/main" id="{DD81927B-8542-988C-FD15-AE4EBE34B62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AEABAB"/>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AEABAB"/>
              </a:solidFill>
              <a:effectLst/>
              <a:uLnTx/>
              <a:uFillTx/>
              <a:latin typeface="Tenorite"/>
              <a:ea typeface="+mn-ea"/>
              <a:cs typeface="+mn-cs"/>
            </a:endParaRPr>
          </a:p>
        </p:txBody>
      </p:sp>
      <p:pic>
        <p:nvPicPr>
          <p:cNvPr id="6" name="Picture 5">
            <a:extLst>
              <a:ext uri="{FF2B5EF4-FFF2-40B4-BE49-F238E27FC236}">
                <a16:creationId xmlns:a16="http://schemas.microsoft.com/office/drawing/2014/main" id="{13708290-EB54-5AEE-5BA6-C5839FCCE73E}"/>
              </a:ext>
            </a:extLst>
          </p:cNvPr>
          <p:cNvPicPr>
            <a:picLocks noChangeAspect="1"/>
          </p:cNvPicPr>
          <p:nvPr/>
        </p:nvPicPr>
        <p:blipFill>
          <a:blip r:embed="rId3"/>
          <a:stretch>
            <a:fillRect/>
          </a:stretch>
        </p:blipFill>
        <p:spPr>
          <a:xfrm>
            <a:off x="9068834" y="1000975"/>
            <a:ext cx="3123166" cy="1953659"/>
          </a:xfrm>
          <a:prstGeom prst="rect">
            <a:avLst/>
          </a:prstGeom>
        </p:spPr>
      </p:pic>
      <p:pic>
        <p:nvPicPr>
          <p:cNvPr id="8" name="Picture 7">
            <a:extLst>
              <a:ext uri="{FF2B5EF4-FFF2-40B4-BE49-F238E27FC236}">
                <a16:creationId xmlns:a16="http://schemas.microsoft.com/office/drawing/2014/main" id="{F58D8175-62ED-825A-1595-E758654FE44B}"/>
              </a:ext>
            </a:extLst>
          </p:cNvPr>
          <p:cNvPicPr>
            <a:picLocks noChangeAspect="1"/>
          </p:cNvPicPr>
          <p:nvPr/>
        </p:nvPicPr>
        <p:blipFill>
          <a:blip r:embed="rId4"/>
          <a:srcRect l="2916"/>
          <a:stretch/>
        </p:blipFill>
        <p:spPr>
          <a:xfrm>
            <a:off x="9068834" y="3008321"/>
            <a:ext cx="3129539" cy="1628043"/>
          </a:xfrm>
          <a:prstGeom prst="rect">
            <a:avLst/>
          </a:prstGeom>
        </p:spPr>
      </p:pic>
      <p:pic>
        <p:nvPicPr>
          <p:cNvPr id="10" name="Picture 9">
            <a:extLst>
              <a:ext uri="{FF2B5EF4-FFF2-40B4-BE49-F238E27FC236}">
                <a16:creationId xmlns:a16="http://schemas.microsoft.com/office/drawing/2014/main" id="{656EA871-78CD-B546-D257-F50A82485272}"/>
              </a:ext>
            </a:extLst>
          </p:cNvPr>
          <p:cNvPicPr>
            <a:picLocks noChangeAspect="1"/>
          </p:cNvPicPr>
          <p:nvPr/>
        </p:nvPicPr>
        <p:blipFill>
          <a:blip r:embed="rId5"/>
          <a:stretch>
            <a:fillRect/>
          </a:stretch>
        </p:blipFill>
        <p:spPr>
          <a:xfrm>
            <a:off x="5091208" y="4772889"/>
            <a:ext cx="5056188" cy="2085111"/>
          </a:xfrm>
          <a:prstGeom prst="rect">
            <a:avLst/>
          </a:prstGeom>
        </p:spPr>
      </p:pic>
      <p:pic>
        <p:nvPicPr>
          <p:cNvPr id="11" name="Picture 10">
            <a:extLst>
              <a:ext uri="{FF2B5EF4-FFF2-40B4-BE49-F238E27FC236}">
                <a16:creationId xmlns:a16="http://schemas.microsoft.com/office/drawing/2014/main" id="{3AC9D8A7-FBE5-1D12-2E9D-C89D555C56A6}"/>
              </a:ext>
            </a:extLst>
          </p:cNvPr>
          <p:cNvPicPr>
            <a:picLocks noChangeAspect="1"/>
          </p:cNvPicPr>
          <p:nvPr/>
        </p:nvPicPr>
        <p:blipFill>
          <a:blip r:embed="rId6"/>
          <a:stretch>
            <a:fillRect/>
          </a:stretch>
        </p:blipFill>
        <p:spPr>
          <a:xfrm>
            <a:off x="1363505" y="4772889"/>
            <a:ext cx="3377977" cy="2085111"/>
          </a:xfrm>
          <a:prstGeom prst="rect">
            <a:avLst/>
          </a:prstGeom>
        </p:spPr>
      </p:pic>
      <p:sp>
        <p:nvSpPr>
          <p:cNvPr id="13" name="Content Placeholder 2">
            <a:extLst>
              <a:ext uri="{FF2B5EF4-FFF2-40B4-BE49-F238E27FC236}">
                <a16:creationId xmlns:a16="http://schemas.microsoft.com/office/drawing/2014/main" id="{E95D5666-3413-1EDB-13FF-0D8F646D4E9D}"/>
              </a:ext>
            </a:extLst>
          </p:cNvPr>
          <p:cNvSpPr txBox="1">
            <a:spLocks/>
          </p:cNvSpPr>
          <p:nvPr/>
        </p:nvSpPr>
        <p:spPr>
          <a:xfrm>
            <a:off x="6000998" y="2389842"/>
            <a:ext cx="2622972" cy="749608"/>
          </a:xfrm>
          <a:prstGeom prst="rect">
            <a:avLst/>
          </a:prstGeom>
          <a:ln w="31750">
            <a:solidFill>
              <a:schemeClr val="tx1">
                <a:lumMod val="95000"/>
                <a:lumOff val="5000"/>
              </a:schemeClr>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onteserra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onteserra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onteserra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eserra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eserra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Monteserrat"/>
                <a:ea typeface="+mn-ea"/>
                <a:cs typeface="+mn-cs"/>
              </a:rPr>
              <a:t>Session 1: 11 participants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Monteserrat"/>
                <a:ea typeface="+mn-ea"/>
                <a:cs typeface="+mn-cs"/>
              </a:rPr>
              <a:t>Session 2: 8 participants</a:t>
            </a:r>
          </a:p>
        </p:txBody>
      </p:sp>
    </p:spTree>
    <p:extLst>
      <p:ext uri="{BB962C8B-B14F-4D97-AF65-F5344CB8AC3E}">
        <p14:creationId xmlns:p14="http://schemas.microsoft.com/office/powerpoint/2010/main" val="898110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9FCA-720F-8BFC-76BA-3D0A12CADAA6}"/>
              </a:ext>
            </a:extLst>
          </p:cNvPr>
          <p:cNvSpPr>
            <a:spLocks noGrp="1"/>
          </p:cNvSpPr>
          <p:nvPr>
            <p:ph type="title"/>
          </p:nvPr>
        </p:nvSpPr>
        <p:spPr>
          <a:xfrm>
            <a:off x="1237066" y="276227"/>
            <a:ext cx="9908339" cy="855372"/>
          </a:xfrm>
        </p:spPr>
        <p:txBody>
          <a:bodyPr/>
          <a:lstStyle/>
          <a:p>
            <a:r>
              <a:rPr lang="en-US" dirty="0"/>
              <a:t>Dayton Digital Transformation Summit</a:t>
            </a:r>
          </a:p>
        </p:txBody>
      </p:sp>
      <p:sp>
        <p:nvSpPr>
          <p:cNvPr id="3" name="Content Placeholder 2">
            <a:extLst>
              <a:ext uri="{FF2B5EF4-FFF2-40B4-BE49-F238E27FC236}">
                <a16:creationId xmlns:a16="http://schemas.microsoft.com/office/drawing/2014/main" id="{8EF4DCF7-AEBF-A7AD-A2A0-048E4656A563}"/>
              </a:ext>
            </a:extLst>
          </p:cNvPr>
          <p:cNvSpPr>
            <a:spLocks noGrp="1"/>
          </p:cNvSpPr>
          <p:nvPr>
            <p:ph idx="1"/>
          </p:nvPr>
        </p:nvSpPr>
        <p:spPr>
          <a:xfrm>
            <a:off x="8496882" y="1617373"/>
            <a:ext cx="2485255" cy="4032000"/>
          </a:xfrm>
        </p:spPr>
        <p:txBody>
          <a:bodyPr/>
          <a:lstStyle/>
          <a:p>
            <a:r>
              <a:rPr lang="en-US" dirty="0"/>
              <a:t>Registration:</a:t>
            </a:r>
          </a:p>
        </p:txBody>
      </p:sp>
      <p:sp>
        <p:nvSpPr>
          <p:cNvPr id="4" name="Slide Number Placeholder 3">
            <a:extLst>
              <a:ext uri="{FF2B5EF4-FFF2-40B4-BE49-F238E27FC236}">
                <a16:creationId xmlns:a16="http://schemas.microsoft.com/office/drawing/2014/main" id="{1C085670-9DD5-488C-E9B4-4EAF7EEC02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AEABAB"/>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AEABAB"/>
              </a:solidFill>
              <a:effectLst/>
              <a:uLnTx/>
              <a:uFillTx/>
              <a:latin typeface="Tenorite"/>
              <a:ea typeface="+mn-ea"/>
              <a:cs typeface="+mn-cs"/>
            </a:endParaRPr>
          </a:p>
        </p:txBody>
      </p:sp>
      <p:sp>
        <p:nvSpPr>
          <p:cNvPr id="5" name="Rectangle 1">
            <a:extLst>
              <a:ext uri="{FF2B5EF4-FFF2-40B4-BE49-F238E27FC236}">
                <a16:creationId xmlns:a16="http://schemas.microsoft.com/office/drawing/2014/main" id="{6307E829-F07A-EB1F-4E5E-73CD5015AC6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enorite"/>
              <a:ea typeface="+mn-ea"/>
              <a:cs typeface="+mn-cs"/>
            </a:endParaRPr>
          </a:p>
        </p:txBody>
      </p:sp>
      <p:pic>
        <p:nvPicPr>
          <p:cNvPr id="9" name="Picture 8">
            <a:extLst>
              <a:ext uri="{FF2B5EF4-FFF2-40B4-BE49-F238E27FC236}">
                <a16:creationId xmlns:a16="http://schemas.microsoft.com/office/drawing/2014/main" id="{4107B5E1-6A0F-BB2E-E42A-0E2D475D4C24}"/>
              </a:ext>
            </a:extLst>
          </p:cNvPr>
          <p:cNvPicPr>
            <a:picLocks noChangeAspect="1"/>
          </p:cNvPicPr>
          <p:nvPr/>
        </p:nvPicPr>
        <p:blipFill>
          <a:blip r:embed="rId2"/>
          <a:srcRect r="339"/>
          <a:stretch/>
        </p:blipFill>
        <p:spPr>
          <a:xfrm>
            <a:off x="1209863" y="1312596"/>
            <a:ext cx="7124500" cy="5043754"/>
          </a:xfrm>
          <a:prstGeom prst="rect">
            <a:avLst/>
          </a:prstGeom>
        </p:spPr>
      </p:pic>
      <p:pic>
        <p:nvPicPr>
          <p:cNvPr id="7" name="Picture 6" descr="A qr code on a white background&#10;&#10;AI-generated content may be incorrect.">
            <a:extLst>
              <a:ext uri="{FF2B5EF4-FFF2-40B4-BE49-F238E27FC236}">
                <a16:creationId xmlns:a16="http://schemas.microsoft.com/office/drawing/2014/main" id="{B6FBC9B1-A2FF-39F0-9371-EC285F5A1841}"/>
              </a:ext>
            </a:extLst>
          </p:cNvPr>
          <p:cNvPicPr>
            <a:picLocks noChangeAspect="1"/>
          </p:cNvPicPr>
          <p:nvPr/>
        </p:nvPicPr>
        <p:blipFill>
          <a:blip r:embed="rId3"/>
          <a:stretch>
            <a:fillRect/>
          </a:stretch>
        </p:blipFill>
        <p:spPr>
          <a:xfrm>
            <a:off x="8555076" y="2371917"/>
            <a:ext cx="2848888" cy="2848888"/>
          </a:xfrm>
          <a:prstGeom prst="rect">
            <a:avLst/>
          </a:prstGeom>
        </p:spPr>
      </p:pic>
    </p:spTree>
    <p:extLst>
      <p:ext uri="{BB962C8B-B14F-4D97-AF65-F5344CB8AC3E}">
        <p14:creationId xmlns:p14="http://schemas.microsoft.com/office/powerpoint/2010/main" val="2964400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4181" y="-23560"/>
            <a:ext cx="12189266" cy="688156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dirty="0"/>
          </a:p>
        </p:txBody>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5" name="TextBox 35"/>
          <p:cNvSpPr txBox="1"/>
          <p:nvPr/>
        </p:nvSpPr>
        <p:spPr>
          <a:xfrm>
            <a:off x="484182" y="790169"/>
            <a:ext cx="5029676" cy="246734"/>
          </a:xfrm>
          <a:prstGeom prst="rect">
            <a:avLst/>
          </a:prstGeom>
        </p:spPr>
        <p:txBody>
          <a:bodyPr wrap="square" lIns="0" tIns="0" rIns="0" bIns="0" rtlCol="0" anchor="t">
            <a:spAutoFit/>
          </a:bodyPr>
          <a:lstStyle/>
          <a:p>
            <a:pPr>
              <a:lnSpc>
                <a:spcPts val="2147"/>
              </a:lnSpc>
            </a:pPr>
            <a:r>
              <a:rPr lang="en-US" sz="1533" dirty="0">
                <a:solidFill>
                  <a:srgbClr val="1D1A1B"/>
                </a:solidFill>
                <a:latin typeface="Public Sans"/>
                <a:ea typeface="Public Sans"/>
                <a:cs typeface="Public Sans"/>
                <a:sym typeface="Public Sans"/>
              </a:rPr>
              <a:t>Partners in Training Ohio’s Manufacturing Workforce</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3">
              <a:extLst>
                <a:ext uri="{96DAC541-7B7A-43D3-8B79-37D633B846F1}">
                  <asvg:svgBlip xmlns:asvg="http://schemas.microsoft.com/office/drawing/2016/SVG/main" r:embed="rId4"/>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1">
              <a:extLst>
                <a:ext uri="{96DAC541-7B7A-43D3-8B79-37D633B846F1}">
                  <asvg:svgBlip xmlns:asvg="http://schemas.microsoft.com/office/drawing/2016/SVG/main" r:embed="rId12"/>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09289" y="112960"/>
            <a:ext cx="2723636" cy="727072"/>
          </a:xfrm>
          <a:prstGeom prst="rect">
            <a:avLst/>
          </a:prstGeom>
        </p:spPr>
      </p:pic>
      <p:sp>
        <p:nvSpPr>
          <p:cNvPr id="8" name="TextBox 7">
            <a:extLst>
              <a:ext uri="{FF2B5EF4-FFF2-40B4-BE49-F238E27FC236}">
                <a16:creationId xmlns:a16="http://schemas.microsoft.com/office/drawing/2014/main" id="{7D5855B0-C4B5-487B-8555-94B567121885}"/>
              </a:ext>
            </a:extLst>
          </p:cNvPr>
          <p:cNvSpPr txBox="1"/>
          <p:nvPr/>
        </p:nvSpPr>
        <p:spPr>
          <a:xfrm>
            <a:off x="7008795" y="2391071"/>
            <a:ext cx="4893539" cy="1200329"/>
          </a:xfrm>
          <a:prstGeom prst="rect">
            <a:avLst/>
          </a:prstGeom>
          <a:noFill/>
        </p:spPr>
        <p:txBody>
          <a:bodyPr wrap="square" rtlCol="0">
            <a:spAutoFit/>
          </a:bodyPr>
          <a:lstStyle/>
          <a:p>
            <a:pPr algn="ctr"/>
            <a:r>
              <a:rPr lang="en-US" sz="4000" b="1" dirty="0">
                <a:latin typeface="Aptos" panose="020B0004020202020204" pitchFamily="34" charset="0"/>
              </a:rPr>
              <a:t>April OTN Meeting</a:t>
            </a:r>
            <a:br>
              <a:rPr lang="en-US" sz="4000" b="1" dirty="0">
                <a:latin typeface="Aptos" panose="020B0004020202020204" pitchFamily="34" charset="0"/>
              </a:rPr>
            </a:br>
            <a:r>
              <a:rPr lang="en-US" sz="3200" b="1" dirty="0">
                <a:latin typeface="Aptos" panose="020B0004020202020204" pitchFamily="34" charset="0"/>
              </a:rPr>
              <a:t>April 15, 2025 at 8:30am</a:t>
            </a:r>
            <a:endParaRPr lang="en-US" sz="4000" dirty="0">
              <a:latin typeface="Aptos" panose="020B0004020202020204" pitchFamily="34" charset="0"/>
            </a:endParaRPr>
          </a:p>
        </p:txBody>
      </p:sp>
      <p:pic>
        <p:nvPicPr>
          <p:cNvPr id="2050" name="Picture 2" descr="Columbus State Community Based Partnerships">
            <a:extLst>
              <a:ext uri="{FF2B5EF4-FFF2-40B4-BE49-F238E27FC236}">
                <a16:creationId xmlns:a16="http://schemas.microsoft.com/office/drawing/2014/main" id="{B6BC7F32-7E06-418F-B02A-BA95E8C2BA6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5883" y="1674391"/>
            <a:ext cx="5846983" cy="3733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E4C689E3-9A9A-4E68-813E-7E223B3E8E16}"/>
              </a:ext>
            </a:extLst>
          </p:cNvPr>
          <p:cNvPicPr>
            <a:picLocks noChangeAspect="1"/>
          </p:cNvPicPr>
          <p:nvPr/>
        </p:nvPicPr>
        <p:blipFill rotWithShape="1">
          <a:blip r:embed="rId17">
            <a:clrChange>
              <a:clrFrom>
                <a:srgbClr val="FFFFFF"/>
              </a:clrFrom>
              <a:clrTo>
                <a:srgbClr val="FFFFFF">
                  <a:alpha val="0"/>
                </a:srgbClr>
              </a:clrTo>
            </a:clrChange>
          </a:blip>
          <a:srcRect r="70860"/>
          <a:stretch/>
        </p:blipFill>
        <p:spPr>
          <a:xfrm>
            <a:off x="8551146" y="3755240"/>
            <a:ext cx="2092620" cy="1123613"/>
          </a:xfrm>
          <a:prstGeom prst="rect">
            <a:avLst/>
          </a:prstGeom>
          <a:ln>
            <a:noFill/>
          </a:ln>
        </p:spPr>
      </p:pic>
      <p:sp>
        <p:nvSpPr>
          <p:cNvPr id="3" name="TextBox 2">
            <a:extLst>
              <a:ext uri="{FF2B5EF4-FFF2-40B4-BE49-F238E27FC236}">
                <a16:creationId xmlns:a16="http://schemas.microsoft.com/office/drawing/2014/main" id="{A4DA0E22-2F67-440C-A3DB-52CD6115A5BC}"/>
              </a:ext>
            </a:extLst>
          </p:cNvPr>
          <p:cNvSpPr txBox="1"/>
          <p:nvPr/>
        </p:nvSpPr>
        <p:spPr>
          <a:xfrm>
            <a:off x="6902969" y="1001011"/>
            <a:ext cx="4804849" cy="954107"/>
          </a:xfrm>
          <a:prstGeom prst="rect">
            <a:avLst/>
          </a:prstGeom>
          <a:noFill/>
        </p:spPr>
        <p:txBody>
          <a:bodyPr wrap="square" rtlCol="0">
            <a:spAutoFit/>
          </a:bodyPr>
          <a:lstStyle/>
          <a:p>
            <a:pPr algn="ctr"/>
            <a:r>
              <a:rPr lang="en-US" sz="2800" b="1" i="1" dirty="0">
                <a:solidFill>
                  <a:srgbClr val="820000"/>
                </a:solidFill>
                <a:latin typeface="Aptos" panose="020B0004020202020204" pitchFamily="34" charset="0"/>
              </a:rPr>
              <a:t>Thank you to all the presenters today! </a:t>
            </a:r>
          </a:p>
        </p:txBody>
      </p:sp>
    </p:spTree>
    <p:extLst>
      <p:ext uri="{BB962C8B-B14F-4D97-AF65-F5344CB8AC3E}">
        <p14:creationId xmlns:p14="http://schemas.microsoft.com/office/powerpoint/2010/main" val="2320850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2">
            <a:extLst>
              <a:ext uri="{FF2B5EF4-FFF2-40B4-BE49-F238E27FC236}">
                <a16:creationId xmlns:a16="http://schemas.microsoft.com/office/drawing/2014/main" id="{B06C1182-A4E9-4EC7-9DF8-6D776C6D9BC3}"/>
              </a:ext>
            </a:extLst>
          </p:cNvPr>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a:p>
        </p:txBody>
      </p:sp>
      <p:sp>
        <p:nvSpPr>
          <p:cNvPr id="3" name="Freeform 3"/>
          <p:cNvSpPr/>
          <p:nvPr/>
        </p:nvSpPr>
        <p:spPr>
          <a:xfrm rot="5400000">
            <a:off x="4107635" y="3599727"/>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965066" y="1287451"/>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021371" y="1323515"/>
            <a:ext cx="327139" cy="32713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57150" cap="sq">
              <a:solidFill>
                <a:srgbClr val="FFFFFF"/>
              </a:solidFill>
              <a:prstDash val="solid"/>
              <a:miter/>
            </a:ln>
          </p:spPr>
        </p:sp>
        <p:sp>
          <p:nvSpPr>
            <p:cNvPr id="10" name="TextBox 10"/>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2" name="TextBox 32"/>
          <p:cNvSpPr txBox="1"/>
          <p:nvPr/>
        </p:nvSpPr>
        <p:spPr>
          <a:xfrm>
            <a:off x="818480" y="1161718"/>
            <a:ext cx="4557413" cy="3539623"/>
          </a:xfrm>
          <a:prstGeom prst="rect">
            <a:avLst/>
          </a:prstGeom>
        </p:spPr>
        <p:txBody>
          <a:bodyPr wrap="square" lIns="0" tIns="0" rIns="0" bIns="0" rtlCol="0" anchor="ctr">
            <a:spAutoFit/>
          </a:bodyPr>
          <a:lstStyle/>
          <a:p>
            <a:pPr algn="l"/>
            <a:r>
              <a:rPr lang="en-US" sz="7667" b="1">
                <a:solidFill>
                  <a:srgbClr val="1D1A1B"/>
                </a:solidFill>
                <a:latin typeface="Public Sans Bold"/>
                <a:ea typeface="Public Sans Bold"/>
                <a:cs typeface="Public Sans Bold"/>
                <a:sym typeface="Public Sans Bold"/>
              </a:rPr>
              <a:t>Strategic Focus </a:t>
            </a:r>
            <a:br>
              <a:rPr lang="en-US" sz="7667" b="1">
                <a:solidFill>
                  <a:srgbClr val="1D1A1B"/>
                </a:solidFill>
                <a:latin typeface="Public Sans Bold"/>
                <a:ea typeface="Public Sans Bold"/>
                <a:cs typeface="Public Sans Bold"/>
                <a:sym typeface="Public Sans Bold"/>
              </a:rPr>
            </a:br>
            <a:r>
              <a:rPr lang="en-US" sz="7667" b="1">
                <a:solidFill>
                  <a:srgbClr val="1D1A1B"/>
                </a:solidFill>
                <a:latin typeface="Public Sans Bold"/>
                <a:ea typeface="Public Sans Bold"/>
                <a:cs typeface="Public Sans Bold"/>
                <a:sym typeface="Public Sans Bold"/>
              </a:rPr>
              <a:t>Areas</a:t>
            </a:r>
          </a:p>
        </p:txBody>
      </p:sp>
      <p:sp>
        <p:nvSpPr>
          <p:cNvPr id="36" name="TextBox 36"/>
          <p:cNvSpPr txBox="1"/>
          <p:nvPr/>
        </p:nvSpPr>
        <p:spPr>
          <a:xfrm>
            <a:off x="6763559" y="132410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Guided Pathways for Youth</a:t>
            </a:r>
          </a:p>
        </p:txBody>
      </p:sp>
      <p:sp>
        <p:nvSpPr>
          <p:cNvPr id="37" name="TextBox 37"/>
          <p:cNvSpPr txBox="1"/>
          <p:nvPr/>
        </p:nvSpPr>
        <p:spPr>
          <a:xfrm>
            <a:off x="6763559" y="2171694"/>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Reaching New Audiences</a:t>
            </a:r>
          </a:p>
        </p:txBody>
      </p:sp>
      <p:sp>
        <p:nvSpPr>
          <p:cNvPr id="39" name="TextBox 39"/>
          <p:cNvSpPr txBox="1"/>
          <p:nvPr/>
        </p:nvSpPr>
        <p:spPr>
          <a:xfrm>
            <a:off x="6763559" y="3078026"/>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Innovative Earn and Learn </a:t>
            </a:r>
          </a:p>
        </p:txBody>
      </p:sp>
      <p:sp>
        <p:nvSpPr>
          <p:cNvPr id="41" name="TextBox 41"/>
          <p:cNvSpPr txBox="1"/>
          <p:nvPr/>
        </p:nvSpPr>
        <p:spPr>
          <a:xfrm>
            <a:off x="6763560" y="3936766"/>
            <a:ext cx="3578809" cy="269817"/>
          </a:xfrm>
          <a:prstGeom prst="rect">
            <a:avLst/>
          </a:prstGeom>
        </p:spPr>
        <p:txBody>
          <a:bodyPr wrap="square"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Faculty and Educator Development </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svg:svgBlip xmlns:asvg="http://schemas.microsoft.com/office/drawing/2016/SVG/main" r:embed="rId8"/>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5">
              <a:extLst>
                <a:ext uri="{96DAC541-7B7A-43D3-8B79-37D633B846F1}">
                  <asvg:svgBlip xmlns:asvg="http://schemas.microsoft.com/office/drawing/2016/SVG/main" r:embed="rId16"/>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8" name="TextBox 41">
            <a:extLst>
              <a:ext uri="{FF2B5EF4-FFF2-40B4-BE49-F238E27FC236}">
                <a16:creationId xmlns:a16="http://schemas.microsoft.com/office/drawing/2014/main" id="{1C771949-BD59-44F6-B06E-2B15D3A8B2E6}"/>
              </a:ext>
            </a:extLst>
          </p:cNvPr>
          <p:cNvSpPr txBox="1"/>
          <p:nvPr/>
        </p:nvSpPr>
        <p:spPr>
          <a:xfrm>
            <a:off x="6763560" y="4761540"/>
            <a:ext cx="3578809" cy="269817"/>
          </a:xfrm>
          <a:prstGeom prst="rect">
            <a:avLst/>
          </a:prstGeom>
        </p:spPr>
        <p:txBody>
          <a:bodyPr wrap="square"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Partnering with Industry </a:t>
            </a:r>
          </a:p>
        </p:txBody>
      </p:sp>
      <p:sp>
        <p:nvSpPr>
          <p:cNvPr id="53" name="Freeform 9">
            <a:extLst>
              <a:ext uri="{FF2B5EF4-FFF2-40B4-BE49-F238E27FC236}">
                <a16:creationId xmlns:a16="http://schemas.microsoft.com/office/drawing/2014/main" id="{4C0A4A29-7156-41E8-B87A-EC9D31518EF0}"/>
              </a:ext>
            </a:extLst>
          </p:cNvPr>
          <p:cNvSpPr/>
          <p:nvPr/>
        </p:nvSpPr>
        <p:spPr>
          <a:xfrm>
            <a:off x="6031531" y="2150788"/>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54" name="Freeform 9">
            <a:extLst>
              <a:ext uri="{FF2B5EF4-FFF2-40B4-BE49-F238E27FC236}">
                <a16:creationId xmlns:a16="http://schemas.microsoft.com/office/drawing/2014/main" id="{F083C1E7-24BB-4D13-B528-E20FA097614C}"/>
              </a:ext>
            </a:extLst>
          </p:cNvPr>
          <p:cNvSpPr/>
          <p:nvPr/>
        </p:nvSpPr>
        <p:spPr>
          <a:xfrm>
            <a:off x="6026451" y="3067279"/>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55" name="Freeform 9">
            <a:extLst>
              <a:ext uri="{FF2B5EF4-FFF2-40B4-BE49-F238E27FC236}">
                <a16:creationId xmlns:a16="http://schemas.microsoft.com/office/drawing/2014/main" id="{810640FC-759E-444F-A4D0-FB54E8016E00}"/>
              </a:ext>
            </a:extLst>
          </p:cNvPr>
          <p:cNvSpPr/>
          <p:nvPr/>
        </p:nvSpPr>
        <p:spPr>
          <a:xfrm>
            <a:off x="6036611" y="3909965"/>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56" name="Freeform 9">
            <a:extLst>
              <a:ext uri="{FF2B5EF4-FFF2-40B4-BE49-F238E27FC236}">
                <a16:creationId xmlns:a16="http://schemas.microsoft.com/office/drawing/2014/main" id="{837002BE-818D-40FD-A450-8FF2AA64F880}"/>
              </a:ext>
            </a:extLst>
          </p:cNvPr>
          <p:cNvSpPr/>
          <p:nvPr/>
        </p:nvSpPr>
        <p:spPr>
          <a:xfrm>
            <a:off x="6031531" y="4790909"/>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2" name="TextBox 1">
            <a:extLst>
              <a:ext uri="{FF2B5EF4-FFF2-40B4-BE49-F238E27FC236}">
                <a16:creationId xmlns:a16="http://schemas.microsoft.com/office/drawing/2014/main" id="{448EFE20-8FF1-4FA2-B1B6-5BB7583F9B1C}"/>
              </a:ext>
            </a:extLst>
          </p:cNvPr>
          <p:cNvSpPr txBox="1"/>
          <p:nvPr/>
        </p:nvSpPr>
        <p:spPr>
          <a:xfrm>
            <a:off x="748629" y="4751849"/>
            <a:ext cx="4109260" cy="912814"/>
          </a:xfrm>
          <a:prstGeom prst="rect">
            <a:avLst/>
          </a:prstGeom>
          <a:noFill/>
        </p:spPr>
        <p:txBody>
          <a:bodyPr wrap="square" rtlCol="0">
            <a:spAutoFit/>
          </a:bodyPr>
          <a:lstStyle/>
          <a:p>
            <a:r>
              <a:rPr lang="en-US" sz="1333" dirty="0">
                <a:latin typeface="Public Sans" panose="020B0604020202020204" charset="0"/>
              </a:rPr>
              <a:t>Ohio TechNet’s strategic focus areas provide partners with best practices, models, and technical assistance to address the critical workforce needs in the state</a:t>
            </a:r>
          </a:p>
        </p:txBody>
      </p:sp>
      <p:pic>
        <p:nvPicPr>
          <p:cNvPr id="38" name="Picture 37">
            <a:extLst>
              <a:ext uri="{FF2B5EF4-FFF2-40B4-BE49-F238E27FC236}">
                <a16:creationId xmlns:a16="http://schemas.microsoft.com/office/drawing/2014/main" id="{AFD72FDE-5C51-44FF-9C7F-5ADB3B6CE5EC}"/>
              </a:ext>
            </a:extLst>
          </p:cNvPr>
          <p:cNvPicPr>
            <a:picLocks noChangeAspect="1"/>
          </p:cNvPicPr>
          <p:nvPr/>
        </p:nvPicPr>
        <p:blipFill>
          <a:blip r:embed="rId1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956517" y="5943472"/>
            <a:ext cx="2405750" cy="642213"/>
          </a:xfrm>
          <a:prstGeom prst="rect">
            <a:avLst/>
          </a:prstGeom>
        </p:spPr>
      </p:pic>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sp>
        <p:nvSpPr>
          <p:cNvPr id="3" name="Freeform 3"/>
          <p:cNvSpPr/>
          <p:nvPr/>
        </p:nvSpPr>
        <p:spPr>
          <a:xfrm rot="5400000">
            <a:off x="2997593" y="3431273"/>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8" name="TextBox 38"/>
          <p:cNvSpPr txBox="1"/>
          <p:nvPr/>
        </p:nvSpPr>
        <p:spPr>
          <a:xfrm>
            <a:off x="358270" y="2483570"/>
            <a:ext cx="4816377" cy="2400657"/>
          </a:xfrm>
          <a:prstGeom prst="rect">
            <a:avLst/>
          </a:prstGeom>
        </p:spPr>
        <p:txBody>
          <a:bodyPr wrap="square" lIns="0" tIns="0" rIns="0" bIns="0" rtlCol="0" anchor="t">
            <a:spAutoFit/>
          </a:bodyPr>
          <a:lstStyle/>
          <a:p>
            <a:r>
              <a:rPr lang="en-US" sz="6000" b="1" dirty="0">
                <a:latin typeface="Aptos"/>
                <a:cs typeface="Arial"/>
              </a:rPr>
              <a:t>MORNING </a:t>
            </a:r>
            <a:br>
              <a:rPr lang="en-US" sz="6000" b="1" dirty="0">
                <a:latin typeface="Aptos"/>
                <a:cs typeface="Arial"/>
              </a:rPr>
            </a:br>
            <a:r>
              <a:rPr lang="en-US" sz="6000" b="1" dirty="0">
                <a:latin typeface="Aptos"/>
                <a:cs typeface="Arial"/>
              </a:rPr>
              <a:t>ICEBREAKER</a:t>
            </a:r>
          </a:p>
          <a:p>
            <a:pPr marL="171450" indent="-171450">
              <a:buFont typeface="Arial" panose="020B0604020202020204" pitchFamily="34" charset="0"/>
              <a:buChar char="•"/>
            </a:pPr>
            <a:endParaRPr lang="en-US" sz="3200" dirty="0">
              <a:latin typeface="Aptos" panose="020B0004020202020204" pitchFamily="34" charset="0"/>
              <a:cs typeface="Arial" panose="020B0604020202020204" pitchFamily="34" charset="0"/>
            </a:endParaRP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6">
              <a:extLst>
                <a:ext uri="{96DAC541-7B7A-43D3-8B79-37D633B846F1}">
                  <asvg:svgBlip xmlns:asvg="http://schemas.microsoft.com/office/drawing/2016/SVG/main" r:embed="rId7"/>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4">
              <a:extLst>
                <a:ext uri="{96DAC541-7B7A-43D3-8B79-37D633B846F1}">
                  <asvg:svgBlip xmlns:asvg="http://schemas.microsoft.com/office/drawing/2016/SVG/main" r:embed="rId15"/>
                </a:ext>
              </a:extLst>
            </a:blip>
            <a:stretch>
              <a:fillRect t="-561128"/>
            </a:stretch>
          </a:blipFill>
        </p:spPr>
      </p:sp>
      <p:sp>
        <p:nvSpPr>
          <p:cNvPr id="47" name="Freeform 47"/>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58270" y="926003"/>
            <a:ext cx="2723636" cy="727072"/>
          </a:xfrm>
          <a:prstGeom prst="rect">
            <a:avLst/>
          </a:prstGeom>
        </p:spPr>
      </p:pic>
      <p:pic>
        <p:nvPicPr>
          <p:cNvPr id="2050" name="Picture 2" descr="8 Types of Icebreakers That Work Best [With Templates]">
            <a:extLst>
              <a:ext uri="{FF2B5EF4-FFF2-40B4-BE49-F238E27FC236}">
                <a16:creationId xmlns:a16="http://schemas.microsoft.com/office/drawing/2014/main" id="{6A62BCC0-080C-48FD-B9C1-3C9184E75CF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06838" y="2098222"/>
            <a:ext cx="5504596" cy="28899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029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605"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77828" y="70983"/>
            <a:ext cx="2723636" cy="727072"/>
          </a:xfrm>
          <a:prstGeom prst="rect">
            <a:avLst/>
          </a:prstGeom>
        </p:spPr>
      </p:pic>
      <p:sp>
        <p:nvSpPr>
          <p:cNvPr id="4" name="TextBox 3">
            <a:extLst>
              <a:ext uri="{FF2B5EF4-FFF2-40B4-BE49-F238E27FC236}">
                <a16:creationId xmlns:a16="http://schemas.microsoft.com/office/drawing/2014/main" id="{EE45EC23-B441-4ED5-9A02-A2F17865FDA4}"/>
              </a:ext>
            </a:extLst>
          </p:cNvPr>
          <p:cNvSpPr txBox="1"/>
          <p:nvPr/>
        </p:nvSpPr>
        <p:spPr>
          <a:xfrm>
            <a:off x="1641641" y="865374"/>
            <a:ext cx="9520451" cy="1754326"/>
          </a:xfrm>
          <a:prstGeom prst="rect">
            <a:avLst/>
          </a:prstGeom>
          <a:noFill/>
        </p:spPr>
        <p:txBody>
          <a:bodyPr wrap="square" rtlCol="0">
            <a:spAutoFit/>
          </a:bodyPr>
          <a:lstStyle/>
          <a:p>
            <a:pPr algn="ctr"/>
            <a:r>
              <a:rPr lang="en-US" sz="6000" dirty="0"/>
              <a:t>3 Truths and 1 Lie </a:t>
            </a:r>
            <a:br>
              <a:rPr lang="en-US" sz="6000" dirty="0"/>
            </a:br>
            <a:r>
              <a:rPr lang="en-US" sz="4800" b="1" dirty="0">
                <a:solidFill>
                  <a:srgbClr val="00B050"/>
                </a:solidFill>
              </a:rPr>
              <a:t>St. Patrick’s Day </a:t>
            </a:r>
            <a:endParaRPr lang="en-US" sz="6000" b="1" dirty="0">
              <a:solidFill>
                <a:srgbClr val="00B050"/>
              </a:solidFill>
            </a:endParaRPr>
          </a:p>
        </p:txBody>
      </p:sp>
      <p:sp>
        <p:nvSpPr>
          <p:cNvPr id="3" name="TextBox 2">
            <a:extLst>
              <a:ext uri="{FF2B5EF4-FFF2-40B4-BE49-F238E27FC236}">
                <a16:creationId xmlns:a16="http://schemas.microsoft.com/office/drawing/2014/main" id="{C8A4D849-38AF-4296-8391-A613736E52AF}"/>
              </a:ext>
            </a:extLst>
          </p:cNvPr>
          <p:cNvSpPr txBox="1"/>
          <p:nvPr/>
        </p:nvSpPr>
        <p:spPr>
          <a:xfrm>
            <a:off x="3007308" y="3138483"/>
            <a:ext cx="8204737" cy="2677656"/>
          </a:xfrm>
          <a:prstGeom prst="rect">
            <a:avLst/>
          </a:prstGeom>
          <a:noFill/>
        </p:spPr>
        <p:txBody>
          <a:bodyPr wrap="square" rtlCol="0">
            <a:spAutoFit/>
          </a:bodyPr>
          <a:lstStyle/>
          <a:p>
            <a:pPr marL="342900" indent="-342900">
              <a:buAutoNum type="arabicPeriod"/>
            </a:pPr>
            <a:r>
              <a:rPr lang="en-US" sz="2400" b="1" dirty="0">
                <a:latin typeface="Aptos" panose="020B0004020202020204" pitchFamily="34" charset="0"/>
              </a:rPr>
              <a:t>St. Patrick wasn’t Irish </a:t>
            </a:r>
            <a:br>
              <a:rPr lang="en-US" sz="2400" b="1" dirty="0">
                <a:latin typeface="Aptos" panose="020B0004020202020204" pitchFamily="34" charset="0"/>
              </a:rPr>
            </a:br>
            <a:endParaRPr lang="en-US" sz="2400" b="1" dirty="0">
              <a:latin typeface="Aptos" panose="020B0004020202020204" pitchFamily="34" charset="0"/>
            </a:endParaRPr>
          </a:p>
          <a:p>
            <a:pPr marL="342900" indent="-342900">
              <a:buAutoNum type="arabicPeriod"/>
            </a:pPr>
            <a:r>
              <a:rPr lang="en-US" sz="2400" b="1" dirty="0">
                <a:latin typeface="Aptos" panose="020B0004020202020204" pitchFamily="34" charset="0"/>
              </a:rPr>
              <a:t>Corned beef and cabbage is an American invention</a:t>
            </a:r>
            <a:br>
              <a:rPr lang="en-US" sz="2400" b="1" dirty="0">
                <a:latin typeface="Aptos" panose="020B0004020202020204" pitchFamily="34" charset="0"/>
              </a:rPr>
            </a:br>
            <a:endParaRPr lang="en-US" sz="2400" b="1" dirty="0">
              <a:latin typeface="Aptos" panose="020B0004020202020204" pitchFamily="34" charset="0"/>
            </a:endParaRPr>
          </a:p>
          <a:p>
            <a:pPr marL="342900" indent="-342900">
              <a:buAutoNum type="arabicPeriod"/>
            </a:pPr>
            <a:r>
              <a:rPr lang="en-US" sz="2400" b="1" dirty="0">
                <a:latin typeface="Aptos" panose="020B0004020202020204" pitchFamily="34" charset="0"/>
              </a:rPr>
              <a:t>St. Patrick wore blue, not green</a:t>
            </a:r>
            <a:br>
              <a:rPr lang="en-US" sz="2400" b="1" dirty="0">
                <a:latin typeface="Aptos" panose="020B0004020202020204" pitchFamily="34" charset="0"/>
              </a:rPr>
            </a:br>
            <a:endParaRPr lang="en-US" sz="2400" b="1" dirty="0">
              <a:latin typeface="Aptos" panose="020B0004020202020204" pitchFamily="34" charset="0"/>
            </a:endParaRPr>
          </a:p>
          <a:p>
            <a:pPr marL="342900" indent="-342900">
              <a:buAutoNum type="arabicPeriod"/>
            </a:pPr>
            <a:r>
              <a:rPr lang="en-US" sz="2400" b="1" dirty="0">
                <a:latin typeface="Aptos" panose="020B0004020202020204" pitchFamily="34" charset="0"/>
              </a:rPr>
              <a:t>The first St. Patrick’s Day parade was in Ireland </a:t>
            </a:r>
          </a:p>
        </p:txBody>
      </p:sp>
      <p:sp>
        <p:nvSpPr>
          <p:cNvPr id="5" name="TextBox 4">
            <a:extLst>
              <a:ext uri="{FF2B5EF4-FFF2-40B4-BE49-F238E27FC236}">
                <a16:creationId xmlns:a16="http://schemas.microsoft.com/office/drawing/2014/main" id="{ECF470C9-6860-4BB6-8F46-42E47DBC3E0C}"/>
              </a:ext>
            </a:extLst>
          </p:cNvPr>
          <p:cNvSpPr txBox="1"/>
          <p:nvPr/>
        </p:nvSpPr>
        <p:spPr>
          <a:xfrm rot="20700341">
            <a:off x="223610" y="1690454"/>
            <a:ext cx="2754304" cy="1446550"/>
          </a:xfrm>
          <a:prstGeom prst="rect">
            <a:avLst/>
          </a:prstGeom>
          <a:noFill/>
        </p:spPr>
        <p:txBody>
          <a:bodyPr wrap="square" rtlCol="0">
            <a:spAutoFit/>
          </a:bodyPr>
          <a:lstStyle/>
          <a:p>
            <a:pPr algn="ctr"/>
            <a:r>
              <a:rPr lang="en-US" sz="4400" i="1" dirty="0">
                <a:latin typeface="Aptos" panose="020B0004020202020204" pitchFamily="34" charset="0"/>
              </a:rPr>
              <a:t>What’s  the lie??</a:t>
            </a:r>
          </a:p>
        </p:txBody>
      </p:sp>
      <p:sp>
        <p:nvSpPr>
          <p:cNvPr id="32" name="TextBox 31">
            <a:extLst>
              <a:ext uri="{FF2B5EF4-FFF2-40B4-BE49-F238E27FC236}">
                <a16:creationId xmlns:a16="http://schemas.microsoft.com/office/drawing/2014/main" id="{7FEFB166-4745-4822-A89D-3318D883EEC7}"/>
              </a:ext>
            </a:extLst>
          </p:cNvPr>
          <p:cNvSpPr txBox="1"/>
          <p:nvPr/>
        </p:nvSpPr>
        <p:spPr>
          <a:xfrm rot="661868">
            <a:off x="9571199" y="1704908"/>
            <a:ext cx="2754304" cy="1446550"/>
          </a:xfrm>
          <a:prstGeom prst="rect">
            <a:avLst/>
          </a:prstGeom>
          <a:noFill/>
        </p:spPr>
        <p:txBody>
          <a:bodyPr wrap="square" rtlCol="0">
            <a:spAutoFit/>
          </a:bodyPr>
          <a:lstStyle/>
          <a:p>
            <a:pPr algn="ctr"/>
            <a:r>
              <a:rPr lang="en-US" sz="4400" i="1" dirty="0">
                <a:latin typeface="Aptos" panose="020B0004020202020204" pitchFamily="34" charset="0"/>
              </a:rPr>
              <a:t>What’s  the lie??</a:t>
            </a:r>
          </a:p>
        </p:txBody>
      </p:sp>
      <p:pic>
        <p:nvPicPr>
          <p:cNvPr id="7" name="Picture 6">
            <a:extLst>
              <a:ext uri="{FF2B5EF4-FFF2-40B4-BE49-F238E27FC236}">
                <a16:creationId xmlns:a16="http://schemas.microsoft.com/office/drawing/2014/main" id="{2B7B5EA7-69D2-43D3-9CEA-E5282CF1DD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703332" flipH="1">
            <a:off x="801020" y="3795082"/>
            <a:ext cx="1599485" cy="1701696"/>
          </a:xfrm>
          <a:prstGeom prst="rect">
            <a:avLst/>
          </a:prstGeom>
        </p:spPr>
      </p:pic>
      <p:pic>
        <p:nvPicPr>
          <p:cNvPr id="33" name="Picture 32">
            <a:extLst>
              <a:ext uri="{FF2B5EF4-FFF2-40B4-BE49-F238E27FC236}">
                <a16:creationId xmlns:a16="http://schemas.microsoft.com/office/drawing/2014/main" id="{A0CE9D45-4052-4F03-8321-2E5ADA0FF32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20794" flipH="1">
            <a:off x="10884452" y="3623492"/>
            <a:ext cx="1599485" cy="1701696"/>
          </a:xfrm>
          <a:prstGeom prst="rect">
            <a:avLst/>
          </a:prstGeom>
        </p:spPr>
      </p:pic>
    </p:spTree>
    <p:extLst>
      <p:ext uri="{BB962C8B-B14F-4D97-AF65-F5344CB8AC3E}">
        <p14:creationId xmlns:p14="http://schemas.microsoft.com/office/powerpoint/2010/main" val="2148807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77828" y="70983"/>
            <a:ext cx="2723636" cy="727072"/>
          </a:xfrm>
          <a:prstGeom prst="rect">
            <a:avLst/>
          </a:prstGeom>
        </p:spPr>
      </p:pic>
      <p:sp>
        <p:nvSpPr>
          <p:cNvPr id="4" name="TextBox 3">
            <a:extLst>
              <a:ext uri="{FF2B5EF4-FFF2-40B4-BE49-F238E27FC236}">
                <a16:creationId xmlns:a16="http://schemas.microsoft.com/office/drawing/2014/main" id="{EE45EC23-B441-4ED5-9A02-A2F17865FDA4}"/>
              </a:ext>
            </a:extLst>
          </p:cNvPr>
          <p:cNvSpPr txBox="1"/>
          <p:nvPr/>
        </p:nvSpPr>
        <p:spPr>
          <a:xfrm>
            <a:off x="1595137" y="941042"/>
            <a:ext cx="9520451" cy="1754326"/>
          </a:xfrm>
          <a:prstGeom prst="rect">
            <a:avLst/>
          </a:prstGeom>
          <a:noFill/>
        </p:spPr>
        <p:txBody>
          <a:bodyPr wrap="square" rtlCol="0">
            <a:spAutoFit/>
          </a:bodyPr>
          <a:lstStyle/>
          <a:p>
            <a:pPr algn="ctr"/>
            <a:r>
              <a:rPr lang="en-US" sz="6000" dirty="0"/>
              <a:t>3 Truths and 1 Lie </a:t>
            </a:r>
            <a:br>
              <a:rPr lang="en-US" sz="6000" dirty="0"/>
            </a:br>
            <a:r>
              <a:rPr lang="en-US" sz="4800" b="1" dirty="0">
                <a:solidFill>
                  <a:srgbClr val="00B050"/>
                </a:solidFill>
              </a:rPr>
              <a:t>St. Patrick’s Day </a:t>
            </a:r>
            <a:endParaRPr lang="en-US" sz="6000" b="1" dirty="0">
              <a:solidFill>
                <a:srgbClr val="00B050"/>
              </a:solidFill>
            </a:endParaRPr>
          </a:p>
        </p:txBody>
      </p:sp>
      <p:sp>
        <p:nvSpPr>
          <p:cNvPr id="3" name="TextBox 2">
            <a:extLst>
              <a:ext uri="{FF2B5EF4-FFF2-40B4-BE49-F238E27FC236}">
                <a16:creationId xmlns:a16="http://schemas.microsoft.com/office/drawing/2014/main" id="{C8A4D849-38AF-4296-8391-A613736E52AF}"/>
              </a:ext>
            </a:extLst>
          </p:cNvPr>
          <p:cNvSpPr txBox="1"/>
          <p:nvPr/>
        </p:nvSpPr>
        <p:spPr>
          <a:xfrm>
            <a:off x="300023" y="2987780"/>
            <a:ext cx="8204737" cy="2677656"/>
          </a:xfrm>
          <a:prstGeom prst="rect">
            <a:avLst/>
          </a:prstGeom>
          <a:noFill/>
        </p:spPr>
        <p:txBody>
          <a:bodyPr wrap="square" rtlCol="0">
            <a:spAutoFit/>
          </a:bodyPr>
          <a:lstStyle/>
          <a:p>
            <a:pPr marL="342900" indent="-342900">
              <a:buAutoNum type="arabicPeriod"/>
            </a:pPr>
            <a:r>
              <a:rPr lang="en-US" sz="2400" b="1" dirty="0">
                <a:latin typeface="Aptos" panose="020B0004020202020204" pitchFamily="34" charset="0"/>
              </a:rPr>
              <a:t>St. Patrick wasn’t Irish </a:t>
            </a:r>
            <a:br>
              <a:rPr lang="en-US" sz="2400" b="1" dirty="0">
                <a:latin typeface="Aptos" panose="020B0004020202020204" pitchFamily="34" charset="0"/>
              </a:rPr>
            </a:br>
            <a:endParaRPr lang="en-US" sz="2400" b="1" dirty="0">
              <a:latin typeface="Aptos" panose="020B0004020202020204" pitchFamily="34" charset="0"/>
            </a:endParaRPr>
          </a:p>
          <a:p>
            <a:pPr marL="342900" indent="-342900">
              <a:buAutoNum type="arabicPeriod"/>
            </a:pPr>
            <a:r>
              <a:rPr lang="en-US" sz="2400" b="1" dirty="0">
                <a:latin typeface="Aptos" panose="020B0004020202020204" pitchFamily="34" charset="0"/>
              </a:rPr>
              <a:t>Corned beef and cabbage is an American invention</a:t>
            </a:r>
            <a:br>
              <a:rPr lang="en-US" sz="2400" b="1" dirty="0">
                <a:latin typeface="Aptos" panose="020B0004020202020204" pitchFamily="34" charset="0"/>
              </a:rPr>
            </a:br>
            <a:endParaRPr lang="en-US" sz="2400" b="1" dirty="0">
              <a:latin typeface="Aptos" panose="020B0004020202020204" pitchFamily="34" charset="0"/>
            </a:endParaRPr>
          </a:p>
          <a:p>
            <a:pPr marL="342900" indent="-342900">
              <a:buAutoNum type="arabicPeriod"/>
            </a:pPr>
            <a:r>
              <a:rPr lang="en-US" sz="2400" b="1" dirty="0">
                <a:latin typeface="Aptos" panose="020B0004020202020204" pitchFamily="34" charset="0"/>
              </a:rPr>
              <a:t>St. Patrick wore blue, not green</a:t>
            </a:r>
            <a:br>
              <a:rPr lang="en-US" sz="2400" b="1" dirty="0">
                <a:latin typeface="Aptos" panose="020B0004020202020204" pitchFamily="34" charset="0"/>
              </a:rPr>
            </a:br>
            <a:endParaRPr lang="en-US" sz="2400" b="1" dirty="0">
              <a:latin typeface="Aptos" panose="020B0004020202020204" pitchFamily="34" charset="0"/>
            </a:endParaRPr>
          </a:p>
          <a:p>
            <a:pPr marL="342900" indent="-342900">
              <a:buAutoNum type="arabicPeriod"/>
            </a:pPr>
            <a:r>
              <a:rPr lang="en-US" sz="2400" b="1" dirty="0">
                <a:highlight>
                  <a:srgbClr val="FFFF00"/>
                </a:highlight>
                <a:latin typeface="Aptos" panose="020B0004020202020204" pitchFamily="34" charset="0"/>
              </a:rPr>
              <a:t>The first St. Patrick’s Day parade was in Ireland </a:t>
            </a:r>
          </a:p>
        </p:txBody>
      </p:sp>
      <p:sp>
        <p:nvSpPr>
          <p:cNvPr id="5" name="TextBox 4">
            <a:extLst>
              <a:ext uri="{FF2B5EF4-FFF2-40B4-BE49-F238E27FC236}">
                <a16:creationId xmlns:a16="http://schemas.microsoft.com/office/drawing/2014/main" id="{D126636C-4A13-41E6-BD75-0948818278E0}"/>
              </a:ext>
            </a:extLst>
          </p:cNvPr>
          <p:cNvSpPr txBox="1"/>
          <p:nvPr/>
        </p:nvSpPr>
        <p:spPr>
          <a:xfrm>
            <a:off x="8300319" y="3273042"/>
            <a:ext cx="3400318" cy="1815882"/>
          </a:xfrm>
          <a:prstGeom prst="rect">
            <a:avLst/>
          </a:prstGeom>
          <a:noFill/>
        </p:spPr>
        <p:txBody>
          <a:bodyPr wrap="square" rtlCol="0">
            <a:spAutoFit/>
          </a:bodyPr>
          <a:lstStyle/>
          <a:p>
            <a:pPr algn="ctr"/>
            <a:r>
              <a:rPr lang="en-US" sz="2800" b="1" dirty="0">
                <a:solidFill>
                  <a:srgbClr val="00B050"/>
                </a:solidFill>
              </a:rPr>
              <a:t>The first parade was in America and took place in New York City in 1762</a:t>
            </a:r>
          </a:p>
        </p:txBody>
      </p:sp>
      <p:pic>
        <p:nvPicPr>
          <p:cNvPr id="32" name="Picture 31">
            <a:extLst>
              <a:ext uri="{FF2B5EF4-FFF2-40B4-BE49-F238E27FC236}">
                <a16:creationId xmlns:a16="http://schemas.microsoft.com/office/drawing/2014/main" id="{4B63A218-6C2B-44E8-94D9-8B317D73C33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755335" flipH="1">
            <a:off x="9727611" y="1148523"/>
            <a:ext cx="1599485" cy="1701696"/>
          </a:xfrm>
          <a:prstGeom prst="rect">
            <a:avLst/>
          </a:prstGeom>
        </p:spPr>
      </p:pic>
    </p:spTree>
    <p:extLst>
      <p:ext uri="{BB962C8B-B14F-4D97-AF65-F5344CB8AC3E}">
        <p14:creationId xmlns:p14="http://schemas.microsoft.com/office/powerpoint/2010/main" val="487731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3">
              <a:extLst>
                <a:ext uri="{96DAC541-7B7A-43D3-8B79-37D633B846F1}">
                  <asvg:svgBlip xmlns:asvg="http://schemas.microsoft.com/office/drawing/2016/SVG/main" r:embed="rId4"/>
                </a:ext>
              </a:extLst>
            </a:blip>
            <a:stretch>
              <a:fillRect t="-23484"/>
            </a:stretch>
          </a:blipFill>
        </p:spPr>
      </p:sp>
      <p:sp>
        <p:nvSpPr>
          <p:cNvPr id="46" name="Freeform 46"/>
          <p:cNvSpPr/>
          <p:nvPr/>
        </p:nvSpPr>
        <p:spPr>
          <a:xfrm>
            <a:off x="6763559" y="67170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5">
              <a:extLst>
                <a:ext uri="{96DAC541-7B7A-43D3-8B79-37D633B846F1}">
                  <asvg:svgBlip xmlns:asvg="http://schemas.microsoft.com/office/drawing/2016/SVG/main" r:embed="rId6"/>
                </a:ext>
              </a:extLst>
            </a:blip>
            <a:stretch>
              <a:fillRect t="-561128"/>
            </a:stretch>
          </a:blipFill>
        </p:spPr>
      </p:sp>
      <p:sp>
        <p:nvSpPr>
          <p:cNvPr id="47" name="Freeform 47"/>
          <p:cNvSpPr/>
          <p:nvPr/>
        </p:nvSpPr>
        <p:spPr>
          <a:xfrm flipH="1">
            <a:off x="11362267" y="58895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06497" y="1406739"/>
            <a:ext cx="1480847" cy="395311"/>
          </a:xfrm>
          <a:prstGeom prst="rect">
            <a:avLst/>
          </a:prstGeom>
        </p:spPr>
      </p:pic>
      <p:sp>
        <p:nvSpPr>
          <p:cNvPr id="13" name="TextBox 12">
            <a:extLst>
              <a:ext uri="{FF2B5EF4-FFF2-40B4-BE49-F238E27FC236}">
                <a16:creationId xmlns:a16="http://schemas.microsoft.com/office/drawing/2014/main" id="{FBDEAA15-DC74-4B9A-8603-1E99ED4285B6}"/>
              </a:ext>
            </a:extLst>
          </p:cNvPr>
          <p:cNvSpPr txBox="1"/>
          <p:nvPr/>
        </p:nvSpPr>
        <p:spPr>
          <a:xfrm>
            <a:off x="56192" y="1980021"/>
            <a:ext cx="6039808" cy="4524315"/>
          </a:xfrm>
          <a:prstGeom prst="rect">
            <a:avLst/>
          </a:prstGeom>
          <a:noFill/>
        </p:spPr>
        <p:txBody>
          <a:bodyPr wrap="square" rtlCol="0">
            <a:spAutoFit/>
          </a:bodyPr>
          <a:lstStyle/>
          <a:p>
            <a:pPr marL="0" marR="0">
              <a:spcBef>
                <a:spcPts val="0"/>
              </a:spcBef>
              <a:spcAft>
                <a:spcPts val="0"/>
              </a:spcAft>
            </a:pPr>
            <a:r>
              <a:rPr lang="en-US" sz="1600" dirty="0">
                <a:solidFill>
                  <a:srgbClr val="3E3E3E"/>
                </a:solidFill>
                <a:effectLst/>
                <a:latin typeface="Arial" panose="020B060402020202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600" b="1" dirty="0">
                <a:solidFill>
                  <a:srgbClr val="3E3E3E"/>
                </a:solidFill>
                <a:effectLst/>
                <a:latin typeface="Arial" panose="020B0604020202020204" pitchFamily="34" charset="0"/>
                <a:ea typeface="Calibri" panose="020F0502020204030204" pitchFamily="34" charset="0"/>
              </a:rPr>
              <a:t>State Perspectives: Education and Industry Working Together for Impact </a:t>
            </a:r>
            <a:br>
              <a:rPr lang="en-US" sz="1600" b="1" dirty="0">
                <a:solidFill>
                  <a:srgbClr val="3E3E3E"/>
                </a:solidFill>
                <a:effectLst/>
                <a:latin typeface="Arial" panose="020B0604020202020204" pitchFamily="34" charset="0"/>
                <a:ea typeface="Calibri" panose="020F0502020204030204" pitchFamily="34" charset="0"/>
              </a:rPr>
            </a:br>
            <a:r>
              <a:rPr lang="en-US" sz="1600" dirty="0">
                <a:solidFill>
                  <a:srgbClr val="3E3E3E"/>
                </a:solidFill>
                <a:effectLst/>
                <a:latin typeface="Arial" panose="020B0604020202020204" pitchFamily="34" charset="0"/>
                <a:ea typeface="Calibri" panose="020F0502020204030204" pitchFamily="34" charset="0"/>
              </a:rPr>
              <a:t>This panel highlights Ohio TechNet members’ critical role in expanding earn-and-learn programs, forming partnerships to meet defense industry talent needs, and bridging education with workforce demands. </a:t>
            </a:r>
            <a:br>
              <a:rPr lang="en-US" sz="1600" dirty="0">
                <a:solidFill>
                  <a:srgbClr val="3E3E3E"/>
                </a:solidFill>
                <a:effectLst/>
                <a:latin typeface="Arial" panose="020B0604020202020204" pitchFamily="34" charset="0"/>
                <a:ea typeface="Calibri" panose="020F0502020204030204" pitchFamily="34" charset="0"/>
              </a:rPr>
            </a:br>
            <a:r>
              <a:rPr lang="en-US" sz="1600" dirty="0">
                <a:solidFill>
                  <a:srgbClr val="3E3E3E"/>
                </a:solidFill>
                <a:effectLst/>
                <a:latin typeface="Arial" panose="020B060402020202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600" b="1" dirty="0">
                <a:solidFill>
                  <a:srgbClr val="3E3E3E"/>
                </a:solidFill>
                <a:effectLst/>
                <a:latin typeface="Arial" panose="020B0604020202020204" pitchFamily="34" charset="0"/>
                <a:ea typeface="Calibri" panose="020F0502020204030204" pitchFamily="34" charset="0"/>
              </a:rPr>
              <a:t>Panelists:</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600" b="1" dirty="0">
                <a:solidFill>
                  <a:srgbClr val="3E3E3E"/>
                </a:solidFill>
                <a:effectLst/>
                <a:latin typeface="Tahoma" panose="020B060403050404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solidFill>
                  <a:srgbClr val="3E3E3E"/>
                </a:solidFill>
                <a:effectLst/>
                <a:latin typeface="Arial" panose="020B0604020202020204" pitchFamily="34" charset="0"/>
                <a:ea typeface="Times New Roman" panose="02020603050405020304" pitchFamily="18" charset="0"/>
              </a:rPr>
              <a:t>Courtney Tenhover</a:t>
            </a:r>
            <a:r>
              <a:rPr lang="en-US" sz="1600" dirty="0">
                <a:solidFill>
                  <a:srgbClr val="3E3E3E"/>
                </a:solidFill>
                <a:effectLst/>
                <a:latin typeface="Arial" panose="020B0604020202020204" pitchFamily="34" charset="0"/>
                <a:ea typeface="Times New Roman" panose="02020603050405020304" pitchFamily="18" charset="0"/>
              </a:rPr>
              <a:t>, Manager of Training Projects, Lorain County Community College &amp; Ohio TechNet </a:t>
            </a:r>
            <a:endParaRPr lang="en-US" sz="16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solidFill>
                  <a:srgbClr val="3E3E3E"/>
                </a:solidFill>
                <a:effectLst/>
                <a:latin typeface="Arial" panose="020B0604020202020204" pitchFamily="34" charset="0"/>
                <a:ea typeface="Times New Roman" panose="02020603050405020304" pitchFamily="18" charset="0"/>
              </a:rPr>
              <a:t>Jeff Miller</a:t>
            </a:r>
            <a:r>
              <a:rPr lang="en-US" sz="1600" dirty="0">
                <a:solidFill>
                  <a:srgbClr val="3E3E3E"/>
                </a:solidFill>
                <a:effectLst/>
                <a:latin typeface="Arial" panose="020B0604020202020204" pitchFamily="34" charset="0"/>
                <a:ea typeface="Times New Roman" panose="02020603050405020304" pitchFamily="18" charset="0"/>
              </a:rPr>
              <a:t>, Senior Vice President, Sinclair College </a:t>
            </a:r>
            <a:endParaRPr lang="en-US" sz="16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solidFill>
                  <a:srgbClr val="3E3E3E"/>
                </a:solidFill>
                <a:effectLst/>
                <a:latin typeface="Arial" panose="020B0604020202020204" pitchFamily="34" charset="0"/>
                <a:ea typeface="Times New Roman" panose="02020603050405020304" pitchFamily="18" charset="0"/>
              </a:rPr>
              <a:t>Jessica Borza</a:t>
            </a:r>
            <a:r>
              <a:rPr lang="en-US" sz="1600" dirty="0">
                <a:solidFill>
                  <a:srgbClr val="3E3E3E"/>
                </a:solidFill>
                <a:effectLst/>
                <a:latin typeface="Arial" panose="020B0604020202020204" pitchFamily="34" charset="0"/>
                <a:ea typeface="Times New Roman" panose="02020603050405020304" pitchFamily="18" charset="0"/>
              </a:rPr>
              <a:t>, Managing Director of Workforce Services, The Ohio Manufacturers’ Association </a:t>
            </a:r>
            <a:endParaRPr lang="en-US" sz="16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solidFill>
                  <a:srgbClr val="3E3E3E"/>
                </a:solidFill>
                <a:effectLst/>
                <a:latin typeface="Arial" panose="020B0604020202020204" pitchFamily="34" charset="0"/>
                <a:ea typeface="Times New Roman" panose="02020603050405020304" pitchFamily="18" charset="0"/>
              </a:rPr>
              <a:t>John Agostinelli</a:t>
            </a:r>
            <a:r>
              <a:rPr lang="en-US" sz="1600" dirty="0">
                <a:solidFill>
                  <a:srgbClr val="3E3E3E"/>
                </a:solidFill>
                <a:effectLst/>
                <a:latin typeface="Arial" panose="020B0604020202020204" pitchFamily="34" charset="0"/>
                <a:ea typeface="Times New Roman" panose="02020603050405020304" pitchFamily="18" charset="0"/>
              </a:rPr>
              <a:t>, Robotics &amp; Automation Instructor, Amherst Exempted Village Schools </a:t>
            </a:r>
            <a:endParaRPr lang="en-US" sz="16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i="1" dirty="0">
                <a:solidFill>
                  <a:srgbClr val="3E3E3E"/>
                </a:solidFill>
                <a:effectLst/>
                <a:latin typeface="Arial" panose="020B0604020202020204" pitchFamily="34" charset="0"/>
                <a:ea typeface="Times New Roman" panose="02020603050405020304" pitchFamily="18" charset="0"/>
              </a:rPr>
              <a:t>Moderated by </a:t>
            </a:r>
            <a:r>
              <a:rPr lang="en-US" sz="1600" b="1" i="1" dirty="0">
                <a:solidFill>
                  <a:srgbClr val="3E3E3E"/>
                </a:solidFill>
                <a:effectLst/>
                <a:latin typeface="Arial" panose="020B0604020202020204" pitchFamily="34" charset="0"/>
                <a:ea typeface="Times New Roman" panose="02020603050405020304" pitchFamily="18" charset="0"/>
              </a:rPr>
              <a:t>Terri Sandu</a:t>
            </a:r>
            <a:r>
              <a:rPr lang="en-US" sz="1600" i="1" dirty="0">
                <a:solidFill>
                  <a:srgbClr val="3E3E3E"/>
                </a:solidFill>
                <a:effectLst/>
                <a:latin typeface="Arial" panose="020B0604020202020204" pitchFamily="34" charset="0"/>
                <a:ea typeface="Times New Roman" panose="02020603050405020304" pitchFamily="18" charset="0"/>
              </a:rPr>
              <a:t>, Director, Ohio TechNet </a:t>
            </a:r>
            <a:endParaRPr lang="en-US" sz="1600" dirty="0">
              <a:effectLst/>
              <a:latin typeface="Calibri" panose="020F05020202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C64DFAB3-9506-4A9F-BBD3-A2C60F30420A}"/>
              </a:ext>
            </a:extLst>
          </p:cNvPr>
          <p:cNvSpPr txBox="1"/>
          <p:nvPr/>
        </p:nvSpPr>
        <p:spPr>
          <a:xfrm>
            <a:off x="6337000" y="2037254"/>
            <a:ext cx="5790776" cy="4524315"/>
          </a:xfrm>
          <a:prstGeom prst="rect">
            <a:avLst/>
          </a:prstGeom>
          <a:noFill/>
        </p:spPr>
        <p:txBody>
          <a:bodyPr wrap="square" rtlCol="0">
            <a:spAutoFit/>
          </a:bodyPr>
          <a:lstStyle/>
          <a:p>
            <a:pPr marL="0" marR="0">
              <a:spcBef>
                <a:spcPts val="0"/>
              </a:spcBef>
              <a:spcAft>
                <a:spcPts val="0"/>
              </a:spcAft>
            </a:pPr>
            <a:r>
              <a:rPr lang="en-US" sz="1600" b="1" dirty="0">
                <a:solidFill>
                  <a:srgbClr val="3E3E3E"/>
                </a:solidFill>
                <a:effectLst/>
                <a:latin typeface="Arial" panose="020B0604020202020204" pitchFamily="34" charset="0"/>
                <a:ea typeface="Calibri" panose="020F0502020204030204" pitchFamily="34" charset="0"/>
              </a:rPr>
              <a:t>National Perspectives: Industry Role in Advancing Innovation in Manufacturing Talent </a:t>
            </a:r>
            <a:br>
              <a:rPr lang="en-US" sz="1600" b="1" dirty="0">
                <a:solidFill>
                  <a:srgbClr val="3E3E3E"/>
                </a:solidFill>
                <a:effectLst/>
                <a:latin typeface="Arial" panose="020B0604020202020204" pitchFamily="34" charset="0"/>
                <a:ea typeface="Calibri" panose="020F0502020204030204" pitchFamily="34" charset="0"/>
              </a:rPr>
            </a:br>
            <a:r>
              <a:rPr lang="en-US" sz="1600" dirty="0">
                <a:solidFill>
                  <a:srgbClr val="3E3E3E"/>
                </a:solidFill>
                <a:effectLst/>
                <a:latin typeface="Arial" panose="020B0604020202020204" pitchFamily="34" charset="0"/>
                <a:ea typeface="Calibri" panose="020F0502020204030204" pitchFamily="34" charset="0"/>
              </a:rPr>
              <a:t>Join thought leaders from </a:t>
            </a:r>
            <a:r>
              <a:rPr lang="en-US" sz="1600" dirty="0" err="1">
                <a:solidFill>
                  <a:srgbClr val="3E3E3E"/>
                </a:solidFill>
                <a:effectLst/>
                <a:latin typeface="Arial" panose="020B0604020202020204" pitchFamily="34" charset="0"/>
                <a:ea typeface="Calibri" panose="020F0502020204030204" pitchFamily="34" charset="0"/>
              </a:rPr>
              <a:t>Novagard</a:t>
            </a:r>
            <a:r>
              <a:rPr lang="en-US" sz="1600" dirty="0">
                <a:solidFill>
                  <a:srgbClr val="3E3E3E"/>
                </a:solidFill>
                <a:effectLst/>
                <a:latin typeface="Arial" panose="020B0604020202020204" pitchFamily="34" charset="0"/>
                <a:ea typeface="Calibri" panose="020F0502020204030204" pitchFamily="34" charset="0"/>
              </a:rPr>
              <a:t>, UES, and EWI as they discuss transformative industry-academia partnerships reshaping workforce strategies and driving technological breakthroughs. Educators and industry professionals will gain actionable insights into critical trends and strategic priorities for building a robust manufacturing talent pipeline.</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600" dirty="0">
                <a:solidFill>
                  <a:srgbClr val="3E3E3E"/>
                </a:solidFill>
                <a:effectLst/>
                <a:latin typeface="Arial" panose="020B060402020202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600" b="1" dirty="0">
                <a:solidFill>
                  <a:srgbClr val="3E3E3E"/>
                </a:solidFill>
                <a:effectLst/>
                <a:latin typeface="Arial" panose="020B0604020202020204" pitchFamily="34" charset="0"/>
                <a:ea typeface="Calibri" panose="020F0502020204030204" pitchFamily="34" charset="0"/>
              </a:rPr>
              <a:t>Panelists:</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600" dirty="0">
                <a:solidFill>
                  <a:srgbClr val="3E3E3E"/>
                </a:solidFill>
                <a:effectLst/>
                <a:latin typeface="Arial" panose="020B060402020202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solidFill>
                  <a:srgbClr val="3E3E3E"/>
                </a:solidFill>
                <a:effectLst/>
                <a:latin typeface="Arial" panose="020B0604020202020204" pitchFamily="34" charset="0"/>
                <a:ea typeface="Times New Roman" panose="02020603050405020304" pitchFamily="18" charset="0"/>
              </a:rPr>
              <a:t>Mark Norfolk</a:t>
            </a:r>
            <a:r>
              <a:rPr lang="en-US" sz="1600" dirty="0">
                <a:solidFill>
                  <a:srgbClr val="3E3E3E"/>
                </a:solidFill>
                <a:effectLst/>
                <a:latin typeface="Arial" panose="020B0604020202020204" pitchFamily="34" charset="0"/>
                <a:ea typeface="Times New Roman" panose="02020603050405020304" pitchFamily="18" charset="0"/>
              </a:rPr>
              <a:t>, Director of Government Business Development, EWI </a:t>
            </a:r>
            <a:endParaRPr lang="en-US" sz="16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solidFill>
                  <a:srgbClr val="3E3E3E"/>
                </a:solidFill>
                <a:effectLst/>
                <a:latin typeface="Arial" panose="020B0604020202020204" pitchFamily="34" charset="0"/>
                <a:ea typeface="Times New Roman" panose="02020603050405020304" pitchFamily="18" charset="0"/>
              </a:rPr>
              <a:t>Sarah Nash</a:t>
            </a:r>
            <a:r>
              <a:rPr lang="en-US" sz="1600" dirty="0">
                <a:solidFill>
                  <a:srgbClr val="3E3E3E"/>
                </a:solidFill>
                <a:effectLst/>
                <a:latin typeface="Arial" panose="020B0604020202020204" pitchFamily="34" charset="0"/>
                <a:ea typeface="Times New Roman" panose="02020603050405020304" pitchFamily="18" charset="0"/>
              </a:rPr>
              <a:t>, Owner and CEO, </a:t>
            </a:r>
            <a:r>
              <a:rPr lang="en-US" sz="1600" dirty="0" err="1">
                <a:solidFill>
                  <a:srgbClr val="3E3E3E"/>
                </a:solidFill>
                <a:effectLst/>
                <a:latin typeface="Arial" panose="020B0604020202020204" pitchFamily="34" charset="0"/>
                <a:ea typeface="Times New Roman" panose="02020603050405020304" pitchFamily="18" charset="0"/>
              </a:rPr>
              <a:t>Novagard</a:t>
            </a:r>
            <a:r>
              <a:rPr lang="en-US" sz="1600" dirty="0">
                <a:solidFill>
                  <a:srgbClr val="3E3E3E"/>
                </a:solidFill>
                <a:effectLst/>
                <a:latin typeface="Arial" panose="020B0604020202020204" pitchFamily="34"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solidFill>
                  <a:srgbClr val="3E3E3E"/>
                </a:solidFill>
                <a:effectLst/>
                <a:latin typeface="Arial" panose="020B0604020202020204" pitchFamily="34" charset="0"/>
                <a:ea typeface="Times New Roman" panose="02020603050405020304" pitchFamily="18" charset="0"/>
              </a:rPr>
              <a:t>Lucas Beagle</a:t>
            </a:r>
            <a:r>
              <a:rPr lang="en-US" sz="1600" dirty="0">
                <a:solidFill>
                  <a:srgbClr val="3E3E3E"/>
                </a:solidFill>
                <a:effectLst/>
                <a:latin typeface="Arial" panose="020B0604020202020204" pitchFamily="34" charset="0"/>
                <a:ea typeface="Times New Roman" panose="02020603050405020304" pitchFamily="18" charset="0"/>
              </a:rPr>
              <a:t>, Senior Director, Biological and Nanoscale Technologies Department, Blue Halo</a:t>
            </a:r>
          </a:p>
          <a:p>
            <a:pPr marL="342900" marR="0" lvl="0" indent="-342900">
              <a:spcBef>
                <a:spcPts val="0"/>
              </a:spcBef>
              <a:spcAft>
                <a:spcPts val="0"/>
              </a:spcAft>
              <a:buSzPts val="1000"/>
              <a:buFont typeface="Symbol" panose="05050102010706020507" pitchFamily="18" charset="2"/>
              <a:buChar char=""/>
              <a:tabLst>
                <a:tab pos="457200" algn="l"/>
              </a:tabLst>
            </a:pPr>
            <a:r>
              <a:rPr lang="en-US" sz="1600" i="1" dirty="0">
                <a:solidFill>
                  <a:srgbClr val="3E3E3E"/>
                </a:solidFill>
                <a:effectLst/>
                <a:latin typeface="Arial" panose="020B0604020202020204" pitchFamily="34" charset="0"/>
                <a:ea typeface="Times New Roman" panose="02020603050405020304" pitchFamily="18" charset="0"/>
              </a:rPr>
              <a:t>Moderated by </a:t>
            </a:r>
            <a:r>
              <a:rPr lang="en-US" sz="1600" b="1" i="1" dirty="0">
                <a:solidFill>
                  <a:srgbClr val="3E3E3E"/>
                </a:solidFill>
                <a:effectLst/>
                <a:latin typeface="Arial" panose="020B0604020202020204" pitchFamily="34" charset="0"/>
                <a:ea typeface="Times New Roman" panose="02020603050405020304" pitchFamily="18" charset="0"/>
              </a:rPr>
              <a:t>Lauren Friedman</a:t>
            </a:r>
            <a:r>
              <a:rPr lang="en-US" sz="1600" i="1" dirty="0">
                <a:solidFill>
                  <a:srgbClr val="3E3E3E"/>
                </a:solidFill>
                <a:effectLst/>
                <a:latin typeface="Arial" panose="020B0604020202020204" pitchFamily="34" charset="0"/>
                <a:ea typeface="Times New Roman" panose="02020603050405020304" pitchFamily="18" charset="0"/>
              </a:rPr>
              <a:t>, Senior Program Manager, Workforce Development, NextFlex</a:t>
            </a:r>
            <a:endParaRPr lang="en-US" sz="1600" dirty="0"/>
          </a:p>
        </p:txBody>
      </p:sp>
      <p:sp>
        <p:nvSpPr>
          <p:cNvPr id="15" name="TextBox 14">
            <a:extLst>
              <a:ext uri="{FF2B5EF4-FFF2-40B4-BE49-F238E27FC236}">
                <a16:creationId xmlns:a16="http://schemas.microsoft.com/office/drawing/2014/main" id="{1F96C785-DB67-42A3-977C-7C7AF4E75DB3}"/>
              </a:ext>
            </a:extLst>
          </p:cNvPr>
          <p:cNvSpPr txBox="1"/>
          <p:nvPr/>
        </p:nvSpPr>
        <p:spPr>
          <a:xfrm>
            <a:off x="1" y="133482"/>
            <a:ext cx="12135808" cy="1261884"/>
          </a:xfrm>
          <a:prstGeom prst="rect">
            <a:avLst/>
          </a:prstGeom>
          <a:noFill/>
        </p:spPr>
        <p:txBody>
          <a:bodyPr wrap="square" rtlCol="0">
            <a:spAutoFit/>
          </a:bodyPr>
          <a:lstStyle/>
          <a:p>
            <a:pPr algn="ctr"/>
            <a:r>
              <a:rPr lang="en-US" sz="2400" b="1" dirty="0">
                <a:latin typeface="Aptos" panose="020B0004020202020204" pitchFamily="34" charset="0"/>
              </a:rPr>
              <a:t>Innovating, Investing, and Leading Development of the Defense Industrial Base Event</a:t>
            </a:r>
            <a:br>
              <a:rPr lang="en-US" sz="2000" b="1" dirty="0">
                <a:latin typeface="Aptos" panose="020B0004020202020204" pitchFamily="34" charset="0"/>
              </a:rPr>
            </a:br>
            <a:r>
              <a:rPr lang="en-US" dirty="0">
                <a:latin typeface="Aptos" panose="020B0004020202020204" pitchFamily="34" charset="0"/>
              </a:rPr>
              <a:t>A </a:t>
            </a:r>
            <a:r>
              <a:rPr lang="en-US" dirty="0">
                <a:solidFill>
                  <a:srgbClr val="000000"/>
                </a:solidFill>
                <a:effectLst/>
                <a:latin typeface="Aptos" panose="020B0004020202020204" pitchFamily="34" charset="0"/>
                <a:ea typeface="Calibri" panose="020F0502020204030204" pitchFamily="34" charset="0"/>
              </a:rPr>
              <a:t>special event recognizing Ohio TechNet and NextFlex</a:t>
            </a:r>
            <a:br>
              <a:rPr lang="en-US" dirty="0">
                <a:solidFill>
                  <a:srgbClr val="000000"/>
                </a:solidFill>
                <a:effectLst/>
                <a:latin typeface="Aptos" panose="020B0004020202020204" pitchFamily="34" charset="0"/>
                <a:ea typeface="Calibri" panose="020F0502020204030204" pitchFamily="34" charset="0"/>
              </a:rPr>
            </a:br>
            <a:r>
              <a:rPr lang="en-US" dirty="0">
                <a:solidFill>
                  <a:srgbClr val="000000"/>
                </a:solidFill>
                <a:effectLst/>
                <a:latin typeface="Aptos" panose="020B0004020202020204" pitchFamily="34" charset="0"/>
                <a:ea typeface="Calibri" panose="020F0502020204030204" pitchFamily="34" charset="0"/>
              </a:rPr>
              <a:t>Wednesda</a:t>
            </a:r>
            <a:r>
              <a:rPr lang="en-US" dirty="0">
                <a:solidFill>
                  <a:srgbClr val="000000"/>
                </a:solidFill>
                <a:latin typeface="Aptos" panose="020B0004020202020204" pitchFamily="34" charset="0"/>
                <a:ea typeface="Calibri" panose="020F0502020204030204" pitchFamily="34" charset="0"/>
              </a:rPr>
              <a:t>y, April 30</a:t>
            </a:r>
            <a:r>
              <a:rPr lang="en-US" baseline="30000" dirty="0">
                <a:solidFill>
                  <a:srgbClr val="000000"/>
                </a:solidFill>
                <a:latin typeface="Aptos" panose="020B0004020202020204" pitchFamily="34" charset="0"/>
                <a:ea typeface="Calibri" panose="020F0502020204030204" pitchFamily="34" charset="0"/>
              </a:rPr>
              <a:t>th</a:t>
            </a:r>
            <a:r>
              <a:rPr lang="en-US" dirty="0">
                <a:solidFill>
                  <a:srgbClr val="000000"/>
                </a:solidFill>
                <a:latin typeface="Aptos" panose="020B0004020202020204" pitchFamily="34" charset="0"/>
                <a:ea typeface="Calibri" panose="020F0502020204030204" pitchFamily="34" charset="0"/>
              </a:rPr>
              <a:t>, 2025 | 9:30am – 2:00pm </a:t>
            </a:r>
          </a:p>
          <a:p>
            <a:pPr algn="ctr"/>
            <a:r>
              <a:rPr lang="en-US" sz="1600" b="1" i="1" dirty="0">
                <a:solidFill>
                  <a:srgbClr val="000000"/>
                </a:solidFill>
                <a:latin typeface="Aptos" panose="020B0004020202020204" pitchFamily="34" charset="0"/>
              </a:rPr>
              <a:t>Lab Tours and Networking Opportunities! </a:t>
            </a:r>
            <a:endParaRPr lang="en-US" sz="1600" b="1" i="1" dirty="0">
              <a:latin typeface="Aptos" panose="020B0004020202020204" pitchFamily="34" charset="0"/>
            </a:endParaRPr>
          </a:p>
        </p:txBody>
      </p:sp>
      <p:pic>
        <p:nvPicPr>
          <p:cNvPr id="17" name="Picture 16">
            <a:extLst>
              <a:ext uri="{FF2B5EF4-FFF2-40B4-BE49-F238E27FC236}">
                <a16:creationId xmlns:a16="http://schemas.microsoft.com/office/drawing/2014/main" id="{DE1A10C3-2906-4433-8892-CEE21EDFEAE1}"/>
              </a:ext>
            </a:extLst>
          </p:cNvPr>
          <p:cNvPicPr>
            <a:picLocks noChangeAspect="1"/>
          </p:cNvPicPr>
          <p:nvPr/>
        </p:nvPicPr>
        <p:blipFill>
          <a:blip r:embed="rId10"/>
          <a:stretch>
            <a:fillRect/>
          </a:stretch>
        </p:blipFill>
        <p:spPr>
          <a:xfrm>
            <a:off x="10682101" y="1354172"/>
            <a:ext cx="1509899" cy="426182"/>
          </a:xfrm>
          <a:prstGeom prst="rect">
            <a:avLst/>
          </a:prstGeom>
        </p:spPr>
      </p:pic>
      <p:cxnSp>
        <p:nvCxnSpPr>
          <p:cNvPr id="19" name="Straight Connector 18">
            <a:extLst>
              <a:ext uri="{FF2B5EF4-FFF2-40B4-BE49-F238E27FC236}">
                <a16:creationId xmlns:a16="http://schemas.microsoft.com/office/drawing/2014/main" id="{7FE0914E-86FE-46D2-BFD2-D3664C568426}"/>
              </a:ext>
            </a:extLst>
          </p:cNvPr>
          <p:cNvCxnSpPr>
            <a:cxnSpLocks/>
          </p:cNvCxnSpPr>
          <p:nvPr/>
        </p:nvCxnSpPr>
        <p:spPr>
          <a:xfrm>
            <a:off x="6119868" y="1884854"/>
            <a:ext cx="4016" cy="4401563"/>
          </a:xfrm>
          <a:prstGeom prst="line">
            <a:avLst/>
          </a:prstGeom>
        </p:spPr>
        <p:style>
          <a:lnRef idx="1">
            <a:schemeClr val="dk1"/>
          </a:lnRef>
          <a:fillRef idx="0">
            <a:schemeClr val="dk1"/>
          </a:fillRef>
          <a:effectRef idx="0">
            <a:schemeClr val="dk1"/>
          </a:effectRef>
          <a:fontRef idx="minor">
            <a:schemeClr val="tx1"/>
          </a:fontRef>
        </p:style>
      </p:cxnSp>
      <p:grpSp>
        <p:nvGrpSpPr>
          <p:cNvPr id="48" name="Group 23">
            <a:extLst>
              <a:ext uri="{FF2B5EF4-FFF2-40B4-BE49-F238E27FC236}">
                <a16:creationId xmlns:a16="http://schemas.microsoft.com/office/drawing/2014/main" id="{F7E04E23-82BF-41D5-8ABF-13513A7742F0}"/>
              </a:ext>
            </a:extLst>
          </p:cNvPr>
          <p:cNvGrpSpPr/>
          <p:nvPr/>
        </p:nvGrpSpPr>
        <p:grpSpPr>
          <a:xfrm rot="-10800000">
            <a:off x="-1702247" y="1072749"/>
            <a:ext cx="3817489" cy="322617"/>
            <a:chOff x="0" y="0"/>
            <a:chExt cx="3054608" cy="639062"/>
          </a:xfrm>
        </p:grpSpPr>
        <p:sp>
          <p:nvSpPr>
            <p:cNvPr id="49" name="Freeform 24">
              <a:extLst>
                <a:ext uri="{FF2B5EF4-FFF2-40B4-BE49-F238E27FC236}">
                  <a16:creationId xmlns:a16="http://schemas.microsoft.com/office/drawing/2014/main" id="{E30C0173-9D62-40EA-9189-BF534FB57623}"/>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50" name="TextBox 25">
              <a:extLst>
                <a:ext uri="{FF2B5EF4-FFF2-40B4-BE49-F238E27FC236}">
                  <a16:creationId xmlns:a16="http://schemas.microsoft.com/office/drawing/2014/main" id="{A2DD3FC3-338D-478E-AEB6-D5196D255E1A}"/>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sp>
        <p:nvSpPr>
          <p:cNvPr id="51" name="Freeform 24">
            <a:extLst>
              <a:ext uri="{FF2B5EF4-FFF2-40B4-BE49-F238E27FC236}">
                <a16:creationId xmlns:a16="http://schemas.microsoft.com/office/drawing/2014/main" id="{0F29C125-2770-4F23-8BAE-55A6F66BA9C9}"/>
              </a:ext>
            </a:extLst>
          </p:cNvPr>
          <p:cNvSpPr/>
          <p:nvPr/>
        </p:nvSpPr>
        <p:spPr>
          <a:xfrm rot="10800000">
            <a:off x="10347565" y="1072749"/>
            <a:ext cx="3817489" cy="322617"/>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36" name="TextBox 35">
            <a:extLst>
              <a:ext uri="{FF2B5EF4-FFF2-40B4-BE49-F238E27FC236}">
                <a16:creationId xmlns:a16="http://schemas.microsoft.com/office/drawing/2014/main" id="{3AAAA20B-B4E2-4F32-81AF-D65D8916F1D2}"/>
              </a:ext>
            </a:extLst>
          </p:cNvPr>
          <p:cNvSpPr txBox="1"/>
          <p:nvPr/>
        </p:nvSpPr>
        <p:spPr>
          <a:xfrm>
            <a:off x="4903859" y="1464412"/>
            <a:ext cx="2989626" cy="400110"/>
          </a:xfrm>
          <a:prstGeom prst="rect">
            <a:avLst/>
          </a:prstGeom>
          <a:noFill/>
        </p:spPr>
        <p:txBody>
          <a:bodyPr wrap="square" rtlCol="0">
            <a:spAutoFit/>
          </a:bodyPr>
          <a:lstStyle/>
          <a:p>
            <a:r>
              <a:rPr lang="en-US" sz="2000" b="1" dirty="0">
                <a:solidFill>
                  <a:srgbClr val="820000"/>
                </a:solidFill>
                <a:latin typeface="Aptos" panose="020B0004020202020204" pitchFamily="34" charset="0"/>
              </a:rPr>
              <a:t>PANEL HIGHLIGHTS</a:t>
            </a:r>
          </a:p>
        </p:txBody>
      </p:sp>
    </p:spTree>
    <p:extLst>
      <p:ext uri="{BB962C8B-B14F-4D97-AF65-F5344CB8AC3E}">
        <p14:creationId xmlns:p14="http://schemas.microsoft.com/office/powerpoint/2010/main" val="2263598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136937" y="3991090"/>
            <a:ext cx="8726115" cy="3447822"/>
            <a:chOff x="0" y="0"/>
            <a:chExt cx="677619" cy="267738"/>
          </a:xfrm>
        </p:grpSpPr>
        <p:sp>
          <p:nvSpPr>
            <p:cNvPr id="4" name="Freeform 4"/>
            <p:cNvSpPr/>
            <p:nvPr/>
          </p:nvSpPr>
          <p:spPr>
            <a:xfrm>
              <a:off x="0" y="0"/>
              <a:ext cx="677619" cy="267738"/>
            </a:xfrm>
            <a:custGeom>
              <a:avLst/>
              <a:gdLst/>
              <a:ahLst/>
              <a:cxnLst/>
              <a:rect l="l" t="t" r="r" b="b"/>
              <a:pathLst>
                <a:path w="677619" h="267738">
                  <a:moveTo>
                    <a:pt x="474419" y="0"/>
                  </a:moveTo>
                  <a:lnTo>
                    <a:pt x="0" y="0"/>
                  </a:lnTo>
                  <a:lnTo>
                    <a:pt x="203200" y="267738"/>
                  </a:lnTo>
                  <a:lnTo>
                    <a:pt x="677619" y="267738"/>
                  </a:lnTo>
                  <a:lnTo>
                    <a:pt x="474419" y="0"/>
                  </a:lnTo>
                  <a:close/>
                </a:path>
              </a:pathLst>
            </a:custGeom>
            <a:solidFill>
              <a:srgbClr val="A10D00"/>
            </a:solidFill>
          </p:spPr>
        </p:sp>
        <p:sp>
          <p:nvSpPr>
            <p:cNvPr id="5" name="TextBox 5"/>
            <p:cNvSpPr txBox="1"/>
            <p:nvPr/>
          </p:nvSpPr>
          <p:spPr>
            <a:xfrm>
              <a:off x="101600" y="-57150"/>
              <a:ext cx="474419" cy="324888"/>
            </a:xfrm>
            <a:prstGeom prst="rect">
              <a:avLst/>
            </a:prstGeom>
          </p:spPr>
          <p:txBody>
            <a:bodyPr lIns="33867" tIns="33867" rIns="33867" bIns="33867" rtlCol="0" anchor="ctr"/>
            <a:lstStyle/>
            <a:p>
              <a:pPr algn="ctr" defTabSz="609630">
                <a:lnSpc>
                  <a:spcPts val="2333"/>
                </a:lnSpc>
                <a:defRPr/>
              </a:pPr>
              <a:endParaRPr sz="1200">
                <a:solidFill>
                  <a:prstClr val="black"/>
                </a:solidFill>
                <a:latin typeface="Calibri"/>
              </a:endParaRPr>
            </a:p>
          </p:txBody>
        </p:sp>
      </p:grpSp>
      <p:grpSp>
        <p:nvGrpSpPr>
          <p:cNvPr id="6" name="Group 6"/>
          <p:cNvGrpSpPr/>
          <p:nvPr/>
        </p:nvGrpSpPr>
        <p:grpSpPr>
          <a:xfrm>
            <a:off x="-4671299" y="-165085"/>
            <a:ext cx="9247687" cy="5626082"/>
            <a:chOff x="0" y="0"/>
            <a:chExt cx="473570" cy="288109"/>
          </a:xfrm>
        </p:grpSpPr>
        <p:sp>
          <p:nvSpPr>
            <p:cNvPr id="7" name="Freeform 7"/>
            <p:cNvSpPr/>
            <p:nvPr/>
          </p:nvSpPr>
          <p:spPr>
            <a:xfrm>
              <a:off x="0" y="0"/>
              <a:ext cx="473570" cy="288109"/>
            </a:xfrm>
            <a:custGeom>
              <a:avLst/>
              <a:gdLst/>
              <a:ahLst/>
              <a:cxnLst/>
              <a:rect l="l" t="t" r="r" b="b"/>
              <a:pathLst>
                <a:path w="473570" h="288109">
                  <a:moveTo>
                    <a:pt x="203200" y="0"/>
                  </a:moveTo>
                  <a:lnTo>
                    <a:pt x="473570" y="0"/>
                  </a:lnTo>
                  <a:lnTo>
                    <a:pt x="270370" y="288109"/>
                  </a:lnTo>
                  <a:lnTo>
                    <a:pt x="0" y="288109"/>
                  </a:lnTo>
                  <a:lnTo>
                    <a:pt x="203200" y="0"/>
                  </a:lnTo>
                  <a:close/>
                </a:path>
              </a:pathLst>
            </a:custGeom>
            <a:solidFill>
              <a:srgbClr val="B51F19"/>
            </a:solidFill>
          </p:spPr>
        </p:sp>
        <p:sp>
          <p:nvSpPr>
            <p:cNvPr id="8" name="TextBox 8"/>
            <p:cNvSpPr txBox="1"/>
            <p:nvPr/>
          </p:nvSpPr>
          <p:spPr>
            <a:xfrm>
              <a:off x="101600" y="-57150"/>
              <a:ext cx="270370" cy="345259"/>
            </a:xfrm>
            <a:prstGeom prst="rect">
              <a:avLst/>
            </a:prstGeom>
          </p:spPr>
          <p:txBody>
            <a:bodyPr lIns="33867" tIns="33867" rIns="33867" bIns="33867" rtlCol="0" anchor="ctr"/>
            <a:lstStyle/>
            <a:p>
              <a:pPr algn="ctr" defTabSz="609630">
                <a:lnSpc>
                  <a:spcPts val="2333"/>
                </a:lnSpc>
                <a:defRPr/>
              </a:pPr>
              <a:endParaRPr sz="1200">
                <a:solidFill>
                  <a:prstClr val="black"/>
                </a:solidFill>
                <a:latin typeface="Calibri"/>
              </a:endParaRPr>
            </a:p>
          </p:txBody>
        </p:sp>
      </p:grpSp>
      <p:sp>
        <p:nvSpPr>
          <p:cNvPr id="9" name="Freeform 9"/>
          <p:cNvSpPr/>
          <p:nvPr/>
        </p:nvSpPr>
        <p:spPr>
          <a:xfrm rot="5400000">
            <a:off x="-501106" y="445037"/>
            <a:ext cx="5121263" cy="5559037"/>
          </a:xfrm>
          <a:custGeom>
            <a:avLst/>
            <a:gdLst/>
            <a:ahLst/>
            <a:cxnLst/>
            <a:rect l="l" t="t" r="r" b="b"/>
            <a:pathLst>
              <a:path w="7681894" h="8338555">
                <a:moveTo>
                  <a:pt x="0" y="0"/>
                </a:moveTo>
                <a:lnTo>
                  <a:pt x="7681894" y="0"/>
                </a:lnTo>
                <a:lnTo>
                  <a:pt x="7681894" y="8338555"/>
                </a:lnTo>
                <a:lnTo>
                  <a:pt x="0" y="83385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0" name="Group 10"/>
          <p:cNvGrpSpPr/>
          <p:nvPr/>
        </p:nvGrpSpPr>
        <p:grpSpPr>
          <a:xfrm>
            <a:off x="178251" y="1768865"/>
            <a:ext cx="3840124" cy="3012663"/>
            <a:chOff x="0" y="0"/>
            <a:chExt cx="727368" cy="630606"/>
          </a:xfrm>
          <a:blipFill>
            <a:blip r:embed="rId4"/>
            <a:stretch>
              <a:fillRect t="-36562" b="-36562"/>
            </a:stretch>
          </a:blipFill>
        </p:grpSpPr>
        <p:sp>
          <p:nvSpPr>
            <p:cNvPr id="11" name="Freeform 11"/>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dpi="0" rotWithShape="1">
              <a:blip r:embed="rId4"/>
              <a:srcRect/>
              <a:stretch>
                <a:fillRect l="-1000" t="2000" r="-1000" b="2000"/>
              </a:stretch>
            </a:blipFill>
            <a:ln w="142875" cap="sq">
              <a:solidFill>
                <a:srgbClr val="FFFFFF"/>
              </a:solidFill>
              <a:prstDash val="solid"/>
              <a:miter/>
            </a:ln>
          </p:spPr>
        </p:sp>
      </p:grpSp>
      <p:sp>
        <p:nvSpPr>
          <p:cNvPr id="12" name="Freeform 12"/>
          <p:cNvSpPr/>
          <p:nvPr/>
        </p:nvSpPr>
        <p:spPr>
          <a:xfrm rot="-5400000">
            <a:off x="1657861" y="3460846"/>
            <a:ext cx="3100291" cy="3365309"/>
          </a:xfrm>
          <a:custGeom>
            <a:avLst/>
            <a:gdLst/>
            <a:ahLst/>
            <a:cxnLst/>
            <a:rect l="l" t="t" r="r" b="b"/>
            <a:pathLst>
              <a:path w="4650437" h="5047964">
                <a:moveTo>
                  <a:pt x="0" y="0"/>
                </a:moveTo>
                <a:lnTo>
                  <a:pt x="4650437" y="0"/>
                </a:lnTo>
                <a:lnTo>
                  <a:pt x="4650437" y="5047964"/>
                </a:lnTo>
                <a:lnTo>
                  <a:pt x="0" y="50479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3" name="Group 13"/>
          <p:cNvGrpSpPr/>
          <p:nvPr/>
        </p:nvGrpSpPr>
        <p:grpSpPr>
          <a:xfrm>
            <a:off x="2045730" y="3634026"/>
            <a:ext cx="2736764" cy="2372695"/>
            <a:chOff x="0" y="0"/>
            <a:chExt cx="727368" cy="630606"/>
          </a:xfrm>
          <a:blipFill>
            <a:blip r:embed="rId5"/>
            <a:stretch>
              <a:fillRect t="-36562" b="-36562"/>
            </a:stretch>
          </a:blipFill>
        </p:grpSpPr>
        <p:sp>
          <p:nvSpPr>
            <p:cNvPr id="14" name="Freeform 14"/>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grpFill/>
            <a:ln w="142875" cap="sq">
              <a:solidFill>
                <a:srgbClr val="FFFFFF"/>
              </a:solidFill>
              <a:prstDash val="solid"/>
              <a:miter/>
            </a:ln>
          </p:spPr>
        </p:sp>
      </p:grpSp>
      <p:sp>
        <p:nvSpPr>
          <p:cNvPr id="30" name="TextBox 30"/>
          <p:cNvSpPr txBox="1"/>
          <p:nvPr/>
        </p:nvSpPr>
        <p:spPr>
          <a:xfrm>
            <a:off x="5021701" y="1077881"/>
            <a:ext cx="6687541" cy="5139869"/>
          </a:xfrm>
          <a:prstGeom prst="rect">
            <a:avLst/>
          </a:prstGeom>
        </p:spPr>
        <p:txBody>
          <a:bodyPr wrap="square" lIns="0" tIns="0" rIns="0" bIns="0" rtlCol="0" anchor="t">
            <a:spAutoFit/>
          </a:bodyPr>
          <a:lstStyle/>
          <a:p>
            <a:pPr marL="285750" indent="-285750">
              <a:buFont typeface="Arial"/>
              <a:buChar char="•"/>
            </a:pPr>
            <a:r>
              <a:rPr lang="en-US" sz="2000" b="1" dirty="0">
                <a:solidFill>
                  <a:srgbClr val="242424"/>
                </a:solidFill>
                <a:latin typeface="Aptos" panose="020B0004020202020204" pitchFamily="34" charset="0"/>
                <a:cs typeface="Arial"/>
              </a:rPr>
              <a:t>OSCN Community of Practice (CoP) Symposium</a:t>
            </a:r>
            <a:br>
              <a:rPr lang="en-US" sz="2000" b="1" dirty="0">
                <a:solidFill>
                  <a:srgbClr val="242424"/>
                </a:solidFill>
                <a:latin typeface="Aptos" panose="020B0004020202020204" pitchFamily="34" charset="0"/>
                <a:cs typeface="Arial"/>
              </a:rPr>
            </a:br>
            <a:endParaRPr lang="en-US" sz="2000" b="1" dirty="0">
              <a:solidFill>
                <a:srgbClr val="242424"/>
              </a:solidFill>
              <a:latin typeface="Aptos" panose="020B0004020202020204" pitchFamily="34" charset="0"/>
              <a:cs typeface="Arial"/>
            </a:endParaRPr>
          </a:p>
          <a:p>
            <a:pPr marL="285750" indent="-285750">
              <a:buFont typeface="Arial"/>
              <a:buChar char="•"/>
            </a:pPr>
            <a:r>
              <a:rPr lang="en-US" sz="2000" b="1" dirty="0">
                <a:solidFill>
                  <a:srgbClr val="242424"/>
                </a:solidFill>
                <a:latin typeface="Aptos" panose="020B0004020202020204" pitchFamily="34" charset="0"/>
                <a:cs typeface="Arial"/>
              </a:rPr>
              <a:t>OSCN Train the Trainer Semiconductor Series</a:t>
            </a:r>
            <a:br>
              <a:rPr lang="en-US" sz="2000" b="1" dirty="0">
                <a:solidFill>
                  <a:srgbClr val="242424"/>
                </a:solidFill>
                <a:latin typeface="Aptos" panose="020B0004020202020204" pitchFamily="34" charset="0"/>
                <a:cs typeface="Arial"/>
              </a:rPr>
            </a:br>
            <a:endParaRPr lang="en-US" sz="2000" b="1" dirty="0">
              <a:solidFill>
                <a:srgbClr val="242424"/>
              </a:solidFill>
              <a:latin typeface="Aptos" panose="020B0004020202020204" pitchFamily="34" charset="0"/>
              <a:cs typeface="Arial"/>
            </a:endParaRPr>
          </a:p>
          <a:p>
            <a:pPr marL="285750" indent="-285750">
              <a:buFont typeface="Arial"/>
              <a:buChar char="•"/>
            </a:pPr>
            <a:r>
              <a:rPr lang="en-US" sz="2000" b="1" dirty="0">
                <a:solidFill>
                  <a:srgbClr val="242424"/>
                </a:solidFill>
                <a:latin typeface="Aptos" panose="020B0004020202020204" pitchFamily="34" charset="0"/>
                <a:cs typeface="Arial"/>
              </a:rPr>
              <a:t>Future Technician Learning Community </a:t>
            </a:r>
            <a:br>
              <a:rPr lang="en-US" sz="2000" b="1" dirty="0">
                <a:solidFill>
                  <a:srgbClr val="242424"/>
                </a:solidFill>
                <a:latin typeface="Aptos" panose="020B0004020202020204" pitchFamily="34" charset="0"/>
                <a:cs typeface="Arial"/>
              </a:rPr>
            </a:br>
            <a:endParaRPr lang="en-US" sz="2000" b="1" dirty="0">
              <a:solidFill>
                <a:srgbClr val="242424"/>
              </a:solidFill>
              <a:latin typeface="Aptos" panose="020B0004020202020204" pitchFamily="34" charset="0"/>
              <a:cs typeface="Arial"/>
            </a:endParaRPr>
          </a:p>
          <a:p>
            <a:pPr marL="285750" indent="-285750">
              <a:buFont typeface="Arial"/>
              <a:buChar char="•"/>
            </a:pPr>
            <a:r>
              <a:rPr lang="en-US" sz="2000" b="1" dirty="0">
                <a:solidFill>
                  <a:srgbClr val="242424"/>
                </a:solidFill>
                <a:latin typeface="Aptos" panose="020B0004020202020204" pitchFamily="34" charset="0"/>
                <a:cs typeface="Arial"/>
              </a:rPr>
              <a:t>FlexFactor Program Growth and Acceleration at Zane State</a:t>
            </a:r>
            <a:br>
              <a:rPr lang="en-US" sz="2000" b="1" dirty="0">
                <a:solidFill>
                  <a:srgbClr val="242424"/>
                </a:solidFill>
                <a:latin typeface="Aptos" panose="020B0004020202020204" pitchFamily="34" charset="0"/>
                <a:cs typeface="Arial"/>
              </a:rPr>
            </a:br>
            <a:r>
              <a:rPr lang="en-US" sz="2000" b="1" dirty="0">
                <a:solidFill>
                  <a:srgbClr val="242424"/>
                </a:solidFill>
                <a:latin typeface="Aptos" panose="020B0004020202020204" pitchFamily="34" charset="0"/>
                <a:cs typeface="Arial"/>
              </a:rPr>
              <a:t> </a:t>
            </a:r>
          </a:p>
          <a:p>
            <a:pPr marL="285750" indent="-285750">
              <a:buFont typeface="Arial"/>
              <a:buChar char="•"/>
            </a:pPr>
            <a:r>
              <a:rPr lang="en-US" sz="2000" b="1" dirty="0">
                <a:solidFill>
                  <a:srgbClr val="242424"/>
                </a:solidFill>
                <a:latin typeface="Aptos" panose="020B0004020202020204" pitchFamily="34" charset="0"/>
                <a:cs typeface="Arial"/>
              </a:rPr>
              <a:t>Future-Ready Educator Bootcamp: Exploring Industry 4.0 </a:t>
            </a:r>
            <a:br>
              <a:rPr lang="en-US" sz="2000" b="1" dirty="0">
                <a:solidFill>
                  <a:srgbClr val="242424"/>
                </a:solidFill>
                <a:latin typeface="Aptos" panose="020B0004020202020204" pitchFamily="34" charset="0"/>
                <a:cs typeface="Arial"/>
              </a:rPr>
            </a:br>
            <a:endParaRPr lang="en-US" sz="2000" b="1" dirty="0">
              <a:solidFill>
                <a:srgbClr val="242424"/>
              </a:solidFill>
              <a:latin typeface="Aptos" panose="020B0004020202020204" pitchFamily="34" charset="0"/>
              <a:cs typeface="Arial"/>
            </a:endParaRPr>
          </a:p>
          <a:p>
            <a:pPr marL="285750" indent="-285750">
              <a:buFont typeface="Arial"/>
              <a:buChar char="•"/>
            </a:pPr>
            <a:r>
              <a:rPr lang="en-US" sz="2000" b="1" dirty="0">
                <a:solidFill>
                  <a:srgbClr val="060606"/>
                </a:solidFill>
                <a:latin typeface="Aptos" panose="020B0004020202020204" pitchFamily="34" charset="0"/>
                <a:cs typeface="Arial"/>
              </a:rPr>
              <a:t>Sinclair Community College's Professional Development for the Future of Education</a:t>
            </a:r>
            <a:br>
              <a:rPr lang="en-US" sz="2000" b="1" dirty="0">
                <a:solidFill>
                  <a:srgbClr val="060606"/>
                </a:solidFill>
                <a:latin typeface="Aptos" panose="020B0004020202020204" pitchFamily="34" charset="0"/>
                <a:cs typeface="Arial"/>
              </a:rPr>
            </a:br>
            <a:endParaRPr lang="en-US" sz="2000" b="1" dirty="0">
              <a:solidFill>
                <a:srgbClr val="060606"/>
              </a:solidFill>
              <a:latin typeface="Aptos" panose="020B0004020202020204" pitchFamily="34" charset="0"/>
              <a:cs typeface="Arial"/>
            </a:endParaRPr>
          </a:p>
          <a:p>
            <a:pPr marL="285750" indent="-285750">
              <a:buFont typeface="Arial"/>
              <a:buChar char="•"/>
            </a:pPr>
            <a:r>
              <a:rPr lang="en-US" sz="2000" b="1" dirty="0">
                <a:solidFill>
                  <a:srgbClr val="242424"/>
                </a:solidFill>
                <a:latin typeface="Aptos" panose="020B0004020202020204" pitchFamily="34" charset="0"/>
                <a:cs typeface="Arial"/>
              </a:rPr>
              <a:t>Dayton Digital Transformation Summit</a:t>
            </a:r>
            <a:br>
              <a:rPr lang="en-US" sz="1600" b="1" dirty="0">
                <a:latin typeface="Aptos" panose="020B0004020202020204" pitchFamily="34" charset="0"/>
              </a:rPr>
            </a:br>
            <a:endParaRPr lang="en-US" sz="1400" b="1" dirty="0">
              <a:solidFill>
                <a:srgbClr val="1D1A1B"/>
              </a:solidFill>
              <a:latin typeface="Aptos" panose="020B0004020202020204" pitchFamily="34" charset="0"/>
              <a:ea typeface="Public Sans Bold"/>
              <a:cs typeface="Public Sans Bold"/>
            </a:endParaRPr>
          </a:p>
        </p:txBody>
      </p:sp>
      <p:grpSp>
        <p:nvGrpSpPr>
          <p:cNvPr id="34" name="Group 34"/>
          <p:cNvGrpSpPr/>
          <p:nvPr/>
        </p:nvGrpSpPr>
        <p:grpSpPr>
          <a:xfrm>
            <a:off x="9709369" y="-984801"/>
            <a:ext cx="3593663" cy="1988251"/>
            <a:chOff x="0" y="0"/>
            <a:chExt cx="7187325" cy="3976501"/>
          </a:xfrm>
        </p:grpSpPr>
        <p:grpSp>
          <p:nvGrpSpPr>
            <p:cNvPr id="35" name="Group 35"/>
            <p:cNvGrpSpPr/>
            <p:nvPr/>
          </p:nvGrpSpPr>
          <p:grpSpPr>
            <a:xfrm rot="-10800000">
              <a:off x="0" y="0"/>
              <a:ext cx="7187325" cy="3262226"/>
              <a:chOff x="0" y="0"/>
              <a:chExt cx="1239720" cy="562692"/>
            </a:xfrm>
          </p:grpSpPr>
          <p:sp>
            <p:nvSpPr>
              <p:cNvPr id="36" name="Freeform 36"/>
              <p:cNvSpPr/>
              <p:nvPr/>
            </p:nvSpPr>
            <p:spPr>
              <a:xfrm>
                <a:off x="0" y="0"/>
                <a:ext cx="1239720" cy="562692"/>
              </a:xfrm>
              <a:custGeom>
                <a:avLst/>
                <a:gdLst/>
                <a:ahLst/>
                <a:cxnLst/>
                <a:rect l="l" t="t"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p:spPr>
          </p:sp>
          <p:sp>
            <p:nvSpPr>
              <p:cNvPr id="37" name="TextBox 37"/>
              <p:cNvSpPr txBox="1"/>
              <p:nvPr/>
            </p:nvSpPr>
            <p:spPr>
              <a:xfrm>
                <a:off x="114300" y="-57150"/>
                <a:ext cx="1011120" cy="619842"/>
              </a:xfrm>
              <a:prstGeom prst="rect">
                <a:avLst/>
              </a:prstGeom>
            </p:spPr>
            <p:txBody>
              <a:bodyPr lIns="33867" tIns="33867" rIns="33867" bIns="33867" rtlCol="0" anchor="ctr"/>
              <a:lstStyle/>
              <a:p>
                <a:pPr algn="ctr" defTabSz="609630">
                  <a:lnSpc>
                    <a:spcPts val="2333"/>
                  </a:lnSpc>
                  <a:defRPr/>
                </a:pPr>
                <a:endParaRPr sz="1200">
                  <a:solidFill>
                    <a:prstClr val="black"/>
                  </a:solidFill>
                  <a:latin typeface="Calibri"/>
                </a:endParaRPr>
              </a:p>
            </p:txBody>
          </p:sp>
        </p:grpSp>
        <p:grpSp>
          <p:nvGrpSpPr>
            <p:cNvPr id="38" name="Group 38"/>
            <p:cNvGrpSpPr/>
            <p:nvPr/>
          </p:nvGrpSpPr>
          <p:grpSpPr>
            <a:xfrm rot="-10800000">
              <a:off x="2511062" y="2547952"/>
              <a:ext cx="3673400" cy="1428550"/>
              <a:chOff x="0" y="0"/>
              <a:chExt cx="1643297" cy="639062"/>
            </a:xfrm>
          </p:grpSpPr>
          <p:sp>
            <p:nvSpPr>
              <p:cNvPr id="39" name="Freeform 39"/>
              <p:cNvSpPr/>
              <p:nvPr/>
            </p:nvSpPr>
            <p:spPr>
              <a:xfrm>
                <a:off x="0" y="0"/>
                <a:ext cx="1643297" cy="639062"/>
              </a:xfrm>
              <a:custGeom>
                <a:avLst/>
                <a:gdLst/>
                <a:ahLst/>
                <a:cxnLst/>
                <a:rect l="l" t="t"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a:ln>
            </p:spPr>
          </p:sp>
          <p:sp>
            <p:nvSpPr>
              <p:cNvPr id="40" name="TextBox 40"/>
              <p:cNvSpPr txBox="1"/>
              <p:nvPr/>
            </p:nvSpPr>
            <p:spPr>
              <a:xfrm>
                <a:off x="114300" y="-57150"/>
                <a:ext cx="1414697" cy="696212"/>
              </a:xfrm>
              <a:prstGeom prst="rect">
                <a:avLst/>
              </a:prstGeom>
            </p:spPr>
            <p:txBody>
              <a:bodyPr lIns="33867" tIns="33867" rIns="33867" bIns="33867" rtlCol="0" anchor="ctr"/>
              <a:lstStyle/>
              <a:p>
                <a:pPr algn="ctr" defTabSz="609630">
                  <a:lnSpc>
                    <a:spcPts val="2333"/>
                  </a:lnSpc>
                  <a:defRPr/>
                </a:pPr>
                <a:endParaRPr sz="1200">
                  <a:solidFill>
                    <a:prstClr val="black"/>
                  </a:solidFill>
                  <a:latin typeface="Calibri"/>
                </a:endParaRPr>
              </a:p>
            </p:txBody>
          </p:sp>
        </p:grpSp>
      </p:grpSp>
      <p:sp>
        <p:nvSpPr>
          <p:cNvPr id="41" name="Freeform 41"/>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6">
              <a:extLst>
                <a:ext uri="{96DAC541-7B7A-43D3-8B79-37D633B846F1}">
                  <asvg:svgBlip xmlns:asvg="http://schemas.microsoft.com/office/drawing/2016/SVG/main" r:embed="rId7"/>
                </a:ext>
              </a:extLst>
            </a:blip>
            <a:stretch>
              <a:fillRect t="-23484"/>
            </a:stretch>
          </a:blipFill>
        </p:spPr>
      </p:sp>
      <p:sp>
        <p:nvSpPr>
          <p:cNvPr id="42" name="Freeform 42"/>
          <p:cNvSpPr/>
          <p:nvPr/>
        </p:nvSpPr>
        <p:spPr>
          <a:xfrm>
            <a:off x="389215" y="6593323"/>
            <a:ext cx="881039" cy="349108"/>
          </a:xfrm>
          <a:custGeom>
            <a:avLst/>
            <a:gdLst/>
            <a:ahLst/>
            <a:cxnLst/>
            <a:rect l="l" t="t" r="r" b="b"/>
            <a:pathLst>
              <a:path w="1321559" h="523662">
                <a:moveTo>
                  <a:pt x="0" y="0"/>
                </a:moveTo>
                <a:lnTo>
                  <a:pt x="1321558" y="0"/>
                </a:lnTo>
                <a:lnTo>
                  <a:pt x="1321558" y="523662"/>
                </a:lnTo>
                <a:lnTo>
                  <a:pt x="0" y="523662"/>
                </a:lnTo>
                <a:lnTo>
                  <a:pt x="0" y="0"/>
                </a:lnTo>
                <a:close/>
              </a:path>
            </a:pathLst>
          </a:custGeom>
          <a:blipFill>
            <a:blip r:embed="rId8">
              <a:extLst>
                <a:ext uri="{96DAC541-7B7A-43D3-8B79-37D633B846F1}">
                  <asvg:svgBlip xmlns:asvg="http://schemas.microsoft.com/office/drawing/2016/SVG/main" r:embed="rId9"/>
                </a:ext>
              </a:extLst>
            </a:blip>
            <a:stretch>
              <a:fillRect t="-20273" r="-21421"/>
            </a:stretch>
          </a:blipFill>
        </p:spPr>
      </p:sp>
      <p:sp>
        <p:nvSpPr>
          <p:cNvPr id="43" name="Freeform 43"/>
          <p:cNvSpPr/>
          <p:nvPr/>
        </p:nvSpPr>
        <p:spPr>
          <a:xfrm>
            <a:off x="1596111" y="213997"/>
            <a:ext cx="1022096" cy="192921"/>
          </a:xfrm>
          <a:custGeom>
            <a:avLst/>
            <a:gdLst/>
            <a:ahLst/>
            <a:cxnLst/>
            <a:rect l="l" t="t" r="r" b="b"/>
            <a:pathLst>
              <a:path w="1533144" h="289381">
                <a:moveTo>
                  <a:pt x="0" y="0"/>
                </a:moveTo>
                <a:lnTo>
                  <a:pt x="1533144" y="0"/>
                </a:lnTo>
                <a:lnTo>
                  <a:pt x="1533144" y="289381"/>
                </a:lnTo>
                <a:lnTo>
                  <a:pt x="0" y="2893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4" name="Freeform 44"/>
          <p:cNvSpPr/>
          <p:nvPr/>
        </p:nvSpPr>
        <p:spPr>
          <a:xfrm>
            <a:off x="11025187" y="-1354798"/>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5" name="Freeform 45"/>
          <p:cNvSpPr/>
          <p:nvPr/>
        </p:nvSpPr>
        <p:spPr>
          <a:xfrm>
            <a:off x="6096000"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4">
              <a:extLst>
                <a:ext uri="{96DAC541-7B7A-43D3-8B79-37D633B846F1}">
                  <asvg:svgBlip xmlns:asvg="http://schemas.microsoft.com/office/drawing/2016/SVG/main" r:embed="rId15"/>
                </a:ext>
              </a:extLst>
            </a:blip>
            <a:stretch>
              <a:fillRect t="-561128"/>
            </a:stretch>
          </a:blipFill>
        </p:spPr>
      </p:sp>
      <p:sp>
        <p:nvSpPr>
          <p:cNvPr id="46" name="Freeform 46"/>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29" name="Picture 28">
            <a:extLst>
              <a:ext uri="{FF2B5EF4-FFF2-40B4-BE49-F238E27FC236}">
                <a16:creationId xmlns:a16="http://schemas.microsoft.com/office/drawing/2014/main" id="{20D19F3C-A2CC-40EA-BD1B-06E287B4C40D}"/>
              </a:ext>
            </a:extLst>
          </p:cNvPr>
          <p:cNvPicPr>
            <a:picLocks noChangeAspect="1"/>
          </p:cNvPicPr>
          <p:nvPr/>
        </p:nvPicPr>
        <p:blipFill>
          <a:blip r:embed="rId1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357517" y="139240"/>
            <a:ext cx="2405750" cy="642213"/>
          </a:xfrm>
          <a:prstGeom prst="rect">
            <a:avLst/>
          </a:prstGeom>
        </p:spPr>
      </p:pic>
    </p:spTree>
    <p:extLst>
      <p:ext uri="{BB962C8B-B14F-4D97-AF65-F5344CB8AC3E}">
        <p14:creationId xmlns:p14="http://schemas.microsoft.com/office/powerpoint/2010/main" val="2835311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IOxJhb.PtGFSUlKbkJcRw"/>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4.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MC_PP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5.xml><?xml version="1.0" encoding="utf-8"?>
<a:theme xmlns:a="http://schemas.openxmlformats.org/drawingml/2006/main" name="1_Office Theme">
  <a:themeElements>
    <a:clrScheme name="OACC">
      <a:dk1>
        <a:sysClr val="windowText" lastClr="000000"/>
      </a:dk1>
      <a:lt1>
        <a:sysClr val="window" lastClr="FFFFFF"/>
      </a:lt1>
      <a:dk2>
        <a:srgbClr val="44546A"/>
      </a:dk2>
      <a:lt2>
        <a:srgbClr val="E7E6E6"/>
      </a:lt2>
      <a:accent1>
        <a:srgbClr val="002F6C"/>
      </a:accent1>
      <a:accent2>
        <a:srgbClr val="BF0D3E"/>
      </a:accent2>
      <a:accent3>
        <a:srgbClr val="009CDE"/>
      </a:accent3>
      <a:accent4>
        <a:srgbClr val="E57200"/>
      </a:accent4>
      <a:accent5>
        <a:srgbClr val="3C8A2E"/>
      </a:accent5>
      <a:accent6>
        <a:srgbClr val="EAAA00"/>
      </a:accent6>
      <a:hlink>
        <a:srgbClr val="0563C1"/>
      </a:hlink>
      <a:folHlink>
        <a:srgbClr val="5F2167"/>
      </a:folHlink>
    </a:clrScheme>
    <a:fontScheme name="Custom 3">
      <a:majorFont>
        <a:latin typeface="Century Gothic"/>
        <a:ea typeface=""/>
        <a:cs typeface=""/>
      </a:majorFont>
      <a:minorFont>
        <a:latin typeface="Bookman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Sinclair">
      <a:dk1>
        <a:srgbClr val="000000"/>
      </a:dk1>
      <a:lt1>
        <a:srgbClr val="FFFFFF"/>
      </a:lt1>
      <a:dk2>
        <a:srgbClr val="616366"/>
      </a:dk2>
      <a:lt2>
        <a:srgbClr val="A7A9AB"/>
      </a:lt2>
      <a:accent1>
        <a:srgbClr val="AC1A11"/>
      </a:accent1>
      <a:accent2>
        <a:srgbClr val="AEABAB"/>
      </a:accent2>
      <a:accent3>
        <a:srgbClr val="85878B"/>
      </a:accent3>
      <a:accent4>
        <a:srgbClr val="2A303A"/>
      </a:accent4>
      <a:accent5>
        <a:srgbClr val="757070"/>
      </a:accent5>
      <a:accent6>
        <a:srgbClr val="000000"/>
      </a:accent6>
      <a:hlink>
        <a:srgbClr val="85878B"/>
      </a:hlink>
      <a:folHlink>
        <a:srgbClr val="A7A9AB"/>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SCC_16x9_ratio">
  <a:themeElements>
    <a:clrScheme name="CSCC color palette">
      <a:dk1>
        <a:srgbClr val="00749B"/>
      </a:dk1>
      <a:lt1>
        <a:srgbClr val="FFFFFF"/>
      </a:lt1>
      <a:dk2>
        <a:srgbClr val="003D52"/>
      </a:dk2>
      <a:lt2>
        <a:srgbClr val="A0ABAA"/>
      </a:lt2>
      <a:accent1>
        <a:srgbClr val="00A4B5"/>
      </a:accent1>
      <a:accent2>
        <a:srgbClr val="99DAE9"/>
      </a:accent2>
      <a:accent3>
        <a:srgbClr val="FFB81C"/>
      </a:accent3>
      <a:accent4>
        <a:srgbClr val="D2D654"/>
      </a:accent4>
      <a:accent5>
        <a:srgbClr val="78BD20"/>
      </a:accent5>
      <a:accent6>
        <a:srgbClr val="636569"/>
      </a:accent6>
      <a:hlink>
        <a:srgbClr val="00A4B5"/>
      </a:hlink>
      <a:folHlink>
        <a:srgbClr val="99DAE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98e130b-c41d-43b3-a2e9-0367076db2b0">
      <Terms xmlns="http://schemas.microsoft.com/office/infopath/2007/PartnerControls"/>
    </lcf76f155ced4ddcb4097134ff3c332f>
    <TaxCatchAll xmlns="1671a269-1779-4073-b3e6-1550449daca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87EC51ED2B6844A82AB32FC0F9248B" ma:contentTypeVersion="15" ma:contentTypeDescription="Create a new document." ma:contentTypeScope="" ma:versionID="cdb13648f7ea51a33e7c5bc064880a19">
  <xsd:schema xmlns:xsd="http://www.w3.org/2001/XMLSchema" xmlns:xs="http://www.w3.org/2001/XMLSchema" xmlns:p="http://schemas.microsoft.com/office/2006/metadata/properties" xmlns:ns2="898e130b-c41d-43b3-a2e9-0367076db2b0" xmlns:ns3="1671a269-1779-4073-b3e6-1550449daca2" targetNamespace="http://schemas.microsoft.com/office/2006/metadata/properties" ma:root="true" ma:fieldsID="4cc59458ddc4e2cc09d30506ed2e83d1" ns2:_="" ns3:_="">
    <xsd:import namespace="898e130b-c41d-43b3-a2e9-0367076db2b0"/>
    <xsd:import namespace="1671a269-1779-4073-b3e6-1550449daca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8e130b-c41d-43b3-a2e9-0367076db2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b393d6e-3e21-401c-be66-9c7b90428da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71a269-1779-4073-b3e6-1550449daca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56edcbe-ffad-439b-8f6b-171a06ab1d93}" ma:internalName="TaxCatchAll" ma:showField="CatchAllData" ma:web="1671a269-1779-4073-b3e6-1550449daca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9FD2D6-7ED4-4B17-81FC-5D9C00427523}">
  <ds:schemaRefs>
    <ds:schemaRef ds:uri="898e130b-c41d-43b3-a2e9-0367076db2b0"/>
    <ds:schemaRef ds:uri="1671a269-1779-4073-b3e6-1550449daca2"/>
    <ds:schemaRef ds:uri="http://www.w3.org/XML/1998/namespace"/>
    <ds:schemaRef ds:uri="http://schemas.microsoft.com/office/2006/metadata/properties"/>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B96ECCB6-DC4F-408A-9403-AB44442DDBDA}">
  <ds:schemaRefs>
    <ds:schemaRef ds:uri="1671a269-1779-4073-b3e6-1550449daca2"/>
    <ds:schemaRef ds:uri="898e130b-c41d-43b3-a2e9-0367076db2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32C81E-03DF-4C79-A517-8C1F424B7B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378</TotalTime>
  <Words>3395</Words>
  <Application>Microsoft Office PowerPoint</Application>
  <PresentationFormat>Widescreen</PresentationFormat>
  <Paragraphs>419</Paragraphs>
  <Slides>39</Slides>
  <Notes>19</Notes>
  <HiddenSlides>0</HiddenSlides>
  <MMClips>0</MMClips>
  <ScaleCrop>false</ScaleCrop>
  <HeadingPairs>
    <vt:vector size="8" baseType="variant">
      <vt:variant>
        <vt:lpstr>Fonts Used</vt:lpstr>
      </vt:variant>
      <vt:variant>
        <vt:i4>24</vt:i4>
      </vt:variant>
      <vt:variant>
        <vt:lpstr>Theme</vt:lpstr>
      </vt:variant>
      <vt:variant>
        <vt:i4>10</vt:i4>
      </vt:variant>
      <vt:variant>
        <vt:lpstr>Embedded OLE Servers</vt:lpstr>
      </vt:variant>
      <vt:variant>
        <vt:i4>1</vt:i4>
      </vt:variant>
      <vt:variant>
        <vt:lpstr>Slide Titles</vt:lpstr>
      </vt:variant>
      <vt:variant>
        <vt:i4>39</vt:i4>
      </vt:variant>
    </vt:vector>
  </HeadingPairs>
  <TitlesOfParts>
    <vt:vector size="74" baseType="lpstr">
      <vt:lpstr>Aptos</vt:lpstr>
      <vt:lpstr>Aptos Display</vt:lpstr>
      <vt:lpstr>Arial</vt:lpstr>
      <vt:lpstr>Avenir Book</vt:lpstr>
      <vt:lpstr>Avenir Heavy</vt:lpstr>
      <vt:lpstr>AvenirNext LT Pro Regular</vt:lpstr>
      <vt:lpstr>Bookman Old Style</vt:lpstr>
      <vt:lpstr>Calibri</vt:lpstr>
      <vt:lpstr>Calibri Light</vt:lpstr>
      <vt:lpstr>Century Gothic</vt:lpstr>
      <vt:lpstr>Clear sans regis</vt:lpstr>
      <vt:lpstr>Corbel</vt:lpstr>
      <vt:lpstr>Gill Sans MT</vt:lpstr>
      <vt:lpstr>Helvetica</vt:lpstr>
      <vt:lpstr>Monteserrat</vt:lpstr>
      <vt:lpstr>Montserrat</vt:lpstr>
      <vt:lpstr>Public Sans</vt:lpstr>
      <vt:lpstr>Public Sans Bold</vt:lpstr>
      <vt:lpstr>Questrial</vt:lpstr>
      <vt:lpstr>Source Sans Pro Semibold</vt:lpstr>
      <vt:lpstr>Symbol</vt:lpstr>
      <vt:lpstr>Tahoma</vt:lpstr>
      <vt:lpstr>Tenorite</vt:lpstr>
      <vt:lpstr>Wingdings</vt:lpstr>
      <vt:lpstr>Office Theme</vt:lpstr>
      <vt:lpstr>MMC_PP Template</vt:lpstr>
      <vt:lpstr>Custom Design</vt:lpstr>
      <vt:lpstr>Banded</vt:lpstr>
      <vt:lpstr>1_Office Theme</vt:lpstr>
      <vt:lpstr>2_Office Theme</vt:lpstr>
      <vt:lpstr>1_CSCC_16x9_ratio</vt:lpstr>
      <vt:lpstr>3_Office Theme</vt:lpstr>
      <vt:lpstr>4_Office Theme</vt:lpstr>
      <vt:lpstr>5_Office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Ohio Semiconductor Collaboration Network (OSCN)</vt:lpstr>
      <vt:lpstr>OhioLINK  Curriculum Resources www.ohiolink.oercommons.org</vt:lpstr>
      <vt:lpstr>Ohio Semiconductor Collaboration Network Stackable Certificate concept –  “Semiconductor Technician Fundamentals Certificate”</vt:lpstr>
      <vt:lpstr>Two-Semester Certificate Grows the Talent Pipeline by:</vt:lpstr>
      <vt:lpstr>Professional Development “Train The Trainer” series</vt:lpstr>
      <vt:lpstr>“Train the Trainer” PD uses a Flipped-Learning Model</vt:lpstr>
      <vt:lpstr>OSCN Educator Preparation | “Train the Trainer”</vt:lpstr>
      <vt:lpstr>OSCN Educator Preparation | “Train the Trainer”</vt:lpstr>
      <vt:lpstr>MERIT |  LCCC, 1-Day Cleanroom Event</vt:lpstr>
      <vt:lpstr>OSCN Educator Preparation | “Train the Trainer”</vt:lpstr>
      <vt:lpstr>Future Technicians Learning Community</vt:lpstr>
      <vt:lpstr>PowerPoint Presentation</vt:lpstr>
      <vt:lpstr>Columbus State Annual Events</vt:lpstr>
      <vt:lpstr>PowerPoint Presentation</vt:lpstr>
      <vt:lpstr>Early Successes of  FlexFactor at Zane State College </vt:lpstr>
      <vt:lpstr>Secret sauce?</vt:lpstr>
      <vt:lpstr>Dedicated Program Manager</vt:lpstr>
      <vt:lpstr>Student Engagement &amp; Iterations</vt:lpstr>
      <vt:lpstr>Key Success Indicator - Outreach Events</vt:lpstr>
      <vt:lpstr>Overcoming Engagement Barriers</vt:lpstr>
      <vt:lpstr>Connecting Students to Pathways</vt:lpstr>
      <vt:lpstr>Celebrating Early Success - April 11 Event</vt:lpstr>
      <vt:lpstr>Q&amp;A</vt:lpstr>
      <vt:lpstr>PowerPoint Presentation</vt:lpstr>
      <vt:lpstr>Digital Transformation and Advanced Manufacturing</vt:lpstr>
      <vt:lpstr>Professional Development for the Future of Education</vt:lpstr>
      <vt:lpstr>Dayton Digital Transformation Summit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Tenhover</dc:creator>
  <cp:lastModifiedBy>Courtney Tenhover</cp:lastModifiedBy>
  <cp:revision>82</cp:revision>
  <dcterms:created xsi:type="dcterms:W3CDTF">2025-01-17T15:27:08Z</dcterms:created>
  <dcterms:modified xsi:type="dcterms:W3CDTF">2025-03-18T13:46:29Z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0x0101008187EC51ED2B6844A82AB32FC0F9248B</vt:lpwstr>
  </property>
  <property fmtid="{D5CDD505-2E9C-101B-9397-08002B2CF9AE}" pid="3" name="MediaServiceImageTags">
    <vt:lpwstr/>
  </property>
</Properties>
</file>