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519" r:id="rId7"/>
    <p:sldId id="522" r:id="rId8"/>
    <p:sldId id="261" r:id="rId9"/>
    <p:sldId id="314" r:id="rId10"/>
    <p:sldId id="464" r:id="rId11"/>
    <p:sldId id="419" r:id="rId12"/>
    <p:sldId id="465" r:id="rId13"/>
    <p:sldId id="505" r:id="rId14"/>
    <p:sldId id="315" r:id="rId15"/>
    <p:sldId id="510" r:id="rId16"/>
    <p:sldId id="504" r:id="rId17"/>
    <p:sldId id="506" r:id="rId18"/>
    <p:sldId id="517" r:id="rId19"/>
    <p:sldId id="518" r:id="rId20"/>
    <p:sldId id="264" r:id="rId21"/>
    <p:sldId id="521" r:id="rId22"/>
    <p:sldId id="520" r:id="rId23"/>
    <p:sldId id="266" r:id="rId24"/>
    <p:sldId id="267" r:id="rId25"/>
  </p:sldIdLst>
  <p:sldSz cx="18288000" cy="10287000"/>
  <p:notesSz cx="6858000" cy="9144000"/>
  <p:embeddedFontLst>
    <p:embeddedFont>
      <p:font typeface="Aptos" panose="020B0004020202020204" pitchFamily="34" charset="0"/>
      <p:regular r:id="rId27"/>
      <p:bold r:id="rId28"/>
      <p:italic r:id="rId29"/>
      <p:boldItalic r:id="rId30"/>
    </p:embeddedFont>
    <p:embeddedFont>
      <p:font typeface="Arial Bold" panose="020B0802020202020204" pitchFamily="34" charset="77"/>
      <p:regular r:id="rId31"/>
      <p:bold r:id="rId32"/>
    </p:embeddedFont>
    <p:embeddedFont>
      <p:font typeface="Arial MT Black" pitchFamily="2" charset="0"/>
      <p:regular r:id="rId33"/>
      <p:bold r:id="rId34"/>
    </p:embeddedFont>
    <p:embeddedFont>
      <p:font typeface="Arimo" panose="020B0604020202020204" pitchFamily="34" charset="0"/>
      <p:regular r:id="rId35"/>
    </p:embeddedFont>
    <p:embeddedFont>
      <p:font typeface="Arimo Bold" panose="020B0704020202020204" pitchFamily="34" charset="0"/>
      <p:regular r:id="rId36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Montserrat" pitchFamily="2" charset="77"/>
      <p:regular r:id="rId42"/>
      <p:bold r:id="rId43"/>
      <p:italic r:id="rId44"/>
      <p:boldItalic r:id="rId45"/>
    </p:embeddedFont>
    <p:embeddedFont>
      <p:font typeface="Montserrat Light" pitchFamily="2" charset="77"/>
      <p:regular r:id="rId46"/>
      <p:italic r:id="rId47"/>
    </p:embeddedFont>
    <p:embeddedFont>
      <p:font typeface="Montserrat Medium" pitchFamily="2" charset="77"/>
      <p:regular r:id="rId48"/>
      <p:italic r:id="rId49"/>
    </p:embeddedFont>
    <p:embeddedFont>
      <p:font typeface="Open Sans Light" panose="020F0302020204030204" pitchFamily="34" charset="0"/>
      <p:regular r:id="rId50"/>
      <p:italic r:id="rId51"/>
    </p:embeddedFont>
    <p:embeddedFont>
      <p:font typeface="Roboto" panose="02000000000000000000" pitchFamily="2" charset="0"/>
      <p:regular r:id="rId52"/>
      <p:bold r:id="rId53"/>
      <p:italic r:id="rId54"/>
      <p:boldItalic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A09020-347F-4F7A-9B26-C48BAA9FA45C}" v="5" dt="2025-01-16T20:08:57.0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94626" autoAdjust="0"/>
  </p:normalViewPr>
  <p:slideViewPr>
    <p:cSldViewPr>
      <p:cViewPr varScale="1">
        <p:scale>
          <a:sx n="69" d="100"/>
          <a:sy n="69" d="100"/>
        </p:scale>
        <p:origin x="224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font" Target="fonts/font24.fntdata"/><Relationship Id="rId55" Type="http://schemas.openxmlformats.org/officeDocument/2006/relationships/font" Target="fonts/font29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3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font" Target="fonts/font27.fntdata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25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15.fntdata"/><Relationship Id="rId54" Type="http://schemas.openxmlformats.org/officeDocument/2006/relationships/font" Target="fonts/font2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font" Target="fonts/font26.fntdata"/><Relationship Id="rId6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E98A44-C5BF-3146-BB7A-2316E753C035}" type="doc">
      <dgm:prSet loTypeId="urn:microsoft.com/office/officeart/2005/8/layout/process1" loCatId="" qsTypeId="urn:microsoft.com/office/officeart/2005/8/quickstyle/simple1" qsCatId="simple" csTypeId="urn:microsoft.com/office/officeart/2005/8/colors/accent2_2" csCatId="accent2" phldr="1"/>
      <dgm:spPr/>
    </dgm:pt>
    <dgm:pt modelId="{D0D1A474-9641-1C41-83F2-9151EFB8ED9F}">
      <dgm:prSet phldrT="[Text]"/>
      <dgm:spPr/>
      <dgm:t>
        <a:bodyPr/>
        <a:lstStyle/>
        <a:p>
          <a:r>
            <a:rPr lang="en-US"/>
            <a:t>Companies with “Good Jobs”</a:t>
          </a:r>
        </a:p>
      </dgm:t>
    </dgm:pt>
    <dgm:pt modelId="{0E2BDC6B-20ED-0943-9FD5-A25FE1E3961A}" type="parTrans" cxnId="{AF3ECB15-B1E9-6F42-89F0-336142E3BF36}">
      <dgm:prSet/>
      <dgm:spPr/>
      <dgm:t>
        <a:bodyPr/>
        <a:lstStyle/>
        <a:p>
          <a:endParaRPr lang="en-US"/>
        </a:p>
      </dgm:t>
    </dgm:pt>
    <dgm:pt modelId="{504396C4-D062-AF4B-9252-ED5150A689A6}" type="sibTrans" cxnId="{AF3ECB15-B1E9-6F42-89F0-336142E3BF36}">
      <dgm:prSet/>
      <dgm:spPr/>
      <dgm:t>
        <a:bodyPr/>
        <a:lstStyle/>
        <a:p>
          <a:endParaRPr lang="en-US"/>
        </a:p>
      </dgm:t>
    </dgm:pt>
    <dgm:pt modelId="{979085CF-52FA-3E45-A652-B1AF0ADC64A9}">
      <dgm:prSet phldrT="[Text]"/>
      <dgm:spPr/>
      <dgm:t>
        <a:bodyPr/>
        <a:lstStyle/>
        <a:p>
          <a:r>
            <a:rPr lang="en-US"/>
            <a:t>Outreach</a:t>
          </a:r>
        </a:p>
      </dgm:t>
    </dgm:pt>
    <dgm:pt modelId="{1EDF22F5-21EF-6442-A8FC-F102154D869F}" type="parTrans" cxnId="{7EB2EE1B-3695-D743-9560-35FB14E95EE7}">
      <dgm:prSet/>
      <dgm:spPr/>
      <dgm:t>
        <a:bodyPr/>
        <a:lstStyle/>
        <a:p>
          <a:endParaRPr lang="en-US"/>
        </a:p>
      </dgm:t>
    </dgm:pt>
    <dgm:pt modelId="{31DAC5D0-2AD3-6C4D-9822-4C05BF63C1A8}" type="sibTrans" cxnId="{7EB2EE1B-3695-D743-9560-35FB14E95EE7}">
      <dgm:prSet/>
      <dgm:spPr/>
      <dgm:t>
        <a:bodyPr/>
        <a:lstStyle/>
        <a:p>
          <a:endParaRPr lang="en-US"/>
        </a:p>
      </dgm:t>
    </dgm:pt>
    <dgm:pt modelId="{AF51FFA4-BB76-6E46-8624-2281F4FC3951}">
      <dgm:prSet phldrT="[Text]"/>
      <dgm:spPr/>
      <dgm:t>
        <a:bodyPr/>
        <a:lstStyle/>
        <a:p>
          <a:r>
            <a:rPr lang="en-US"/>
            <a:t>Screening</a:t>
          </a:r>
        </a:p>
      </dgm:t>
    </dgm:pt>
    <dgm:pt modelId="{99DA2D09-67A5-9C4F-9B89-2ADC9B6AC244}" type="parTrans" cxnId="{C7D4BF1D-CC6E-B346-B3D9-31FA7A2465A9}">
      <dgm:prSet/>
      <dgm:spPr/>
      <dgm:t>
        <a:bodyPr/>
        <a:lstStyle/>
        <a:p>
          <a:endParaRPr lang="en-US"/>
        </a:p>
      </dgm:t>
    </dgm:pt>
    <dgm:pt modelId="{2AF0848E-ED02-F243-A242-87C624B2E5EF}" type="sibTrans" cxnId="{C7D4BF1D-CC6E-B346-B3D9-31FA7A2465A9}">
      <dgm:prSet/>
      <dgm:spPr/>
      <dgm:t>
        <a:bodyPr/>
        <a:lstStyle/>
        <a:p>
          <a:endParaRPr lang="en-US"/>
        </a:p>
      </dgm:t>
    </dgm:pt>
    <dgm:pt modelId="{917769C2-6309-9E4F-A152-40C5627464DE}">
      <dgm:prSet phldrT="[Text]"/>
      <dgm:spPr/>
      <dgm:t>
        <a:bodyPr/>
        <a:lstStyle/>
        <a:p>
          <a:r>
            <a:rPr lang="en-US"/>
            <a:t>Career Readiness Training</a:t>
          </a:r>
        </a:p>
      </dgm:t>
    </dgm:pt>
    <dgm:pt modelId="{F6A599E7-72B6-8C4C-A105-BC40E538858D}" type="parTrans" cxnId="{45986B50-4510-5B42-889B-D3FD4761556B}">
      <dgm:prSet/>
      <dgm:spPr/>
      <dgm:t>
        <a:bodyPr/>
        <a:lstStyle/>
        <a:p>
          <a:endParaRPr lang="en-US"/>
        </a:p>
      </dgm:t>
    </dgm:pt>
    <dgm:pt modelId="{EE1D5360-A281-CE46-80A5-5ED0FE36A0B6}" type="sibTrans" cxnId="{45986B50-4510-5B42-889B-D3FD4761556B}">
      <dgm:prSet/>
      <dgm:spPr/>
      <dgm:t>
        <a:bodyPr/>
        <a:lstStyle/>
        <a:p>
          <a:endParaRPr lang="en-US"/>
        </a:p>
      </dgm:t>
    </dgm:pt>
    <dgm:pt modelId="{0644240E-2B74-4346-B032-5B31FDCFF2A2}">
      <dgm:prSet phldrT="[Text]"/>
      <dgm:spPr/>
      <dgm:t>
        <a:bodyPr/>
        <a:lstStyle/>
        <a:p>
          <a:r>
            <a:rPr lang="en-US"/>
            <a:t>Technical Skills Training</a:t>
          </a:r>
        </a:p>
      </dgm:t>
    </dgm:pt>
    <dgm:pt modelId="{1A0F1428-0E01-AD48-A876-F5870773681B}" type="parTrans" cxnId="{37C8E74E-3FEA-8F40-BC40-635CFCA3E741}">
      <dgm:prSet/>
      <dgm:spPr/>
      <dgm:t>
        <a:bodyPr/>
        <a:lstStyle/>
        <a:p>
          <a:endParaRPr lang="en-US"/>
        </a:p>
      </dgm:t>
    </dgm:pt>
    <dgm:pt modelId="{45E9BC62-8CEA-5C48-8330-8A942E09679E}" type="sibTrans" cxnId="{37C8E74E-3FEA-8F40-BC40-635CFCA3E741}">
      <dgm:prSet/>
      <dgm:spPr/>
      <dgm:t>
        <a:bodyPr/>
        <a:lstStyle/>
        <a:p>
          <a:endParaRPr lang="en-US"/>
        </a:p>
      </dgm:t>
    </dgm:pt>
    <dgm:pt modelId="{73B25823-BA07-AF4D-8CA9-C3AB2A3AF8B7}">
      <dgm:prSet phldrT="[Text]"/>
      <dgm:spPr/>
      <dgm:t>
        <a:bodyPr/>
        <a:lstStyle/>
        <a:p>
          <a:r>
            <a:rPr lang="en-US"/>
            <a:t>Job Placement</a:t>
          </a:r>
        </a:p>
      </dgm:t>
    </dgm:pt>
    <dgm:pt modelId="{FF0CDC44-58FF-5F45-B7CE-C2510E7108AA}" type="parTrans" cxnId="{8A5C8B00-4FE0-C648-BBE3-695DABDE3A47}">
      <dgm:prSet/>
      <dgm:spPr/>
      <dgm:t>
        <a:bodyPr/>
        <a:lstStyle/>
        <a:p>
          <a:endParaRPr lang="en-US"/>
        </a:p>
      </dgm:t>
    </dgm:pt>
    <dgm:pt modelId="{B2CA6B90-C867-F243-BB4C-715F18AE4385}" type="sibTrans" cxnId="{8A5C8B00-4FE0-C648-BBE3-695DABDE3A47}">
      <dgm:prSet/>
      <dgm:spPr/>
      <dgm:t>
        <a:bodyPr/>
        <a:lstStyle/>
        <a:p>
          <a:endParaRPr lang="en-US"/>
        </a:p>
      </dgm:t>
    </dgm:pt>
    <dgm:pt modelId="{5634D27D-C781-3642-A6D9-64ED67793793}">
      <dgm:prSet phldrT="[Text]"/>
      <dgm:spPr/>
      <dgm:t>
        <a:bodyPr/>
        <a:lstStyle/>
        <a:p>
          <a:r>
            <a:rPr lang="en-US"/>
            <a:t>Advancement</a:t>
          </a:r>
        </a:p>
      </dgm:t>
    </dgm:pt>
    <dgm:pt modelId="{80769FFB-23C1-0B42-A542-471A9C39D611}" type="parTrans" cxnId="{700F9DFA-7B32-E140-A85D-0669A682984B}">
      <dgm:prSet/>
      <dgm:spPr/>
      <dgm:t>
        <a:bodyPr/>
        <a:lstStyle/>
        <a:p>
          <a:endParaRPr lang="en-US"/>
        </a:p>
      </dgm:t>
    </dgm:pt>
    <dgm:pt modelId="{990B7EAB-6874-3F46-A427-A24BAD0735B8}" type="sibTrans" cxnId="{700F9DFA-7B32-E140-A85D-0669A682984B}">
      <dgm:prSet/>
      <dgm:spPr/>
      <dgm:t>
        <a:bodyPr/>
        <a:lstStyle/>
        <a:p>
          <a:endParaRPr lang="en-US"/>
        </a:p>
      </dgm:t>
    </dgm:pt>
    <dgm:pt modelId="{9041ECCD-5AF2-6A48-BED1-B99867857E59}" type="pres">
      <dgm:prSet presAssocID="{0FE98A44-C5BF-3146-BB7A-2316E753C035}" presName="Name0" presStyleCnt="0">
        <dgm:presLayoutVars>
          <dgm:dir/>
          <dgm:resizeHandles val="exact"/>
        </dgm:presLayoutVars>
      </dgm:prSet>
      <dgm:spPr/>
    </dgm:pt>
    <dgm:pt modelId="{E78D8380-2E99-DC47-9166-A67F307CDDFD}" type="pres">
      <dgm:prSet presAssocID="{D0D1A474-9641-1C41-83F2-9151EFB8ED9F}" presName="node" presStyleLbl="node1" presStyleIdx="0" presStyleCnt="7">
        <dgm:presLayoutVars>
          <dgm:bulletEnabled val="1"/>
        </dgm:presLayoutVars>
      </dgm:prSet>
      <dgm:spPr/>
    </dgm:pt>
    <dgm:pt modelId="{3DF2B873-FE92-A445-8E06-39C7F3FFE00E}" type="pres">
      <dgm:prSet presAssocID="{504396C4-D062-AF4B-9252-ED5150A689A6}" presName="sibTrans" presStyleLbl="sibTrans2D1" presStyleIdx="0" presStyleCnt="6"/>
      <dgm:spPr/>
    </dgm:pt>
    <dgm:pt modelId="{B28B9AD1-FE90-2743-9498-185289562120}" type="pres">
      <dgm:prSet presAssocID="{504396C4-D062-AF4B-9252-ED5150A689A6}" presName="connectorText" presStyleLbl="sibTrans2D1" presStyleIdx="0" presStyleCnt="6"/>
      <dgm:spPr/>
    </dgm:pt>
    <dgm:pt modelId="{ECA94C53-3220-D544-BA8D-BC478B115918}" type="pres">
      <dgm:prSet presAssocID="{979085CF-52FA-3E45-A652-B1AF0ADC64A9}" presName="node" presStyleLbl="node1" presStyleIdx="1" presStyleCnt="7">
        <dgm:presLayoutVars>
          <dgm:bulletEnabled val="1"/>
        </dgm:presLayoutVars>
      </dgm:prSet>
      <dgm:spPr/>
    </dgm:pt>
    <dgm:pt modelId="{75E6012C-83AA-CA4A-A911-3318E53AF67E}" type="pres">
      <dgm:prSet presAssocID="{31DAC5D0-2AD3-6C4D-9822-4C05BF63C1A8}" presName="sibTrans" presStyleLbl="sibTrans2D1" presStyleIdx="1" presStyleCnt="6"/>
      <dgm:spPr/>
    </dgm:pt>
    <dgm:pt modelId="{65A071F3-8E78-AE4A-A08F-75CE0CAA68A8}" type="pres">
      <dgm:prSet presAssocID="{31DAC5D0-2AD3-6C4D-9822-4C05BF63C1A8}" presName="connectorText" presStyleLbl="sibTrans2D1" presStyleIdx="1" presStyleCnt="6"/>
      <dgm:spPr/>
    </dgm:pt>
    <dgm:pt modelId="{BF208A1B-EA49-0243-90B2-2930F4EC5AE2}" type="pres">
      <dgm:prSet presAssocID="{AF51FFA4-BB76-6E46-8624-2281F4FC3951}" presName="node" presStyleLbl="node1" presStyleIdx="2" presStyleCnt="7">
        <dgm:presLayoutVars>
          <dgm:bulletEnabled val="1"/>
        </dgm:presLayoutVars>
      </dgm:prSet>
      <dgm:spPr/>
    </dgm:pt>
    <dgm:pt modelId="{CDB9989F-D0E1-294A-9577-B35B2D72A927}" type="pres">
      <dgm:prSet presAssocID="{2AF0848E-ED02-F243-A242-87C624B2E5EF}" presName="sibTrans" presStyleLbl="sibTrans2D1" presStyleIdx="2" presStyleCnt="6"/>
      <dgm:spPr/>
    </dgm:pt>
    <dgm:pt modelId="{CCAB1870-6D99-DB45-8E8F-114ACFB9BEE8}" type="pres">
      <dgm:prSet presAssocID="{2AF0848E-ED02-F243-A242-87C624B2E5EF}" presName="connectorText" presStyleLbl="sibTrans2D1" presStyleIdx="2" presStyleCnt="6"/>
      <dgm:spPr/>
    </dgm:pt>
    <dgm:pt modelId="{E75C0021-0F50-6649-A816-95D1752496AD}" type="pres">
      <dgm:prSet presAssocID="{917769C2-6309-9E4F-A152-40C5627464DE}" presName="node" presStyleLbl="node1" presStyleIdx="3" presStyleCnt="7">
        <dgm:presLayoutVars>
          <dgm:bulletEnabled val="1"/>
        </dgm:presLayoutVars>
      </dgm:prSet>
      <dgm:spPr/>
    </dgm:pt>
    <dgm:pt modelId="{E59382DC-237E-F343-8B20-0824831D96AE}" type="pres">
      <dgm:prSet presAssocID="{EE1D5360-A281-CE46-80A5-5ED0FE36A0B6}" presName="sibTrans" presStyleLbl="sibTrans2D1" presStyleIdx="3" presStyleCnt="6"/>
      <dgm:spPr/>
    </dgm:pt>
    <dgm:pt modelId="{A9247942-B48B-7C40-89C0-B3C235A20A51}" type="pres">
      <dgm:prSet presAssocID="{EE1D5360-A281-CE46-80A5-5ED0FE36A0B6}" presName="connectorText" presStyleLbl="sibTrans2D1" presStyleIdx="3" presStyleCnt="6"/>
      <dgm:spPr/>
    </dgm:pt>
    <dgm:pt modelId="{B21039FA-4D3E-DB4F-B124-779D4913F786}" type="pres">
      <dgm:prSet presAssocID="{0644240E-2B74-4346-B032-5B31FDCFF2A2}" presName="node" presStyleLbl="node1" presStyleIdx="4" presStyleCnt="7">
        <dgm:presLayoutVars>
          <dgm:bulletEnabled val="1"/>
        </dgm:presLayoutVars>
      </dgm:prSet>
      <dgm:spPr/>
    </dgm:pt>
    <dgm:pt modelId="{AA9FD21D-0261-8040-8EFA-50B068D8D365}" type="pres">
      <dgm:prSet presAssocID="{45E9BC62-8CEA-5C48-8330-8A942E09679E}" presName="sibTrans" presStyleLbl="sibTrans2D1" presStyleIdx="4" presStyleCnt="6"/>
      <dgm:spPr/>
    </dgm:pt>
    <dgm:pt modelId="{90D903A0-9B48-1F47-A8B1-6A10822CAA41}" type="pres">
      <dgm:prSet presAssocID="{45E9BC62-8CEA-5C48-8330-8A942E09679E}" presName="connectorText" presStyleLbl="sibTrans2D1" presStyleIdx="4" presStyleCnt="6"/>
      <dgm:spPr/>
    </dgm:pt>
    <dgm:pt modelId="{FABCE711-A107-F140-8CBC-02293CA53E05}" type="pres">
      <dgm:prSet presAssocID="{73B25823-BA07-AF4D-8CA9-C3AB2A3AF8B7}" presName="node" presStyleLbl="node1" presStyleIdx="5" presStyleCnt="7">
        <dgm:presLayoutVars>
          <dgm:bulletEnabled val="1"/>
        </dgm:presLayoutVars>
      </dgm:prSet>
      <dgm:spPr/>
    </dgm:pt>
    <dgm:pt modelId="{BB0841DB-B4D5-E246-AA2E-2F948D49D474}" type="pres">
      <dgm:prSet presAssocID="{B2CA6B90-C867-F243-BB4C-715F18AE4385}" presName="sibTrans" presStyleLbl="sibTrans2D1" presStyleIdx="5" presStyleCnt="6"/>
      <dgm:spPr/>
    </dgm:pt>
    <dgm:pt modelId="{FBCC1E30-0DAB-9D40-8CB3-DE62695D113D}" type="pres">
      <dgm:prSet presAssocID="{B2CA6B90-C867-F243-BB4C-715F18AE4385}" presName="connectorText" presStyleLbl="sibTrans2D1" presStyleIdx="5" presStyleCnt="6"/>
      <dgm:spPr/>
    </dgm:pt>
    <dgm:pt modelId="{AA3A30E1-90E9-4C4D-AE1A-670C2AE0F9E1}" type="pres">
      <dgm:prSet presAssocID="{5634D27D-C781-3642-A6D9-64ED67793793}" presName="node" presStyleLbl="node1" presStyleIdx="6" presStyleCnt="7">
        <dgm:presLayoutVars>
          <dgm:bulletEnabled val="1"/>
        </dgm:presLayoutVars>
      </dgm:prSet>
      <dgm:spPr/>
    </dgm:pt>
  </dgm:ptLst>
  <dgm:cxnLst>
    <dgm:cxn modelId="{8A5C8B00-4FE0-C648-BBE3-695DABDE3A47}" srcId="{0FE98A44-C5BF-3146-BB7A-2316E753C035}" destId="{73B25823-BA07-AF4D-8CA9-C3AB2A3AF8B7}" srcOrd="5" destOrd="0" parTransId="{FF0CDC44-58FF-5F45-B7CE-C2510E7108AA}" sibTransId="{B2CA6B90-C867-F243-BB4C-715F18AE4385}"/>
    <dgm:cxn modelId="{1047CA03-45CF-DA49-94FE-D92FF2ED0888}" type="presOf" srcId="{EE1D5360-A281-CE46-80A5-5ED0FE36A0B6}" destId="{A9247942-B48B-7C40-89C0-B3C235A20A51}" srcOrd="1" destOrd="0" presId="urn:microsoft.com/office/officeart/2005/8/layout/process1"/>
    <dgm:cxn modelId="{1DE11904-A38D-C542-A67A-FB96CB7078C7}" type="presOf" srcId="{2AF0848E-ED02-F243-A242-87C624B2E5EF}" destId="{CDB9989F-D0E1-294A-9577-B35B2D72A927}" srcOrd="0" destOrd="0" presId="urn:microsoft.com/office/officeart/2005/8/layout/process1"/>
    <dgm:cxn modelId="{AB4DF209-22A7-CA4F-8702-334465B5FDD5}" type="presOf" srcId="{31DAC5D0-2AD3-6C4D-9822-4C05BF63C1A8}" destId="{65A071F3-8E78-AE4A-A08F-75CE0CAA68A8}" srcOrd="1" destOrd="0" presId="urn:microsoft.com/office/officeart/2005/8/layout/process1"/>
    <dgm:cxn modelId="{AF3ECB15-B1E9-6F42-89F0-336142E3BF36}" srcId="{0FE98A44-C5BF-3146-BB7A-2316E753C035}" destId="{D0D1A474-9641-1C41-83F2-9151EFB8ED9F}" srcOrd="0" destOrd="0" parTransId="{0E2BDC6B-20ED-0943-9FD5-A25FE1E3961A}" sibTransId="{504396C4-D062-AF4B-9252-ED5150A689A6}"/>
    <dgm:cxn modelId="{7EB2EE1B-3695-D743-9560-35FB14E95EE7}" srcId="{0FE98A44-C5BF-3146-BB7A-2316E753C035}" destId="{979085CF-52FA-3E45-A652-B1AF0ADC64A9}" srcOrd="1" destOrd="0" parTransId="{1EDF22F5-21EF-6442-A8FC-F102154D869F}" sibTransId="{31DAC5D0-2AD3-6C4D-9822-4C05BF63C1A8}"/>
    <dgm:cxn modelId="{C7D4BF1D-CC6E-B346-B3D9-31FA7A2465A9}" srcId="{0FE98A44-C5BF-3146-BB7A-2316E753C035}" destId="{AF51FFA4-BB76-6E46-8624-2281F4FC3951}" srcOrd="2" destOrd="0" parTransId="{99DA2D09-67A5-9C4F-9B89-2ADC9B6AC244}" sibTransId="{2AF0848E-ED02-F243-A242-87C624B2E5EF}"/>
    <dgm:cxn modelId="{7B084F3C-4E04-C44F-9FDE-4398EF0BC2CC}" type="presOf" srcId="{917769C2-6309-9E4F-A152-40C5627464DE}" destId="{E75C0021-0F50-6649-A816-95D1752496AD}" srcOrd="0" destOrd="0" presId="urn:microsoft.com/office/officeart/2005/8/layout/process1"/>
    <dgm:cxn modelId="{DA51843C-392C-A846-AFEB-4265F56333E6}" type="presOf" srcId="{73B25823-BA07-AF4D-8CA9-C3AB2A3AF8B7}" destId="{FABCE711-A107-F140-8CBC-02293CA53E05}" srcOrd="0" destOrd="0" presId="urn:microsoft.com/office/officeart/2005/8/layout/process1"/>
    <dgm:cxn modelId="{3A5BD545-4719-934A-8858-41B82B697034}" type="presOf" srcId="{504396C4-D062-AF4B-9252-ED5150A689A6}" destId="{B28B9AD1-FE90-2743-9498-185289562120}" srcOrd="1" destOrd="0" presId="urn:microsoft.com/office/officeart/2005/8/layout/process1"/>
    <dgm:cxn modelId="{5E750147-88C7-7341-A483-16B0C0BAD5E8}" type="presOf" srcId="{5634D27D-C781-3642-A6D9-64ED67793793}" destId="{AA3A30E1-90E9-4C4D-AE1A-670C2AE0F9E1}" srcOrd="0" destOrd="0" presId="urn:microsoft.com/office/officeart/2005/8/layout/process1"/>
    <dgm:cxn modelId="{02E73E49-BDD9-9D4D-80BE-B89B722246C1}" type="presOf" srcId="{45E9BC62-8CEA-5C48-8330-8A942E09679E}" destId="{90D903A0-9B48-1F47-A8B1-6A10822CAA41}" srcOrd="1" destOrd="0" presId="urn:microsoft.com/office/officeart/2005/8/layout/process1"/>
    <dgm:cxn modelId="{1E90884A-D8A8-9F4C-9C3E-78072783E14A}" type="presOf" srcId="{B2CA6B90-C867-F243-BB4C-715F18AE4385}" destId="{FBCC1E30-0DAB-9D40-8CB3-DE62695D113D}" srcOrd="1" destOrd="0" presId="urn:microsoft.com/office/officeart/2005/8/layout/process1"/>
    <dgm:cxn modelId="{37C8E74E-3FEA-8F40-BC40-635CFCA3E741}" srcId="{0FE98A44-C5BF-3146-BB7A-2316E753C035}" destId="{0644240E-2B74-4346-B032-5B31FDCFF2A2}" srcOrd="4" destOrd="0" parTransId="{1A0F1428-0E01-AD48-A876-F5870773681B}" sibTransId="{45E9BC62-8CEA-5C48-8330-8A942E09679E}"/>
    <dgm:cxn modelId="{45986B50-4510-5B42-889B-D3FD4761556B}" srcId="{0FE98A44-C5BF-3146-BB7A-2316E753C035}" destId="{917769C2-6309-9E4F-A152-40C5627464DE}" srcOrd="3" destOrd="0" parTransId="{F6A599E7-72B6-8C4C-A105-BC40E538858D}" sibTransId="{EE1D5360-A281-CE46-80A5-5ED0FE36A0B6}"/>
    <dgm:cxn modelId="{D98C8C56-981D-B04E-A24D-04532F4F2D7E}" type="presOf" srcId="{45E9BC62-8CEA-5C48-8330-8A942E09679E}" destId="{AA9FD21D-0261-8040-8EFA-50B068D8D365}" srcOrd="0" destOrd="0" presId="urn:microsoft.com/office/officeart/2005/8/layout/process1"/>
    <dgm:cxn modelId="{AB5C9A5E-5D0D-7D47-BEB8-BB08AD5A1D98}" type="presOf" srcId="{979085CF-52FA-3E45-A652-B1AF0ADC64A9}" destId="{ECA94C53-3220-D544-BA8D-BC478B115918}" srcOrd="0" destOrd="0" presId="urn:microsoft.com/office/officeart/2005/8/layout/process1"/>
    <dgm:cxn modelId="{CE5B3F65-8EEA-3143-8AA0-A25E5F46CF97}" type="presOf" srcId="{D0D1A474-9641-1C41-83F2-9151EFB8ED9F}" destId="{E78D8380-2E99-DC47-9166-A67F307CDDFD}" srcOrd="0" destOrd="0" presId="urn:microsoft.com/office/officeart/2005/8/layout/process1"/>
    <dgm:cxn modelId="{70EAC07F-18D9-DD4B-9567-D607478F1E77}" type="presOf" srcId="{0644240E-2B74-4346-B032-5B31FDCFF2A2}" destId="{B21039FA-4D3E-DB4F-B124-779D4913F786}" srcOrd="0" destOrd="0" presId="urn:microsoft.com/office/officeart/2005/8/layout/process1"/>
    <dgm:cxn modelId="{D492A781-4BE7-0745-8451-6F8D62FD6E98}" type="presOf" srcId="{0FE98A44-C5BF-3146-BB7A-2316E753C035}" destId="{9041ECCD-5AF2-6A48-BED1-B99867857E59}" srcOrd="0" destOrd="0" presId="urn:microsoft.com/office/officeart/2005/8/layout/process1"/>
    <dgm:cxn modelId="{467DBF85-0BE9-1C4C-9074-9C012A861B96}" type="presOf" srcId="{31DAC5D0-2AD3-6C4D-9822-4C05BF63C1A8}" destId="{75E6012C-83AA-CA4A-A911-3318E53AF67E}" srcOrd="0" destOrd="0" presId="urn:microsoft.com/office/officeart/2005/8/layout/process1"/>
    <dgm:cxn modelId="{B83E859A-1124-6642-9627-407C54CEB09E}" type="presOf" srcId="{EE1D5360-A281-CE46-80A5-5ED0FE36A0B6}" destId="{E59382DC-237E-F343-8B20-0824831D96AE}" srcOrd="0" destOrd="0" presId="urn:microsoft.com/office/officeart/2005/8/layout/process1"/>
    <dgm:cxn modelId="{6BC266A1-572F-8143-8A89-F966A6F17A4B}" type="presOf" srcId="{AF51FFA4-BB76-6E46-8624-2281F4FC3951}" destId="{BF208A1B-EA49-0243-90B2-2930F4EC5AE2}" srcOrd="0" destOrd="0" presId="urn:microsoft.com/office/officeart/2005/8/layout/process1"/>
    <dgm:cxn modelId="{81A059B8-1BD3-6046-90A4-C676C6053522}" type="presOf" srcId="{2AF0848E-ED02-F243-A242-87C624B2E5EF}" destId="{CCAB1870-6D99-DB45-8E8F-114ACFB9BEE8}" srcOrd="1" destOrd="0" presId="urn:microsoft.com/office/officeart/2005/8/layout/process1"/>
    <dgm:cxn modelId="{9BBEDFDB-4786-E549-8B59-525333D30BF3}" type="presOf" srcId="{B2CA6B90-C867-F243-BB4C-715F18AE4385}" destId="{BB0841DB-B4D5-E246-AA2E-2F948D49D474}" srcOrd="0" destOrd="0" presId="urn:microsoft.com/office/officeart/2005/8/layout/process1"/>
    <dgm:cxn modelId="{360962F2-9384-1F48-A94C-F448459F0E07}" type="presOf" srcId="{504396C4-D062-AF4B-9252-ED5150A689A6}" destId="{3DF2B873-FE92-A445-8E06-39C7F3FFE00E}" srcOrd="0" destOrd="0" presId="urn:microsoft.com/office/officeart/2005/8/layout/process1"/>
    <dgm:cxn modelId="{700F9DFA-7B32-E140-A85D-0669A682984B}" srcId="{0FE98A44-C5BF-3146-BB7A-2316E753C035}" destId="{5634D27D-C781-3642-A6D9-64ED67793793}" srcOrd="6" destOrd="0" parTransId="{80769FFB-23C1-0B42-A542-471A9C39D611}" sibTransId="{990B7EAB-6874-3F46-A427-A24BAD0735B8}"/>
    <dgm:cxn modelId="{092EC042-11E4-A944-A738-63CA0F77695D}" type="presParOf" srcId="{9041ECCD-5AF2-6A48-BED1-B99867857E59}" destId="{E78D8380-2E99-DC47-9166-A67F307CDDFD}" srcOrd="0" destOrd="0" presId="urn:microsoft.com/office/officeart/2005/8/layout/process1"/>
    <dgm:cxn modelId="{D5DB1F70-FE52-A44E-8FD9-9CCF85F790FE}" type="presParOf" srcId="{9041ECCD-5AF2-6A48-BED1-B99867857E59}" destId="{3DF2B873-FE92-A445-8E06-39C7F3FFE00E}" srcOrd="1" destOrd="0" presId="urn:microsoft.com/office/officeart/2005/8/layout/process1"/>
    <dgm:cxn modelId="{75F8609E-6966-0844-91A0-8B62A475C9C9}" type="presParOf" srcId="{3DF2B873-FE92-A445-8E06-39C7F3FFE00E}" destId="{B28B9AD1-FE90-2743-9498-185289562120}" srcOrd="0" destOrd="0" presId="urn:microsoft.com/office/officeart/2005/8/layout/process1"/>
    <dgm:cxn modelId="{181EEF74-C051-2C4E-BD63-DB8B320A5282}" type="presParOf" srcId="{9041ECCD-5AF2-6A48-BED1-B99867857E59}" destId="{ECA94C53-3220-D544-BA8D-BC478B115918}" srcOrd="2" destOrd="0" presId="urn:microsoft.com/office/officeart/2005/8/layout/process1"/>
    <dgm:cxn modelId="{4EBA8230-8FA0-C544-9F2F-C9EEE765212D}" type="presParOf" srcId="{9041ECCD-5AF2-6A48-BED1-B99867857E59}" destId="{75E6012C-83AA-CA4A-A911-3318E53AF67E}" srcOrd="3" destOrd="0" presId="urn:microsoft.com/office/officeart/2005/8/layout/process1"/>
    <dgm:cxn modelId="{9D3FA35E-DC36-2147-A0F7-B6A17D6B01DC}" type="presParOf" srcId="{75E6012C-83AA-CA4A-A911-3318E53AF67E}" destId="{65A071F3-8E78-AE4A-A08F-75CE0CAA68A8}" srcOrd="0" destOrd="0" presId="urn:microsoft.com/office/officeart/2005/8/layout/process1"/>
    <dgm:cxn modelId="{81106CCD-A6A4-1D4D-B20B-0BA342AAB95F}" type="presParOf" srcId="{9041ECCD-5AF2-6A48-BED1-B99867857E59}" destId="{BF208A1B-EA49-0243-90B2-2930F4EC5AE2}" srcOrd="4" destOrd="0" presId="urn:microsoft.com/office/officeart/2005/8/layout/process1"/>
    <dgm:cxn modelId="{557645A6-0413-8149-B5B1-49E98D50267D}" type="presParOf" srcId="{9041ECCD-5AF2-6A48-BED1-B99867857E59}" destId="{CDB9989F-D0E1-294A-9577-B35B2D72A927}" srcOrd="5" destOrd="0" presId="urn:microsoft.com/office/officeart/2005/8/layout/process1"/>
    <dgm:cxn modelId="{40BB29A6-801A-0347-BBD0-58D47A967AB9}" type="presParOf" srcId="{CDB9989F-D0E1-294A-9577-B35B2D72A927}" destId="{CCAB1870-6D99-DB45-8E8F-114ACFB9BEE8}" srcOrd="0" destOrd="0" presId="urn:microsoft.com/office/officeart/2005/8/layout/process1"/>
    <dgm:cxn modelId="{8BC2BC95-11C0-4F41-8C0A-F801C15077E5}" type="presParOf" srcId="{9041ECCD-5AF2-6A48-BED1-B99867857E59}" destId="{E75C0021-0F50-6649-A816-95D1752496AD}" srcOrd="6" destOrd="0" presId="urn:microsoft.com/office/officeart/2005/8/layout/process1"/>
    <dgm:cxn modelId="{20EB51C4-D561-0247-BE46-BC0CFED387BD}" type="presParOf" srcId="{9041ECCD-5AF2-6A48-BED1-B99867857E59}" destId="{E59382DC-237E-F343-8B20-0824831D96AE}" srcOrd="7" destOrd="0" presId="urn:microsoft.com/office/officeart/2005/8/layout/process1"/>
    <dgm:cxn modelId="{3AD44368-012D-2F47-BFBE-B0927825433A}" type="presParOf" srcId="{E59382DC-237E-F343-8B20-0824831D96AE}" destId="{A9247942-B48B-7C40-89C0-B3C235A20A51}" srcOrd="0" destOrd="0" presId="urn:microsoft.com/office/officeart/2005/8/layout/process1"/>
    <dgm:cxn modelId="{72D0031B-7830-154D-9DA2-5127B54B8EC1}" type="presParOf" srcId="{9041ECCD-5AF2-6A48-BED1-B99867857E59}" destId="{B21039FA-4D3E-DB4F-B124-779D4913F786}" srcOrd="8" destOrd="0" presId="urn:microsoft.com/office/officeart/2005/8/layout/process1"/>
    <dgm:cxn modelId="{96340F60-EDD2-5440-B492-C4D7B47B37CE}" type="presParOf" srcId="{9041ECCD-5AF2-6A48-BED1-B99867857E59}" destId="{AA9FD21D-0261-8040-8EFA-50B068D8D365}" srcOrd="9" destOrd="0" presId="urn:microsoft.com/office/officeart/2005/8/layout/process1"/>
    <dgm:cxn modelId="{E09BD95A-A169-4F47-9C42-868C44D71033}" type="presParOf" srcId="{AA9FD21D-0261-8040-8EFA-50B068D8D365}" destId="{90D903A0-9B48-1F47-A8B1-6A10822CAA41}" srcOrd="0" destOrd="0" presId="urn:microsoft.com/office/officeart/2005/8/layout/process1"/>
    <dgm:cxn modelId="{B8B362DC-9C74-4B47-8900-17CF6F02DEEF}" type="presParOf" srcId="{9041ECCD-5AF2-6A48-BED1-B99867857E59}" destId="{FABCE711-A107-F140-8CBC-02293CA53E05}" srcOrd="10" destOrd="0" presId="urn:microsoft.com/office/officeart/2005/8/layout/process1"/>
    <dgm:cxn modelId="{CB17042D-1C3E-384E-9142-DEDD6CA0EBEE}" type="presParOf" srcId="{9041ECCD-5AF2-6A48-BED1-B99867857E59}" destId="{BB0841DB-B4D5-E246-AA2E-2F948D49D474}" srcOrd="11" destOrd="0" presId="urn:microsoft.com/office/officeart/2005/8/layout/process1"/>
    <dgm:cxn modelId="{F936CF30-D98A-A74B-B568-ECE26C4FEFF4}" type="presParOf" srcId="{BB0841DB-B4D5-E246-AA2E-2F948D49D474}" destId="{FBCC1E30-0DAB-9D40-8CB3-DE62695D113D}" srcOrd="0" destOrd="0" presId="urn:microsoft.com/office/officeart/2005/8/layout/process1"/>
    <dgm:cxn modelId="{A5F01E4F-8946-EE4B-8769-5AF13ADCF44A}" type="presParOf" srcId="{9041ECCD-5AF2-6A48-BED1-B99867857E59}" destId="{AA3A30E1-90E9-4C4D-AE1A-670C2AE0F9E1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E98A44-C5BF-3146-BB7A-2316E753C035}" type="doc">
      <dgm:prSet loTypeId="urn:microsoft.com/office/officeart/2005/8/layout/process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D1A474-9641-1C41-83F2-9151EFB8ED9F}">
      <dgm:prSet phldrT="[Text]"/>
      <dgm:spPr/>
      <dgm:t>
        <a:bodyPr/>
        <a:lstStyle/>
        <a:p>
          <a:r>
            <a:rPr lang="en-US"/>
            <a:t>Companies with “Good Jobs”</a:t>
          </a:r>
        </a:p>
      </dgm:t>
    </dgm:pt>
    <dgm:pt modelId="{0E2BDC6B-20ED-0943-9FD5-A25FE1E3961A}" type="parTrans" cxnId="{AF3ECB15-B1E9-6F42-89F0-336142E3BF36}">
      <dgm:prSet/>
      <dgm:spPr/>
      <dgm:t>
        <a:bodyPr/>
        <a:lstStyle/>
        <a:p>
          <a:endParaRPr lang="en-US"/>
        </a:p>
      </dgm:t>
    </dgm:pt>
    <dgm:pt modelId="{504396C4-D062-AF4B-9252-ED5150A689A6}" type="sibTrans" cxnId="{AF3ECB15-B1E9-6F42-89F0-336142E3BF36}">
      <dgm:prSet/>
      <dgm:spPr/>
      <dgm:t>
        <a:bodyPr/>
        <a:lstStyle/>
        <a:p>
          <a:endParaRPr lang="en-US"/>
        </a:p>
      </dgm:t>
    </dgm:pt>
    <dgm:pt modelId="{979085CF-52FA-3E45-A652-B1AF0ADC64A9}">
      <dgm:prSet phldrT="[Text]"/>
      <dgm:spPr/>
      <dgm:t>
        <a:bodyPr/>
        <a:lstStyle/>
        <a:p>
          <a:r>
            <a:rPr lang="en-US"/>
            <a:t>Outreach</a:t>
          </a:r>
        </a:p>
      </dgm:t>
    </dgm:pt>
    <dgm:pt modelId="{1EDF22F5-21EF-6442-A8FC-F102154D869F}" type="parTrans" cxnId="{7EB2EE1B-3695-D743-9560-35FB14E95EE7}">
      <dgm:prSet/>
      <dgm:spPr/>
      <dgm:t>
        <a:bodyPr/>
        <a:lstStyle/>
        <a:p>
          <a:endParaRPr lang="en-US"/>
        </a:p>
      </dgm:t>
    </dgm:pt>
    <dgm:pt modelId="{31DAC5D0-2AD3-6C4D-9822-4C05BF63C1A8}" type="sibTrans" cxnId="{7EB2EE1B-3695-D743-9560-35FB14E95EE7}">
      <dgm:prSet/>
      <dgm:spPr/>
      <dgm:t>
        <a:bodyPr/>
        <a:lstStyle/>
        <a:p>
          <a:endParaRPr lang="en-US"/>
        </a:p>
      </dgm:t>
    </dgm:pt>
    <dgm:pt modelId="{AF51FFA4-BB76-6E46-8624-2281F4FC3951}">
      <dgm:prSet phldrT="[Text]"/>
      <dgm:spPr/>
      <dgm:t>
        <a:bodyPr/>
        <a:lstStyle/>
        <a:p>
          <a:r>
            <a:rPr lang="en-US"/>
            <a:t>Screening</a:t>
          </a:r>
        </a:p>
      </dgm:t>
    </dgm:pt>
    <dgm:pt modelId="{99DA2D09-67A5-9C4F-9B89-2ADC9B6AC244}" type="parTrans" cxnId="{C7D4BF1D-CC6E-B346-B3D9-31FA7A2465A9}">
      <dgm:prSet/>
      <dgm:spPr/>
      <dgm:t>
        <a:bodyPr/>
        <a:lstStyle/>
        <a:p>
          <a:endParaRPr lang="en-US"/>
        </a:p>
      </dgm:t>
    </dgm:pt>
    <dgm:pt modelId="{2AF0848E-ED02-F243-A242-87C624B2E5EF}" type="sibTrans" cxnId="{C7D4BF1D-CC6E-B346-B3D9-31FA7A2465A9}">
      <dgm:prSet/>
      <dgm:spPr/>
      <dgm:t>
        <a:bodyPr/>
        <a:lstStyle/>
        <a:p>
          <a:endParaRPr lang="en-US"/>
        </a:p>
      </dgm:t>
    </dgm:pt>
    <dgm:pt modelId="{917769C2-6309-9E4F-A152-40C5627464DE}">
      <dgm:prSet phldrT="[Text]"/>
      <dgm:spPr/>
      <dgm:t>
        <a:bodyPr/>
        <a:lstStyle/>
        <a:p>
          <a:r>
            <a:rPr lang="en-US"/>
            <a:t>Career Readiness Training</a:t>
          </a:r>
        </a:p>
      </dgm:t>
    </dgm:pt>
    <dgm:pt modelId="{F6A599E7-72B6-8C4C-A105-BC40E538858D}" type="parTrans" cxnId="{45986B50-4510-5B42-889B-D3FD4761556B}">
      <dgm:prSet/>
      <dgm:spPr/>
      <dgm:t>
        <a:bodyPr/>
        <a:lstStyle/>
        <a:p>
          <a:endParaRPr lang="en-US"/>
        </a:p>
      </dgm:t>
    </dgm:pt>
    <dgm:pt modelId="{EE1D5360-A281-CE46-80A5-5ED0FE36A0B6}" type="sibTrans" cxnId="{45986B50-4510-5B42-889B-D3FD4761556B}">
      <dgm:prSet/>
      <dgm:spPr/>
      <dgm:t>
        <a:bodyPr/>
        <a:lstStyle/>
        <a:p>
          <a:endParaRPr lang="en-US"/>
        </a:p>
      </dgm:t>
    </dgm:pt>
    <dgm:pt modelId="{0644240E-2B74-4346-B032-5B31FDCFF2A2}">
      <dgm:prSet phldrT="[Text]"/>
      <dgm:spPr/>
      <dgm:t>
        <a:bodyPr/>
        <a:lstStyle/>
        <a:p>
          <a:r>
            <a:rPr lang="en-US"/>
            <a:t>Technical Skills Training</a:t>
          </a:r>
        </a:p>
      </dgm:t>
    </dgm:pt>
    <dgm:pt modelId="{1A0F1428-0E01-AD48-A876-F5870773681B}" type="parTrans" cxnId="{37C8E74E-3FEA-8F40-BC40-635CFCA3E741}">
      <dgm:prSet/>
      <dgm:spPr/>
      <dgm:t>
        <a:bodyPr/>
        <a:lstStyle/>
        <a:p>
          <a:endParaRPr lang="en-US"/>
        </a:p>
      </dgm:t>
    </dgm:pt>
    <dgm:pt modelId="{45E9BC62-8CEA-5C48-8330-8A942E09679E}" type="sibTrans" cxnId="{37C8E74E-3FEA-8F40-BC40-635CFCA3E741}">
      <dgm:prSet/>
      <dgm:spPr/>
      <dgm:t>
        <a:bodyPr/>
        <a:lstStyle/>
        <a:p>
          <a:endParaRPr lang="en-US"/>
        </a:p>
      </dgm:t>
    </dgm:pt>
    <dgm:pt modelId="{73B25823-BA07-AF4D-8CA9-C3AB2A3AF8B7}">
      <dgm:prSet phldrT="[Text]"/>
      <dgm:spPr/>
      <dgm:t>
        <a:bodyPr/>
        <a:lstStyle/>
        <a:p>
          <a:r>
            <a:rPr lang="en-US"/>
            <a:t>Job Placement</a:t>
          </a:r>
        </a:p>
      </dgm:t>
    </dgm:pt>
    <dgm:pt modelId="{FF0CDC44-58FF-5F45-B7CE-C2510E7108AA}" type="parTrans" cxnId="{8A5C8B00-4FE0-C648-BBE3-695DABDE3A47}">
      <dgm:prSet/>
      <dgm:spPr/>
      <dgm:t>
        <a:bodyPr/>
        <a:lstStyle/>
        <a:p>
          <a:endParaRPr lang="en-US"/>
        </a:p>
      </dgm:t>
    </dgm:pt>
    <dgm:pt modelId="{B2CA6B90-C867-F243-BB4C-715F18AE4385}" type="sibTrans" cxnId="{8A5C8B00-4FE0-C648-BBE3-695DABDE3A47}">
      <dgm:prSet/>
      <dgm:spPr/>
      <dgm:t>
        <a:bodyPr/>
        <a:lstStyle/>
        <a:p>
          <a:endParaRPr lang="en-US"/>
        </a:p>
      </dgm:t>
    </dgm:pt>
    <dgm:pt modelId="{5634D27D-C781-3642-A6D9-64ED67793793}">
      <dgm:prSet phldrT="[Text]"/>
      <dgm:spPr/>
      <dgm:t>
        <a:bodyPr/>
        <a:lstStyle/>
        <a:p>
          <a:r>
            <a:rPr lang="en-US"/>
            <a:t>Advancement</a:t>
          </a:r>
        </a:p>
      </dgm:t>
    </dgm:pt>
    <dgm:pt modelId="{80769FFB-23C1-0B42-A542-471A9C39D611}" type="parTrans" cxnId="{700F9DFA-7B32-E140-A85D-0669A682984B}">
      <dgm:prSet/>
      <dgm:spPr/>
      <dgm:t>
        <a:bodyPr/>
        <a:lstStyle/>
        <a:p>
          <a:endParaRPr lang="en-US"/>
        </a:p>
      </dgm:t>
    </dgm:pt>
    <dgm:pt modelId="{990B7EAB-6874-3F46-A427-A24BAD0735B8}" type="sibTrans" cxnId="{700F9DFA-7B32-E140-A85D-0669A682984B}">
      <dgm:prSet/>
      <dgm:spPr/>
      <dgm:t>
        <a:bodyPr/>
        <a:lstStyle/>
        <a:p>
          <a:endParaRPr lang="en-US"/>
        </a:p>
      </dgm:t>
    </dgm:pt>
    <dgm:pt modelId="{9041ECCD-5AF2-6A48-BED1-B99867857E59}" type="pres">
      <dgm:prSet presAssocID="{0FE98A44-C5BF-3146-BB7A-2316E753C035}" presName="Name0" presStyleCnt="0">
        <dgm:presLayoutVars>
          <dgm:dir/>
          <dgm:resizeHandles val="exact"/>
        </dgm:presLayoutVars>
      </dgm:prSet>
      <dgm:spPr/>
    </dgm:pt>
    <dgm:pt modelId="{E78D8380-2E99-DC47-9166-A67F307CDDFD}" type="pres">
      <dgm:prSet presAssocID="{D0D1A474-9641-1C41-83F2-9151EFB8ED9F}" presName="node" presStyleLbl="node1" presStyleIdx="0" presStyleCnt="7">
        <dgm:presLayoutVars>
          <dgm:bulletEnabled val="1"/>
        </dgm:presLayoutVars>
      </dgm:prSet>
      <dgm:spPr/>
    </dgm:pt>
    <dgm:pt modelId="{3DF2B873-FE92-A445-8E06-39C7F3FFE00E}" type="pres">
      <dgm:prSet presAssocID="{504396C4-D062-AF4B-9252-ED5150A689A6}" presName="sibTrans" presStyleLbl="sibTrans2D1" presStyleIdx="0" presStyleCnt="6"/>
      <dgm:spPr/>
    </dgm:pt>
    <dgm:pt modelId="{B28B9AD1-FE90-2743-9498-185289562120}" type="pres">
      <dgm:prSet presAssocID="{504396C4-D062-AF4B-9252-ED5150A689A6}" presName="connectorText" presStyleLbl="sibTrans2D1" presStyleIdx="0" presStyleCnt="6"/>
      <dgm:spPr/>
    </dgm:pt>
    <dgm:pt modelId="{ECA94C53-3220-D544-BA8D-BC478B115918}" type="pres">
      <dgm:prSet presAssocID="{979085CF-52FA-3E45-A652-B1AF0ADC64A9}" presName="node" presStyleLbl="node1" presStyleIdx="1" presStyleCnt="7">
        <dgm:presLayoutVars>
          <dgm:bulletEnabled val="1"/>
        </dgm:presLayoutVars>
      </dgm:prSet>
      <dgm:spPr/>
    </dgm:pt>
    <dgm:pt modelId="{75E6012C-83AA-CA4A-A911-3318E53AF67E}" type="pres">
      <dgm:prSet presAssocID="{31DAC5D0-2AD3-6C4D-9822-4C05BF63C1A8}" presName="sibTrans" presStyleLbl="sibTrans2D1" presStyleIdx="1" presStyleCnt="6"/>
      <dgm:spPr/>
    </dgm:pt>
    <dgm:pt modelId="{65A071F3-8E78-AE4A-A08F-75CE0CAA68A8}" type="pres">
      <dgm:prSet presAssocID="{31DAC5D0-2AD3-6C4D-9822-4C05BF63C1A8}" presName="connectorText" presStyleLbl="sibTrans2D1" presStyleIdx="1" presStyleCnt="6"/>
      <dgm:spPr/>
    </dgm:pt>
    <dgm:pt modelId="{BF208A1B-EA49-0243-90B2-2930F4EC5AE2}" type="pres">
      <dgm:prSet presAssocID="{AF51FFA4-BB76-6E46-8624-2281F4FC3951}" presName="node" presStyleLbl="node1" presStyleIdx="2" presStyleCnt="7">
        <dgm:presLayoutVars>
          <dgm:bulletEnabled val="1"/>
        </dgm:presLayoutVars>
      </dgm:prSet>
      <dgm:spPr/>
    </dgm:pt>
    <dgm:pt modelId="{CDB9989F-D0E1-294A-9577-B35B2D72A927}" type="pres">
      <dgm:prSet presAssocID="{2AF0848E-ED02-F243-A242-87C624B2E5EF}" presName="sibTrans" presStyleLbl="sibTrans2D1" presStyleIdx="2" presStyleCnt="6"/>
      <dgm:spPr/>
    </dgm:pt>
    <dgm:pt modelId="{CCAB1870-6D99-DB45-8E8F-114ACFB9BEE8}" type="pres">
      <dgm:prSet presAssocID="{2AF0848E-ED02-F243-A242-87C624B2E5EF}" presName="connectorText" presStyleLbl="sibTrans2D1" presStyleIdx="2" presStyleCnt="6"/>
      <dgm:spPr/>
    </dgm:pt>
    <dgm:pt modelId="{E75C0021-0F50-6649-A816-95D1752496AD}" type="pres">
      <dgm:prSet presAssocID="{917769C2-6309-9E4F-A152-40C5627464DE}" presName="node" presStyleLbl="node1" presStyleIdx="3" presStyleCnt="7">
        <dgm:presLayoutVars>
          <dgm:bulletEnabled val="1"/>
        </dgm:presLayoutVars>
      </dgm:prSet>
      <dgm:spPr/>
    </dgm:pt>
    <dgm:pt modelId="{E59382DC-237E-F343-8B20-0824831D96AE}" type="pres">
      <dgm:prSet presAssocID="{EE1D5360-A281-CE46-80A5-5ED0FE36A0B6}" presName="sibTrans" presStyleLbl="sibTrans2D1" presStyleIdx="3" presStyleCnt="6"/>
      <dgm:spPr/>
    </dgm:pt>
    <dgm:pt modelId="{A9247942-B48B-7C40-89C0-B3C235A20A51}" type="pres">
      <dgm:prSet presAssocID="{EE1D5360-A281-CE46-80A5-5ED0FE36A0B6}" presName="connectorText" presStyleLbl="sibTrans2D1" presStyleIdx="3" presStyleCnt="6"/>
      <dgm:spPr/>
    </dgm:pt>
    <dgm:pt modelId="{B21039FA-4D3E-DB4F-B124-779D4913F786}" type="pres">
      <dgm:prSet presAssocID="{0644240E-2B74-4346-B032-5B31FDCFF2A2}" presName="node" presStyleLbl="node1" presStyleIdx="4" presStyleCnt="7">
        <dgm:presLayoutVars>
          <dgm:bulletEnabled val="1"/>
        </dgm:presLayoutVars>
      </dgm:prSet>
      <dgm:spPr/>
    </dgm:pt>
    <dgm:pt modelId="{AA9FD21D-0261-8040-8EFA-50B068D8D365}" type="pres">
      <dgm:prSet presAssocID="{45E9BC62-8CEA-5C48-8330-8A942E09679E}" presName="sibTrans" presStyleLbl="sibTrans2D1" presStyleIdx="4" presStyleCnt="6"/>
      <dgm:spPr/>
    </dgm:pt>
    <dgm:pt modelId="{90D903A0-9B48-1F47-A8B1-6A10822CAA41}" type="pres">
      <dgm:prSet presAssocID="{45E9BC62-8CEA-5C48-8330-8A942E09679E}" presName="connectorText" presStyleLbl="sibTrans2D1" presStyleIdx="4" presStyleCnt="6"/>
      <dgm:spPr/>
    </dgm:pt>
    <dgm:pt modelId="{FABCE711-A107-F140-8CBC-02293CA53E05}" type="pres">
      <dgm:prSet presAssocID="{73B25823-BA07-AF4D-8CA9-C3AB2A3AF8B7}" presName="node" presStyleLbl="node1" presStyleIdx="5" presStyleCnt="7">
        <dgm:presLayoutVars>
          <dgm:bulletEnabled val="1"/>
        </dgm:presLayoutVars>
      </dgm:prSet>
      <dgm:spPr/>
    </dgm:pt>
    <dgm:pt modelId="{BB0841DB-B4D5-E246-AA2E-2F948D49D474}" type="pres">
      <dgm:prSet presAssocID="{B2CA6B90-C867-F243-BB4C-715F18AE4385}" presName="sibTrans" presStyleLbl="sibTrans2D1" presStyleIdx="5" presStyleCnt="6"/>
      <dgm:spPr/>
    </dgm:pt>
    <dgm:pt modelId="{FBCC1E30-0DAB-9D40-8CB3-DE62695D113D}" type="pres">
      <dgm:prSet presAssocID="{B2CA6B90-C867-F243-BB4C-715F18AE4385}" presName="connectorText" presStyleLbl="sibTrans2D1" presStyleIdx="5" presStyleCnt="6"/>
      <dgm:spPr/>
    </dgm:pt>
    <dgm:pt modelId="{AA3A30E1-90E9-4C4D-AE1A-670C2AE0F9E1}" type="pres">
      <dgm:prSet presAssocID="{5634D27D-C781-3642-A6D9-64ED67793793}" presName="node" presStyleLbl="node1" presStyleIdx="6" presStyleCnt="7">
        <dgm:presLayoutVars>
          <dgm:bulletEnabled val="1"/>
        </dgm:presLayoutVars>
      </dgm:prSet>
      <dgm:spPr/>
    </dgm:pt>
  </dgm:ptLst>
  <dgm:cxnLst>
    <dgm:cxn modelId="{8A5C8B00-4FE0-C648-BBE3-695DABDE3A47}" srcId="{0FE98A44-C5BF-3146-BB7A-2316E753C035}" destId="{73B25823-BA07-AF4D-8CA9-C3AB2A3AF8B7}" srcOrd="5" destOrd="0" parTransId="{FF0CDC44-58FF-5F45-B7CE-C2510E7108AA}" sibTransId="{B2CA6B90-C867-F243-BB4C-715F18AE4385}"/>
    <dgm:cxn modelId="{1047CA03-45CF-DA49-94FE-D92FF2ED0888}" type="presOf" srcId="{EE1D5360-A281-CE46-80A5-5ED0FE36A0B6}" destId="{A9247942-B48B-7C40-89C0-B3C235A20A51}" srcOrd="1" destOrd="0" presId="urn:microsoft.com/office/officeart/2005/8/layout/process1"/>
    <dgm:cxn modelId="{1DE11904-A38D-C542-A67A-FB96CB7078C7}" type="presOf" srcId="{2AF0848E-ED02-F243-A242-87C624B2E5EF}" destId="{CDB9989F-D0E1-294A-9577-B35B2D72A927}" srcOrd="0" destOrd="0" presId="urn:microsoft.com/office/officeart/2005/8/layout/process1"/>
    <dgm:cxn modelId="{AB4DF209-22A7-CA4F-8702-334465B5FDD5}" type="presOf" srcId="{31DAC5D0-2AD3-6C4D-9822-4C05BF63C1A8}" destId="{65A071F3-8E78-AE4A-A08F-75CE0CAA68A8}" srcOrd="1" destOrd="0" presId="urn:microsoft.com/office/officeart/2005/8/layout/process1"/>
    <dgm:cxn modelId="{AF3ECB15-B1E9-6F42-89F0-336142E3BF36}" srcId="{0FE98A44-C5BF-3146-BB7A-2316E753C035}" destId="{D0D1A474-9641-1C41-83F2-9151EFB8ED9F}" srcOrd="0" destOrd="0" parTransId="{0E2BDC6B-20ED-0943-9FD5-A25FE1E3961A}" sibTransId="{504396C4-D062-AF4B-9252-ED5150A689A6}"/>
    <dgm:cxn modelId="{7EB2EE1B-3695-D743-9560-35FB14E95EE7}" srcId="{0FE98A44-C5BF-3146-BB7A-2316E753C035}" destId="{979085CF-52FA-3E45-A652-B1AF0ADC64A9}" srcOrd="1" destOrd="0" parTransId="{1EDF22F5-21EF-6442-A8FC-F102154D869F}" sibTransId="{31DAC5D0-2AD3-6C4D-9822-4C05BF63C1A8}"/>
    <dgm:cxn modelId="{C7D4BF1D-CC6E-B346-B3D9-31FA7A2465A9}" srcId="{0FE98A44-C5BF-3146-BB7A-2316E753C035}" destId="{AF51FFA4-BB76-6E46-8624-2281F4FC3951}" srcOrd="2" destOrd="0" parTransId="{99DA2D09-67A5-9C4F-9B89-2ADC9B6AC244}" sibTransId="{2AF0848E-ED02-F243-A242-87C624B2E5EF}"/>
    <dgm:cxn modelId="{7B084F3C-4E04-C44F-9FDE-4398EF0BC2CC}" type="presOf" srcId="{917769C2-6309-9E4F-A152-40C5627464DE}" destId="{E75C0021-0F50-6649-A816-95D1752496AD}" srcOrd="0" destOrd="0" presId="urn:microsoft.com/office/officeart/2005/8/layout/process1"/>
    <dgm:cxn modelId="{DA51843C-392C-A846-AFEB-4265F56333E6}" type="presOf" srcId="{73B25823-BA07-AF4D-8CA9-C3AB2A3AF8B7}" destId="{FABCE711-A107-F140-8CBC-02293CA53E05}" srcOrd="0" destOrd="0" presId="urn:microsoft.com/office/officeart/2005/8/layout/process1"/>
    <dgm:cxn modelId="{3A5BD545-4719-934A-8858-41B82B697034}" type="presOf" srcId="{504396C4-D062-AF4B-9252-ED5150A689A6}" destId="{B28B9AD1-FE90-2743-9498-185289562120}" srcOrd="1" destOrd="0" presId="urn:microsoft.com/office/officeart/2005/8/layout/process1"/>
    <dgm:cxn modelId="{5E750147-88C7-7341-A483-16B0C0BAD5E8}" type="presOf" srcId="{5634D27D-C781-3642-A6D9-64ED67793793}" destId="{AA3A30E1-90E9-4C4D-AE1A-670C2AE0F9E1}" srcOrd="0" destOrd="0" presId="urn:microsoft.com/office/officeart/2005/8/layout/process1"/>
    <dgm:cxn modelId="{02E73E49-BDD9-9D4D-80BE-B89B722246C1}" type="presOf" srcId="{45E9BC62-8CEA-5C48-8330-8A942E09679E}" destId="{90D903A0-9B48-1F47-A8B1-6A10822CAA41}" srcOrd="1" destOrd="0" presId="urn:microsoft.com/office/officeart/2005/8/layout/process1"/>
    <dgm:cxn modelId="{1E90884A-D8A8-9F4C-9C3E-78072783E14A}" type="presOf" srcId="{B2CA6B90-C867-F243-BB4C-715F18AE4385}" destId="{FBCC1E30-0DAB-9D40-8CB3-DE62695D113D}" srcOrd="1" destOrd="0" presId="urn:microsoft.com/office/officeart/2005/8/layout/process1"/>
    <dgm:cxn modelId="{37C8E74E-3FEA-8F40-BC40-635CFCA3E741}" srcId="{0FE98A44-C5BF-3146-BB7A-2316E753C035}" destId="{0644240E-2B74-4346-B032-5B31FDCFF2A2}" srcOrd="4" destOrd="0" parTransId="{1A0F1428-0E01-AD48-A876-F5870773681B}" sibTransId="{45E9BC62-8CEA-5C48-8330-8A942E09679E}"/>
    <dgm:cxn modelId="{45986B50-4510-5B42-889B-D3FD4761556B}" srcId="{0FE98A44-C5BF-3146-BB7A-2316E753C035}" destId="{917769C2-6309-9E4F-A152-40C5627464DE}" srcOrd="3" destOrd="0" parTransId="{F6A599E7-72B6-8C4C-A105-BC40E538858D}" sibTransId="{EE1D5360-A281-CE46-80A5-5ED0FE36A0B6}"/>
    <dgm:cxn modelId="{D98C8C56-981D-B04E-A24D-04532F4F2D7E}" type="presOf" srcId="{45E9BC62-8CEA-5C48-8330-8A942E09679E}" destId="{AA9FD21D-0261-8040-8EFA-50B068D8D365}" srcOrd="0" destOrd="0" presId="urn:microsoft.com/office/officeart/2005/8/layout/process1"/>
    <dgm:cxn modelId="{AB5C9A5E-5D0D-7D47-BEB8-BB08AD5A1D98}" type="presOf" srcId="{979085CF-52FA-3E45-A652-B1AF0ADC64A9}" destId="{ECA94C53-3220-D544-BA8D-BC478B115918}" srcOrd="0" destOrd="0" presId="urn:microsoft.com/office/officeart/2005/8/layout/process1"/>
    <dgm:cxn modelId="{CE5B3F65-8EEA-3143-8AA0-A25E5F46CF97}" type="presOf" srcId="{D0D1A474-9641-1C41-83F2-9151EFB8ED9F}" destId="{E78D8380-2E99-DC47-9166-A67F307CDDFD}" srcOrd="0" destOrd="0" presId="urn:microsoft.com/office/officeart/2005/8/layout/process1"/>
    <dgm:cxn modelId="{70EAC07F-18D9-DD4B-9567-D607478F1E77}" type="presOf" srcId="{0644240E-2B74-4346-B032-5B31FDCFF2A2}" destId="{B21039FA-4D3E-DB4F-B124-779D4913F786}" srcOrd="0" destOrd="0" presId="urn:microsoft.com/office/officeart/2005/8/layout/process1"/>
    <dgm:cxn modelId="{D492A781-4BE7-0745-8451-6F8D62FD6E98}" type="presOf" srcId="{0FE98A44-C5BF-3146-BB7A-2316E753C035}" destId="{9041ECCD-5AF2-6A48-BED1-B99867857E59}" srcOrd="0" destOrd="0" presId="urn:microsoft.com/office/officeart/2005/8/layout/process1"/>
    <dgm:cxn modelId="{467DBF85-0BE9-1C4C-9074-9C012A861B96}" type="presOf" srcId="{31DAC5D0-2AD3-6C4D-9822-4C05BF63C1A8}" destId="{75E6012C-83AA-CA4A-A911-3318E53AF67E}" srcOrd="0" destOrd="0" presId="urn:microsoft.com/office/officeart/2005/8/layout/process1"/>
    <dgm:cxn modelId="{B83E859A-1124-6642-9627-407C54CEB09E}" type="presOf" srcId="{EE1D5360-A281-CE46-80A5-5ED0FE36A0B6}" destId="{E59382DC-237E-F343-8B20-0824831D96AE}" srcOrd="0" destOrd="0" presId="urn:microsoft.com/office/officeart/2005/8/layout/process1"/>
    <dgm:cxn modelId="{6BC266A1-572F-8143-8A89-F966A6F17A4B}" type="presOf" srcId="{AF51FFA4-BB76-6E46-8624-2281F4FC3951}" destId="{BF208A1B-EA49-0243-90B2-2930F4EC5AE2}" srcOrd="0" destOrd="0" presId="urn:microsoft.com/office/officeart/2005/8/layout/process1"/>
    <dgm:cxn modelId="{81A059B8-1BD3-6046-90A4-C676C6053522}" type="presOf" srcId="{2AF0848E-ED02-F243-A242-87C624B2E5EF}" destId="{CCAB1870-6D99-DB45-8E8F-114ACFB9BEE8}" srcOrd="1" destOrd="0" presId="urn:microsoft.com/office/officeart/2005/8/layout/process1"/>
    <dgm:cxn modelId="{9BBEDFDB-4786-E549-8B59-525333D30BF3}" type="presOf" srcId="{B2CA6B90-C867-F243-BB4C-715F18AE4385}" destId="{BB0841DB-B4D5-E246-AA2E-2F948D49D474}" srcOrd="0" destOrd="0" presId="urn:microsoft.com/office/officeart/2005/8/layout/process1"/>
    <dgm:cxn modelId="{360962F2-9384-1F48-A94C-F448459F0E07}" type="presOf" srcId="{504396C4-D062-AF4B-9252-ED5150A689A6}" destId="{3DF2B873-FE92-A445-8E06-39C7F3FFE00E}" srcOrd="0" destOrd="0" presId="urn:microsoft.com/office/officeart/2005/8/layout/process1"/>
    <dgm:cxn modelId="{700F9DFA-7B32-E140-A85D-0669A682984B}" srcId="{0FE98A44-C5BF-3146-BB7A-2316E753C035}" destId="{5634D27D-C781-3642-A6D9-64ED67793793}" srcOrd="6" destOrd="0" parTransId="{80769FFB-23C1-0B42-A542-471A9C39D611}" sibTransId="{990B7EAB-6874-3F46-A427-A24BAD0735B8}"/>
    <dgm:cxn modelId="{092EC042-11E4-A944-A738-63CA0F77695D}" type="presParOf" srcId="{9041ECCD-5AF2-6A48-BED1-B99867857E59}" destId="{E78D8380-2E99-DC47-9166-A67F307CDDFD}" srcOrd="0" destOrd="0" presId="urn:microsoft.com/office/officeart/2005/8/layout/process1"/>
    <dgm:cxn modelId="{D5DB1F70-FE52-A44E-8FD9-9CCF85F790FE}" type="presParOf" srcId="{9041ECCD-5AF2-6A48-BED1-B99867857E59}" destId="{3DF2B873-FE92-A445-8E06-39C7F3FFE00E}" srcOrd="1" destOrd="0" presId="urn:microsoft.com/office/officeart/2005/8/layout/process1"/>
    <dgm:cxn modelId="{75F8609E-6966-0844-91A0-8B62A475C9C9}" type="presParOf" srcId="{3DF2B873-FE92-A445-8E06-39C7F3FFE00E}" destId="{B28B9AD1-FE90-2743-9498-185289562120}" srcOrd="0" destOrd="0" presId="urn:microsoft.com/office/officeart/2005/8/layout/process1"/>
    <dgm:cxn modelId="{181EEF74-C051-2C4E-BD63-DB8B320A5282}" type="presParOf" srcId="{9041ECCD-5AF2-6A48-BED1-B99867857E59}" destId="{ECA94C53-3220-D544-BA8D-BC478B115918}" srcOrd="2" destOrd="0" presId="urn:microsoft.com/office/officeart/2005/8/layout/process1"/>
    <dgm:cxn modelId="{4EBA8230-8FA0-C544-9F2F-C9EEE765212D}" type="presParOf" srcId="{9041ECCD-5AF2-6A48-BED1-B99867857E59}" destId="{75E6012C-83AA-CA4A-A911-3318E53AF67E}" srcOrd="3" destOrd="0" presId="urn:microsoft.com/office/officeart/2005/8/layout/process1"/>
    <dgm:cxn modelId="{9D3FA35E-DC36-2147-A0F7-B6A17D6B01DC}" type="presParOf" srcId="{75E6012C-83AA-CA4A-A911-3318E53AF67E}" destId="{65A071F3-8E78-AE4A-A08F-75CE0CAA68A8}" srcOrd="0" destOrd="0" presId="urn:microsoft.com/office/officeart/2005/8/layout/process1"/>
    <dgm:cxn modelId="{81106CCD-A6A4-1D4D-B20B-0BA342AAB95F}" type="presParOf" srcId="{9041ECCD-5AF2-6A48-BED1-B99867857E59}" destId="{BF208A1B-EA49-0243-90B2-2930F4EC5AE2}" srcOrd="4" destOrd="0" presId="urn:microsoft.com/office/officeart/2005/8/layout/process1"/>
    <dgm:cxn modelId="{557645A6-0413-8149-B5B1-49E98D50267D}" type="presParOf" srcId="{9041ECCD-5AF2-6A48-BED1-B99867857E59}" destId="{CDB9989F-D0E1-294A-9577-B35B2D72A927}" srcOrd="5" destOrd="0" presId="urn:microsoft.com/office/officeart/2005/8/layout/process1"/>
    <dgm:cxn modelId="{40BB29A6-801A-0347-BBD0-58D47A967AB9}" type="presParOf" srcId="{CDB9989F-D0E1-294A-9577-B35B2D72A927}" destId="{CCAB1870-6D99-DB45-8E8F-114ACFB9BEE8}" srcOrd="0" destOrd="0" presId="urn:microsoft.com/office/officeart/2005/8/layout/process1"/>
    <dgm:cxn modelId="{8BC2BC95-11C0-4F41-8C0A-F801C15077E5}" type="presParOf" srcId="{9041ECCD-5AF2-6A48-BED1-B99867857E59}" destId="{E75C0021-0F50-6649-A816-95D1752496AD}" srcOrd="6" destOrd="0" presId="urn:microsoft.com/office/officeart/2005/8/layout/process1"/>
    <dgm:cxn modelId="{20EB51C4-D561-0247-BE46-BC0CFED387BD}" type="presParOf" srcId="{9041ECCD-5AF2-6A48-BED1-B99867857E59}" destId="{E59382DC-237E-F343-8B20-0824831D96AE}" srcOrd="7" destOrd="0" presId="urn:microsoft.com/office/officeart/2005/8/layout/process1"/>
    <dgm:cxn modelId="{3AD44368-012D-2F47-BFBE-B0927825433A}" type="presParOf" srcId="{E59382DC-237E-F343-8B20-0824831D96AE}" destId="{A9247942-B48B-7C40-89C0-B3C235A20A51}" srcOrd="0" destOrd="0" presId="urn:microsoft.com/office/officeart/2005/8/layout/process1"/>
    <dgm:cxn modelId="{72D0031B-7830-154D-9DA2-5127B54B8EC1}" type="presParOf" srcId="{9041ECCD-5AF2-6A48-BED1-B99867857E59}" destId="{B21039FA-4D3E-DB4F-B124-779D4913F786}" srcOrd="8" destOrd="0" presId="urn:microsoft.com/office/officeart/2005/8/layout/process1"/>
    <dgm:cxn modelId="{96340F60-EDD2-5440-B492-C4D7B47B37CE}" type="presParOf" srcId="{9041ECCD-5AF2-6A48-BED1-B99867857E59}" destId="{AA9FD21D-0261-8040-8EFA-50B068D8D365}" srcOrd="9" destOrd="0" presId="urn:microsoft.com/office/officeart/2005/8/layout/process1"/>
    <dgm:cxn modelId="{E09BD95A-A169-4F47-9C42-868C44D71033}" type="presParOf" srcId="{AA9FD21D-0261-8040-8EFA-50B068D8D365}" destId="{90D903A0-9B48-1F47-A8B1-6A10822CAA41}" srcOrd="0" destOrd="0" presId="urn:microsoft.com/office/officeart/2005/8/layout/process1"/>
    <dgm:cxn modelId="{B8B362DC-9C74-4B47-8900-17CF6F02DEEF}" type="presParOf" srcId="{9041ECCD-5AF2-6A48-BED1-B99867857E59}" destId="{FABCE711-A107-F140-8CBC-02293CA53E05}" srcOrd="10" destOrd="0" presId="urn:microsoft.com/office/officeart/2005/8/layout/process1"/>
    <dgm:cxn modelId="{CB17042D-1C3E-384E-9142-DEDD6CA0EBEE}" type="presParOf" srcId="{9041ECCD-5AF2-6A48-BED1-B99867857E59}" destId="{BB0841DB-B4D5-E246-AA2E-2F948D49D474}" srcOrd="11" destOrd="0" presId="urn:microsoft.com/office/officeart/2005/8/layout/process1"/>
    <dgm:cxn modelId="{F936CF30-D98A-A74B-B568-ECE26C4FEFF4}" type="presParOf" srcId="{BB0841DB-B4D5-E246-AA2E-2F948D49D474}" destId="{FBCC1E30-0DAB-9D40-8CB3-DE62695D113D}" srcOrd="0" destOrd="0" presId="urn:microsoft.com/office/officeart/2005/8/layout/process1"/>
    <dgm:cxn modelId="{A5F01E4F-8946-EE4B-8769-5AF13ADCF44A}" type="presParOf" srcId="{9041ECCD-5AF2-6A48-BED1-B99867857E59}" destId="{AA3A30E1-90E9-4C4D-AE1A-670C2AE0F9E1}" srcOrd="12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E98A44-C5BF-3146-BB7A-2316E753C035}" type="doc">
      <dgm:prSet loTypeId="urn:microsoft.com/office/officeart/2005/8/layout/process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D1A474-9641-1C41-83F2-9151EFB8ED9F}">
      <dgm:prSet phldrT="[Text]"/>
      <dgm:spPr/>
      <dgm:t>
        <a:bodyPr/>
        <a:lstStyle/>
        <a:p>
          <a:r>
            <a:rPr lang="en-US"/>
            <a:t>Companies with “Good Jobs”</a:t>
          </a:r>
        </a:p>
      </dgm:t>
    </dgm:pt>
    <dgm:pt modelId="{0E2BDC6B-20ED-0943-9FD5-A25FE1E3961A}" type="parTrans" cxnId="{AF3ECB15-B1E9-6F42-89F0-336142E3BF36}">
      <dgm:prSet/>
      <dgm:spPr/>
      <dgm:t>
        <a:bodyPr/>
        <a:lstStyle/>
        <a:p>
          <a:endParaRPr lang="en-US"/>
        </a:p>
      </dgm:t>
    </dgm:pt>
    <dgm:pt modelId="{504396C4-D062-AF4B-9252-ED5150A689A6}" type="sibTrans" cxnId="{AF3ECB15-B1E9-6F42-89F0-336142E3BF36}">
      <dgm:prSet/>
      <dgm:spPr/>
      <dgm:t>
        <a:bodyPr/>
        <a:lstStyle/>
        <a:p>
          <a:endParaRPr lang="en-US"/>
        </a:p>
      </dgm:t>
    </dgm:pt>
    <dgm:pt modelId="{979085CF-52FA-3E45-A652-B1AF0ADC64A9}">
      <dgm:prSet phldrT="[Text]"/>
      <dgm:spPr/>
      <dgm:t>
        <a:bodyPr/>
        <a:lstStyle/>
        <a:p>
          <a:r>
            <a:rPr lang="en-US"/>
            <a:t>Career Exposure</a:t>
          </a:r>
        </a:p>
      </dgm:t>
    </dgm:pt>
    <dgm:pt modelId="{1EDF22F5-21EF-6442-A8FC-F102154D869F}" type="parTrans" cxnId="{7EB2EE1B-3695-D743-9560-35FB14E95EE7}">
      <dgm:prSet/>
      <dgm:spPr/>
      <dgm:t>
        <a:bodyPr/>
        <a:lstStyle/>
        <a:p>
          <a:endParaRPr lang="en-US"/>
        </a:p>
      </dgm:t>
    </dgm:pt>
    <dgm:pt modelId="{31DAC5D0-2AD3-6C4D-9822-4C05BF63C1A8}" type="sibTrans" cxnId="{7EB2EE1B-3695-D743-9560-35FB14E95EE7}">
      <dgm:prSet/>
      <dgm:spPr/>
      <dgm:t>
        <a:bodyPr/>
        <a:lstStyle/>
        <a:p>
          <a:endParaRPr lang="en-US"/>
        </a:p>
      </dgm:t>
    </dgm:pt>
    <dgm:pt modelId="{AF51FFA4-BB76-6E46-8624-2281F4FC3951}">
      <dgm:prSet phldrT="[Text]"/>
      <dgm:spPr/>
      <dgm:t>
        <a:bodyPr/>
        <a:lstStyle/>
        <a:p>
          <a:r>
            <a:rPr lang="en-US"/>
            <a:t>Screening</a:t>
          </a:r>
        </a:p>
      </dgm:t>
    </dgm:pt>
    <dgm:pt modelId="{99DA2D09-67A5-9C4F-9B89-2ADC9B6AC244}" type="parTrans" cxnId="{C7D4BF1D-CC6E-B346-B3D9-31FA7A2465A9}">
      <dgm:prSet/>
      <dgm:spPr/>
      <dgm:t>
        <a:bodyPr/>
        <a:lstStyle/>
        <a:p>
          <a:endParaRPr lang="en-US"/>
        </a:p>
      </dgm:t>
    </dgm:pt>
    <dgm:pt modelId="{2AF0848E-ED02-F243-A242-87C624B2E5EF}" type="sibTrans" cxnId="{C7D4BF1D-CC6E-B346-B3D9-31FA7A2465A9}">
      <dgm:prSet/>
      <dgm:spPr/>
      <dgm:t>
        <a:bodyPr/>
        <a:lstStyle/>
        <a:p>
          <a:endParaRPr lang="en-US"/>
        </a:p>
      </dgm:t>
    </dgm:pt>
    <dgm:pt modelId="{917769C2-6309-9E4F-A152-40C5627464DE}">
      <dgm:prSet phldrT="[Text]"/>
      <dgm:spPr/>
      <dgm:t>
        <a:bodyPr/>
        <a:lstStyle/>
        <a:p>
          <a:r>
            <a:rPr lang="en-US"/>
            <a:t>Career Readiness Training</a:t>
          </a:r>
        </a:p>
      </dgm:t>
    </dgm:pt>
    <dgm:pt modelId="{F6A599E7-72B6-8C4C-A105-BC40E538858D}" type="parTrans" cxnId="{45986B50-4510-5B42-889B-D3FD4761556B}">
      <dgm:prSet/>
      <dgm:spPr/>
      <dgm:t>
        <a:bodyPr/>
        <a:lstStyle/>
        <a:p>
          <a:endParaRPr lang="en-US"/>
        </a:p>
      </dgm:t>
    </dgm:pt>
    <dgm:pt modelId="{EE1D5360-A281-CE46-80A5-5ED0FE36A0B6}" type="sibTrans" cxnId="{45986B50-4510-5B42-889B-D3FD4761556B}">
      <dgm:prSet/>
      <dgm:spPr/>
      <dgm:t>
        <a:bodyPr/>
        <a:lstStyle/>
        <a:p>
          <a:endParaRPr lang="en-US"/>
        </a:p>
      </dgm:t>
    </dgm:pt>
    <dgm:pt modelId="{0644240E-2B74-4346-B032-5B31FDCFF2A2}">
      <dgm:prSet phldrT="[Text]"/>
      <dgm:spPr/>
      <dgm:t>
        <a:bodyPr/>
        <a:lstStyle/>
        <a:p>
          <a:r>
            <a:rPr lang="en-US"/>
            <a:t>Technical Skills Training</a:t>
          </a:r>
        </a:p>
      </dgm:t>
    </dgm:pt>
    <dgm:pt modelId="{1A0F1428-0E01-AD48-A876-F5870773681B}" type="parTrans" cxnId="{37C8E74E-3FEA-8F40-BC40-635CFCA3E741}">
      <dgm:prSet/>
      <dgm:spPr/>
      <dgm:t>
        <a:bodyPr/>
        <a:lstStyle/>
        <a:p>
          <a:endParaRPr lang="en-US"/>
        </a:p>
      </dgm:t>
    </dgm:pt>
    <dgm:pt modelId="{45E9BC62-8CEA-5C48-8330-8A942E09679E}" type="sibTrans" cxnId="{37C8E74E-3FEA-8F40-BC40-635CFCA3E741}">
      <dgm:prSet/>
      <dgm:spPr/>
      <dgm:t>
        <a:bodyPr/>
        <a:lstStyle/>
        <a:p>
          <a:endParaRPr lang="en-US"/>
        </a:p>
      </dgm:t>
    </dgm:pt>
    <dgm:pt modelId="{73B25823-BA07-AF4D-8CA9-C3AB2A3AF8B7}">
      <dgm:prSet phldrT="[Text]"/>
      <dgm:spPr/>
      <dgm:t>
        <a:bodyPr/>
        <a:lstStyle/>
        <a:p>
          <a:r>
            <a:rPr lang="en-US"/>
            <a:t>Job Placement</a:t>
          </a:r>
        </a:p>
      </dgm:t>
    </dgm:pt>
    <dgm:pt modelId="{FF0CDC44-58FF-5F45-B7CE-C2510E7108AA}" type="parTrans" cxnId="{8A5C8B00-4FE0-C648-BBE3-695DABDE3A47}">
      <dgm:prSet/>
      <dgm:spPr/>
      <dgm:t>
        <a:bodyPr/>
        <a:lstStyle/>
        <a:p>
          <a:endParaRPr lang="en-US"/>
        </a:p>
      </dgm:t>
    </dgm:pt>
    <dgm:pt modelId="{B2CA6B90-C867-F243-BB4C-715F18AE4385}" type="sibTrans" cxnId="{8A5C8B00-4FE0-C648-BBE3-695DABDE3A47}">
      <dgm:prSet/>
      <dgm:spPr/>
      <dgm:t>
        <a:bodyPr/>
        <a:lstStyle/>
        <a:p>
          <a:endParaRPr lang="en-US"/>
        </a:p>
      </dgm:t>
    </dgm:pt>
    <dgm:pt modelId="{5634D27D-C781-3642-A6D9-64ED67793793}">
      <dgm:prSet phldrT="[Text]"/>
      <dgm:spPr/>
      <dgm:t>
        <a:bodyPr/>
        <a:lstStyle/>
        <a:p>
          <a:r>
            <a:rPr lang="en-US"/>
            <a:t>Advancement</a:t>
          </a:r>
        </a:p>
      </dgm:t>
    </dgm:pt>
    <dgm:pt modelId="{80769FFB-23C1-0B42-A542-471A9C39D611}" type="parTrans" cxnId="{700F9DFA-7B32-E140-A85D-0669A682984B}">
      <dgm:prSet/>
      <dgm:spPr/>
      <dgm:t>
        <a:bodyPr/>
        <a:lstStyle/>
        <a:p>
          <a:endParaRPr lang="en-US"/>
        </a:p>
      </dgm:t>
    </dgm:pt>
    <dgm:pt modelId="{990B7EAB-6874-3F46-A427-A24BAD0735B8}" type="sibTrans" cxnId="{700F9DFA-7B32-E140-A85D-0669A682984B}">
      <dgm:prSet/>
      <dgm:spPr/>
      <dgm:t>
        <a:bodyPr/>
        <a:lstStyle/>
        <a:p>
          <a:endParaRPr lang="en-US"/>
        </a:p>
      </dgm:t>
    </dgm:pt>
    <dgm:pt modelId="{9041ECCD-5AF2-6A48-BED1-B99867857E59}" type="pres">
      <dgm:prSet presAssocID="{0FE98A44-C5BF-3146-BB7A-2316E753C035}" presName="Name0" presStyleCnt="0">
        <dgm:presLayoutVars>
          <dgm:dir/>
          <dgm:resizeHandles val="exact"/>
        </dgm:presLayoutVars>
      </dgm:prSet>
      <dgm:spPr/>
    </dgm:pt>
    <dgm:pt modelId="{E78D8380-2E99-DC47-9166-A67F307CDDFD}" type="pres">
      <dgm:prSet presAssocID="{D0D1A474-9641-1C41-83F2-9151EFB8ED9F}" presName="node" presStyleLbl="node1" presStyleIdx="0" presStyleCnt="7">
        <dgm:presLayoutVars>
          <dgm:bulletEnabled val="1"/>
        </dgm:presLayoutVars>
      </dgm:prSet>
      <dgm:spPr/>
    </dgm:pt>
    <dgm:pt modelId="{3DF2B873-FE92-A445-8E06-39C7F3FFE00E}" type="pres">
      <dgm:prSet presAssocID="{504396C4-D062-AF4B-9252-ED5150A689A6}" presName="sibTrans" presStyleLbl="sibTrans2D1" presStyleIdx="0" presStyleCnt="6"/>
      <dgm:spPr/>
    </dgm:pt>
    <dgm:pt modelId="{B28B9AD1-FE90-2743-9498-185289562120}" type="pres">
      <dgm:prSet presAssocID="{504396C4-D062-AF4B-9252-ED5150A689A6}" presName="connectorText" presStyleLbl="sibTrans2D1" presStyleIdx="0" presStyleCnt="6"/>
      <dgm:spPr/>
    </dgm:pt>
    <dgm:pt modelId="{ECA94C53-3220-D544-BA8D-BC478B115918}" type="pres">
      <dgm:prSet presAssocID="{979085CF-52FA-3E45-A652-B1AF0ADC64A9}" presName="node" presStyleLbl="node1" presStyleIdx="1" presStyleCnt="7">
        <dgm:presLayoutVars>
          <dgm:bulletEnabled val="1"/>
        </dgm:presLayoutVars>
      </dgm:prSet>
      <dgm:spPr/>
    </dgm:pt>
    <dgm:pt modelId="{75E6012C-83AA-CA4A-A911-3318E53AF67E}" type="pres">
      <dgm:prSet presAssocID="{31DAC5D0-2AD3-6C4D-9822-4C05BF63C1A8}" presName="sibTrans" presStyleLbl="sibTrans2D1" presStyleIdx="1" presStyleCnt="6"/>
      <dgm:spPr/>
    </dgm:pt>
    <dgm:pt modelId="{65A071F3-8E78-AE4A-A08F-75CE0CAA68A8}" type="pres">
      <dgm:prSet presAssocID="{31DAC5D0-2AD3-6C4D-9822-4C05BF63C1A8}" presName="connectorText" presStyleLbl="sibTrans2D1" presStyleIdx="1" presStyleCnt="6"/>
      <dgm:spPr/>
    </dgm:pt>
    <dgm:pt modelId="{BF208A1B-EA49-0243-90B2-2930F4EC5AE2}" type="pres">
      <dgm:prSet presAssocID="{AF51FFA4-BB76-6E46-8624-2281F4FC3951}" presName="node" presStyleLbl="node1" presStyleIdx="2" presStyleCnt="7">
        <dgm:presLayoutVars>
          <dgm:bulletEnabled val="1"/>
        </dgm:presLayoutVars>
      </dgm:prSet>
      <dgm:spPr/>
    </dgm:pt>
    <dgm:pt modelId="{CDB9989F-D0E1-294A-9577-B35B2D72A927}" type="pres">
      <dgm:prSet presAssocID="{2AF0848E-ED02-F243-A242-87C624B2E5EF}" presName="sibTrans" presStyleLbl="sibTrans2D1" presStyleIdx="2" presStyleCnt="6"/>
      <dgm:spPr/>
    </dgm:pt>
    <dgm:pt modelId="{CCAB1870-6D99-DB45-8E8F-114ACFB9BEE8}" type="pres">
      <dgm:prSet presAssocID="{2AF0848E-ED02-F243-A242-87C624B2E5EF}" presName="connectorText" presStyleLbl="sibTrans2D1" presStyleIdx="2" presStyleCnt="6"/>
      <dgm:spPr/>
    </dgm:pt>
    <dgm:pt modelId="{E75C0021-0F50-6649-A816-95D1752496AD}" type="pres">
      <dgm:prSet presAssocID="{917769C2-6309-9E4F-A152-40C5627464DE}" presName="node" presStyleLbl="node1" presStyleIdx="3" presStyleCnt="7">
        <dgm:presLayoutVars>
          <dgm:bulletEnabled val="1"/>
        </dgm:presLayoutVars>
      </dgm:prSet>
      <dgm:spPr/>
    </dgm:pt>
    <dgm:pt modelId="{E59382DC-237E-F343-8B20-0824831D96AE}" type="pres">
      <dgm:prSet presAssocID="{EE1D5360-A281-CE46-80A5-5ED0FE36A0B6}" presName="sibTrans" presStyleLbl="sibTrans2D1" presStyleIdx="3" presStyleCnt="6"/>
      <dgm:spPr/>
    </dgm:pt>
    <dgm:pt modelId="{A9247942-B48B-7C40-89C0-B3C235A20A51}" type="pres">
      <dgm:prSet presAssocID="{EE1D5360-A281-CE46-80A5-5ED0FE36A0B6}" presName="connectorText" presStyleLbl="sibTrans2D1" presStyleIdx="3" presStyleCnt="6"/>
      <dgm:spPr/>
    </dgm:pt>
    <dgm:pt modelId="{B21039FA-4D3E-DB4F-B124-779D4913F786}" type="pres">
      <dgm:prSet presAssocID="{0644240E-2B74-4346-B032-5B31FDCFF2A2}" presName="node" presStyleLbl="node1" presStyleIdx="4" presStyleCnt="7">
        <dgm:presLayoutVars>
          <dgm:bulletEnabled val="1"/>
        </dgm:presLayoutVars>
      </dgm:prSet>
      <dgm:spPr/>
    </dgm:pt>
    <dgm:pt modelId="{AA9FD21D-0261-8040-8EFA-50B068D8D365}" type="pres">
      <dgm:prSet presAssocID="{45E9BC62-8CEA-5C48-8330-8A942E09679E}" presName="sibTrans" presStyleLbl="sibTrans2D1" presStyleIdx="4" presStyleCnt="6"/>
      <dgm:spPr/>
    </dgm:pt>
    <dgm:pt modelId="{90D903A0-9B48-1F47-A8B1-6A10822CAA41}" type="pres">
      <dgm:prSet presAssocID="{45E9BC62-8CEA-5C48-8330-8A942E09679E}" presName="connectorText" presStyleLbl="sibTrans2D1" presStyleIdx="4" presStyleCnt="6"/>
      <dgm:spPr/>
    </dgm:pt>
    <dgm:pt modelId="{FABCE711-A107-F140-8CBC-02293CA53E05}" type="pres">
      <dgm:prSet presAssocID="{73B25823-BA07-AF4D-8CA9-C3AB2A3AF8B7}" presName="node" presStyleLbl="node1" presStyleIdx="5" presStyleCnt="7">
        <dgm:presLayoutVars>
          <dgm:bulletEnabled val="1"/>
        </dgm:presLayoutVars>
      </dgm:prSet>
      <dgm:spPr/>
    </dgm:pt>
    <dgm:pt modelId="{BB0841DB-B4D5-E246-AA2E-2F948D49D474}" type="pres">
      <dgm:prSet presAssocID="{B2CA6B90-C867-F243-BB4C-715F18AE4385}" presName="sibTrans" presStyleLbl="sibTrans2D1" presStyleIdx="5" presStyleCnt="6"/>
      <dgm:spPr/>
    </dgm:pt>
    <dgm:pt modelId="{FBCC1E30-0DAB-9D40-8CB3-DE62695D113D}" type="pres">
      <dgm:prSet presAssocID="{B2CA6B90-C867-F243-BB4C-715F18AE4385}" presName="connectorText" presStyleLbl="sibTrans2D1" presStyleIdx="5" presStyleCnt="6"/>
      <dgm:spPr/>
    </dgm:pt>
    <dgm:pt modelId="{AA3A30E1-90E9-4C4D-AE1A-670C2AE0F9E1}" type="pres">
      <dgm:prSet presAssocID="{5634D27D-C781-3642-A6D9-64ED67793793}" presName="node" presStyleLbl="node1" presStyleIdx="6" presStyleCnt="7">
        <dgm:presLayoutVars>
          <dgm:bulletEnabled val="1"/>
        </dgm:presLayoutVars>
      </dgm:prSet>
      <dgm:spPr/>
    </dgm:pt>
  </dgm:ptLst>
  <dgm:cxnLst>
    <dgm:cxn modelId="{8A5C8B00-4FE0-C648-BBE3-695DABDE3A47}" srcId="{0FE98A44-C5BF-3146-BB7A-2316E753C035}" destId="{73B25823-BA07-AF4D-8CA9-C3AB2A3AF8B7}" srcOrd="5" destOrd="0" parTransId="{FF0CDC44-58FF-5F45-B7CE-C2510E7108AA}" sibTransId="{B2CA6B90-C867-F243-BB4C-715F18AE4385}"/>
    <dgm:cxn modelId="{1047CA03-45CF-DA49-94FE-D92FF2ED0888}" type="presOf" srcId="{EE1D5360-A281-CE46-80A5-5ED0FE36A0B6}" destId="{A9247942-B48B-7C40-89C0-B3C235A20A51}" srcOrd="1" destOrd="0" presId="urn:microsoft.com/office/officeart/2005/8/layout/process1"/>
    <dgm:cxn modelId="{1DE11904-A38D-C542-A67A-FB96CB7078C7}" type="presOf" srcId="{2AF0848E-ED02-F243-A242-87C624B2E5EF}" destId="{CDB9989F-D0E1-294A-9577-B35B2D72A927}" srcOrd="0" destOrd="0" presId="urn:microsoft.com/office/officeart/2005/8/layout/process1"/>
    <dgm:cxn modelId="{AB4DF209-22A7-CA4F-8702-334465B5FDD5}" type="presOf" srcId="{31DAC5D0-2AD3-6C4D-9822-4C05BF63C1A8}" destId="{65A071F3-8E78-AE4A-A08F-75CE0CAA68A8}" srcOrd="1" destOrd="0" presId="urn:microsoft.com/office/officeart/2005/8/layout/process1"/>
    <dgm:cxn modelId="{AF3ECB15-B1E9-6F42-89F0-336142E3BF36}" srcId="{0FE98A44-C5BF-3146-BB7A-2316E753C035}" destId="{D0D1A474-9641-1C41-83F2-9151EFB8ED9F}" srcOrd="0" destOrd="0" parTransId="{0E2BDC6B-20ED-0943-9FD5-A25FE1E3961A}" sibTransId="{504396C4-D062-AF4B-9252-ED5150A689A6}"/>
    <dgm:cxn modelId="{7EB2EE1B-3695-D743-9560-35FB14E95EE7}" srcId="{0FE98A44-C5BF-3146-BB7A-2316E753C035}" destId="{979085CF-52FA-3E45-A652-B1AF0ADC64A9}" srcOrd="1" destOrd="0" parTransId="{1EDF22F5-21EF-6442-A8FC-F102154D869F}" sibTransId="{31DAC5D0-2AD3-6C4D-9822-4C05BF63C1A8}"/>
    <dgm:cxn modelId="{C7D4BF1D-CC6E-B346-B3D9-31FA7A2465A9}" srcId="{0FE98A44-C5BF-3146-BB7A-2316E753C035}" destId="{AF51FFA4-BB76-6E46-8624-2281F4FC3951}" srcOrd="2" destOrd="0" parTransId="{99DA2D09-67A5-9C4F-9B89-2ADC9B6AC244}" sibTransId="{2AF0848E-ED02-F243-A242-87C624B2E5EF}"/>
    <dgm:cxn modelId="{7B084F3C-4E04-C44F-9FDE-4398EF0BC2CC}" type="presOf" srcId="{917769C2-6309-9E4F-A152-40C5627464DE}" destId="{E75C0021-0F50-6649-A816-95D1752496AD}" srcOrd="0" destOrd="0" presId="urn:microsoft.com/office/officeart/2005/8/layout/process1"/>
    <dgm:cxn modelId="{DA51843C-392C-A846-AFEB-4265F56333E6}" type="presOf" srcId="{73B25823-BA07-AF4D-8CA9-C3AB2A3AF8B7}" destId="{FABCE711-A107-F140-8CBC-02293CA53E05}" srcOrd="0" destOrd="0" presId="urn:microsoft.com/office/officeart/2005/8/layout/process1"/>
    <dgm:cxn modelId="{3A5BD545-4719-934A-8858-41B82B697034}" type="presOf" srcId="{504396C4-D062-AF4B-9252-ED5150A689A6}" destId="{B28B9AD1-FE90-2743-9498-185289562120}" srcOrd="1" destOrd="0" presId="urn:microsoft.com/office/officeart/2005/8/layout/process1"/>
    <dgm:cxn modelId="{5E750147-88C7-7341-A483-16B0C0BAD5E8}" type="presOf" srcId="{5634D27D-C781-3642-A6D9-64ED67793793}" destId="{AA3A30E1-90E9-4C4D-AE1A-670C2AE0F9E1}" srcOrd="0" destOrd="0" presId="urn:microsoft.com/office/officeart/2005/8/layout/process1"/>
    <dgm:cxn modelId="{02E73E49-BDD9-9D4D-80BE-B89B722246C1}" type="presOf" srcId="{45E9BC62-8CEA-5C48-8330-8A942E09679E}" destId="{90D903A0-9B48-1F47-A8B1-6A10822CAA41}" srcOrd="1" destOrd="0" presId="urn:microsoft.com/office/officeart/2005/8/layout/process1"/>
    <dgm:cxn modelId="{1E90884A-D8A8-9F4C-9C3E-78072783E14A}" type="presOf" srcId="{B2CA6B90-C867-F243-BB4C-715F18AE4385}" destId="{FBCC1E30-0DAB-9D40-8CB3-DE62695D113D}" srcOrd="1" destOrd="0" presId="urn:microsoft.com/office/officeart/2005/8/layout/process1"/>
    <dgm:cxn modelId="{37C8E74E-3FEA-8F40-BC40-635CFCA3E741}" srcId="{0FE98A44-C5BF-3146-BB7A-2316E753C035}" destId="{0644240E-2B74-4346-B032-5B31FDCFF2A2}" srcOrd="4" destOrd="0" parTransId="{1A0F1428-0E01-AD48-A876-F5870773681B}" sibTransId="{45E9BC62-8CEA-5C48-8330-8A942E09679E}"/>
    <dgm:cxn modelId="{45986B50-4510-5B42-889B-D3FD4761556B}" srcId="{0FE98A44-C5BF-3146-BB7A-2316E753C035}" destId="{917769C2-6309-9E4F-A152-40C5627464DE}" srcOrd="3" destOrd="0" parTransId="{F6A599E7-72B6-8C4C-A105-BC40E538858D}" sibTransId="{EE1D5360-A281-CE46-80A5-5ED0FE36A0B6}"/>
    <dgm:cxn modelId="{D98C8C56-981D-B04E-A24D-04532F4F2D7E}" type="presOf" srcId="{45E9BC62-8CEA-5C48-8330-8A942E09679E}" destId="{AA9FD21D-0261-8040-8EFA-50B068D8D365}" srcOrd="0" destOrd="0" presId="urn:microsoft.com/office/officeart/2005/8/layout/process1"/>
    <dgm:cxn modelId="{AB5C9A5E-5D0D-7D47-BEB8-BB08AD5A1D98}" type="presOf" srcId="{979085CF-52FA-3E45-A652-B1AF0ADC64A9}" destId="{ECA94C53-3220-D544-BA8D-BC478B115918}" srcOrd="0" destOrd="0" presId="urn:microsoft.com/office/officeart/2005/8/layout/process1"/>
    <dgm:cxn modelId="{CE5B3F65-8EEA-3143-8AA0-A25E5F46CF97}" type="presOf" srcId="{D0D1A474-9641-1C41-83F2-9151EFB8ED9F}" destId="{E78D8380-2E99-DC47-9166-A67F307CDDFD}" srcOrd="0" destOrd="0" presId="urn:microsoft.com/office/officeart/2005/8/layout/process1"/>
    <dgm:cxn modelId="{70EAC07F-18D9-DD4B-9567-D607478F1E77}" type="presOf" srcId="{0644240E-2B74-4346-B032-5B31FDCFF2A2}" destId="{B21039FA-4D3E-DB4F-B124-779D4913F786}" srcOrd="0" destOrd="0" presId="urn:microsoft.com/office/officeart/2005/8/layout/process1"/>
    <dgm:cxn modelId="{D492A781-4BE7-0745-8451-6F8D62FD6E98}" type="presOf" srcId="{0FE98A44-C5BF-3146-BB7A-2316E753C035}" destId="{9041ECCD-5AF2-6A48-BED1-B99867857E59}" srcOrd="0" destOrd="0" presId="urn:microsoft.com/office/officeart/2005/8/layout/process1"/>
    <dgm:cxn modelId="{467DBF85-0BE9-1C4C-9074-9C012A861B96}" type="presOf" srcId="{31DAC5D0-2AD3-6C4D-9822-4C05BF63C1A8}" destId="{75E6012C-83AA-CA4A-A911-3318E53AF67E}" srcOrd="0" destOrd="0" presId="urn:microsoft.com/office/officeart/2005/8/layout/process1"/>
    <dgm:cxn modelId="{B83E859A-1124-6642-9627-407C54CEB09E}" type="presOf" srcId="{EE1D5360-A281-CE46-80A5-5ED0FE36A0B6}" destId="{E59382DC-237E-F343-8B20-0824831D96AE}" srcOrd="0" destOrd="0" presId="urn:microsoft.com/office/officeart/2005/8/layout/process1"/>
    <dgm:cxn modelId="{6BC266A1-572F-8143-8A89-F966A6F17A4B}" type="presOf" srcId="{AF51FFA4-BB76-6E46-8624-2281F4FC3951}" destId="{BF208A1B-EA49-0243-90B2-2930F4EC5AE2}" srcOrd="0" destOrd="0" presId="urn:microsoft.com/office/officeart/2005/8/layout/process1"/>
    <dgm:cxn modelId="{81A059B8-1BD3-6046-90A4-C676C6053522}" type="presOf" srcId="{2AF0848E-ED02-F243-A242-87C624B2E5EF}" destId="{CCAB1870-6D99-DB45-8E8F-114ACFB9BEE8}" srcOrd="1" destOrd="0" presId="urn:microsoft.com/office/officeart/2005/8/layout/process1"/>
    <dgm:cxn modelId="{9BBEDFDB-4786-E549-8B59-525333D30BF3}" type="presOf" srcId="{B2CA6B90-C867-F243-BB4C-715F18AE4385}" destId="{BB0841DB-B4D5-E246-AA2E-2F948D49D474}" srcOrd="0" destOrd="0" presId="urn:microsoft.com/office/officeart/2005/8/layout/process1"/>
    <dgm:cxn modelId="{360962F2-9384-1F48-A94C-F448459F0E07}" type="presOf" srcId="{504396C4-D062-AF4B-9252-ED5150A689A6}" destId="{3DF2B873-FE92-A445-8E06-39C7F3FFE00E}" srcOrd="0" destOrd="0" presId="urn:microsoft.com/office/officeart/2005/8/layout/process1"/>
    <dgm:cxn modelId="{700F9DFA-7B32-E140-A85D-0669A682984B}" srcId="{0FE98A44-C5BF-3146-BB7A-2316E753C035}" destId="{5634D27D-C781-3642-A6D9-64ED67793793}" srcOrd="6" destOrd="0" parTransId="{80769FFB-23C1-0B42-A542-471A9C39D611}" sibTransId="{990B7EAB-6874-3F46-A427-A24BAD0735B8}"/>
    <dgm:cxn modelId="{092EC042-11E4-A944-A738-63CA0F77695D}" type="presParOf" srcId="{9041ECCD-5AF2-6A48-BED1-B99867857E59}" destId="{E78D8380-2E99-DC47-9166-A67F307CDDFD}" srcOrd="0" destOrd="0" presId="urn:microsoft.com/office/officeart/2005/8/layout/process1"/>
    <dgm:cxn modelId="{D5DB1F70-FE52-A44E-8FD9-9CCF85F790FE}" type="presParOf" srcId="{9041ECCD-5AF2-6A48-BED1-B99867857E59}" destId="{3DF2B873-FE92-A445-8E06-39C7F3FFE00E}" srcOrd="1" destOrd="0" presId="urn:microsoft.com/office/officeart/2005/8/layout/process1"/>
    <dgm:cxn modelId="{75F8609E-6966-0844-91A0-8B62A475C9C9}" type="presParOf" srcId="{3DF2B873-FE92-A445-8E06-39C7F3FFE00E}" destId="{B28B9AD1-FE90-2743-9498-185289562120}" srcOrd="0" destOrd="0" presId="urn:microsoft.com/office/officeart/2005/8/layout/process1"/>
    <dgm:cxn modelId="{181EEF74-C051-2C4E-BD63-DB8B320A5282}" type="presParOf" srcId="{9041ECCD-5AF2-6A48-BED1-B99867857E59}" destId="{ECA94C53-3220-D544-BA8D-BC478B115918}" srcOrd="2" destOrd="0" presId="urn:microsoft.com/office/officeart/2005/8/layout/process1"/>
    <dgm:cxn modelId="{4EBA8230-8FA0-C544-9F2F-C9EEE765212D}" type="presParOf" srcId="{9041ECCD-5AF2-6A48-BED1-B99867857E59}" destId="{75E6012C-83AA-CA4A-A911-3318E53AF67E}" srcOrd="3" destOrd="0" presId="urn:microsoft.com/office/officeart/2005/8/layout/process1"/>
    <dgm:cxn modelId="{9D3FA35E-DC36-2147-A0F7-B6A17D6B01DC}" type="presParOf" srcId="{75E6012C-83AA-CA4A-A911-3318E53AF67E}" destId="{65A071F3-8E78-AE4A-A08F-75CE0CAA68A8}" srcOrd="0" destOrd="0" presId="urn:microsoft.com/office/officeart/2005/8/layout/process1"/>
    <dgm:cxn modelId="{81106CCD-A6A4-1D4D-B20B-0BA342AAB95F}" type="presParOf" srcId="{9041ECCD-5AF2-6A48-BED1-B99867857E59}" destId="{BF208A1B-EA49-0243-90B2-2930F4EC5AE2}" srcOrd="4" destOrd="0" presId="urn:microsoft.com/office/officeart/2005/8/layout/process1"/>
    <dgm:cxn modelId="{557645A6-0413-8149-B5B1-49E98D50267D}" type="presParOf" srcId="{9041ECCD-5AF2-6A48-BED1-B99867857E59}" destId="{CDB9989F-D0E1-294A-9577-B35B2D72A927}" srcOrd="5" destOrd="0" presId="urn:microsoft.com/office/officeart/2005/8/layout/process1"/>
    <dgm:cxn modelId="{40BB29A6-801A-0347-BBD0-58D47A967AB9}" type="presParOf" srcId="{CDB9989F-D0E1-294A-9577-B35B2D72A927}" destId="{CCAB1870-6D99-DB45-8E8F-114ACFB9BEE8}" srcOrd="0" destOrd="0" presId="urn:microsoft.com/office/officeart/2005/8/layout/process1"/>
    <dgm:cxn modelId="{8BC2BC95-11C0-4F41-8C0A-F801C15077E5}" type="presParOf" srcId="{9041ECCD-5AF2-6A48-BED1-B99867857E59}" destId="{E75C0021-0F50-6649-A816-95D1752496AD}" srcOrd="6" destOrd="0" presId="urn:microsoft.com/office/officeart/2005/8/layout/process1"/>
    <dgm:cxn modelId="{20EB51C4-D561-0247-BE46-BC0CFED387BD}" type="presParOf" srcId="{9041ECCD-5AF2-6A48-BED1-B99867857E59}" destId="{E59382DC-237E-F343-8B20-0824831D96AE}" srcOrd="7" destOrd="0" presId="urn:microsoft.com/office/officeart/2005/8/layout/process1"/>
    <dgm:cxn modelId="{3AD44368-012D-2F47-BFBE-B0927825433A}" type="presParOf" srcId="{E59382DC-237E-F343-8B20-0824831D96AE}" destId="{A9247942-B48B-7C40-89C0-B3C235A20A51}" srcOrd="0" destOrd="0" presId="urn:microsoft.com/office/officeart/2005/8/layout/process1"/>
    <dgm:cxn modelId="{72D0031B-7830-154D-9DA2-5127B54B8EC1}" type="presParOf" srcId="{9041ECCD-5AF2-6A48-BED1-B99867857E59}" destId="{B21039FA-4D3E-DB4F-B124-779D4913F786}" srcOrd="8" destOrd="0" presId="urn:microsoft.com/office/officeart/2005/8/layout/process1"/>
    <dgm:cxn modelId="{96340F60-EDD2-5440-B492-C4D7B47B37CE}" type="presParOf" srcId="{9041ECCD-5AF2-6A48-BED1-B99867857E59}" destId="{AA9FD21D-0261-8040-8EFA-50B068D8D365}" srcOrd="9" destOrd="0" presId="urn:microsoft.com/office/officeart/2005/8/layout/process1"/>
    <dgm:cxn modelId="{E09BD95A-A169-4F47-9C42-868C44D71033}" type="presParOf" srcId="{AA9FD21D-0261-8040-8EFA-50B068D8D365}" destId="{90D903A0-9B48-1F47-A8B1-6A10822CAA41}" srcOrd="0" destOrd="0" presId="urn:microsoft.com/office/officeart/2005/8/layout/process1"/>
    <dgm:cxn modelId="{B8B362DC-9C74-4B47-8900-17CF6F02DEEF}" type="presParOf" srcId="{9041ECCD-5AF2-6A48-BED1-B99867857E59}" destId="{FABCE711-A107-F140-8CBC-02293CA53E05}" srcOrd="10" destOrd="0" presId="urn:microsoft.com/office/officeart/2005/8/layout/process1"/>
    <dgm:cxn modelId="{CB17042D-1C3E-384E-9142-DEDD6CA0EBEE}" type="presParOf" srcId="{9041ECCD-5AF2-6A48-BED1-B99867857E59}" destId="{BB0841DB-B4D5-E246-AA2E-2F948D49D474}" srcOrd="11" destOrd="0" presId="urn:microsoft.com/office/officeart/2005/8/layout/process1"/>
    <dgm:cxn modelId="{F936CF30-D98A-A74B-B568-ECE26C4FEFF4}" type="presParOf" srcId="{BB0841DB-B4D5-E246-AA2E-2F948D49D474}" destId="{FBCC1E30-0DAB-9D40-8CB3-DE62695D113D}" srcOrd="0" destOrd="0" presId="urn:microsoft.com/office/officeart/2005/8/layout/process1"/>
    <dgm:cxn modelId="{A5F01E4F-8946-EE4B-8769-5AF13ADCF44A}" type="presParOf" srcId="{9041ECCD-5AF2-6A48-BED1-B99867857E59}" destId="{AA3A30E1-90E9-4C4D-AE1A-670C2AE0F9E1}" srcOrd="12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E98A44-C5BF-3146-BB7A-2316E753C035}" type="doc">
      <dgm:prSet loTypeId="urn:microsoft.com/office/officeart/2005/8/layout/process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D1A474-9641-1C41-83F2-9151EFB8ED9F}">
      <dgm:prSet phldrT="[Text]"/>
      <dgm:spPr/>
      <dgm:t>
        <a:bodyPr/>
        <a:lstStyle/>
        <a:p>
          <a:r>
            <a:rPr lang="en-US"/>
            <a:t>Companies with “Good Jobs”</a:t>
          </a:r>
        </a:p>
      </dgm:t>
    </dgm:pt>
    <dgm:pt modelId="{0E2BDC6B-20ED-0943-9FD5-A25FE1E3961A}" type="parTrans" cxnId="{AF3ECB15-B1E9-6F42-89F0-336142E3BF36}">
      <dgm:prSet/>
      <dgm:spPr/>
      <dgm:t>
        <a:bodyPr/>
        <a:lstStyle/>
        <a:p>
          <a:endParaRPr lang="en-US"/>
        </a:p>
      </dgm:t>
    </dgm:pt>
    <dgm:pt modelId="{504396C4-D062-AF4B-9252-ED5150A689A6}" type="sibTrans" cxnId="{AF3ECB15-B1E9-6F42-89F0-336142E3BF36}">
      <dgm:prSet/>
      <dgm:spPr/>
      <dgm:t>
        <a:bodyPr/>
        <a:lstStyle/>
        <a:p>
          <a:endParaRPr lang="en-US"/>
        </a:p>
      </dgm:t>
    </dgm:pt>
    <dgm:pt modelId="{979085CF-52FA-3E45-A652-B1AF0ADC64A9}">
      <dgm:prSet phldrT="[Text]"/>
      <dgm:spPr/>
      <dgm:t>
        <a:bodyPr/>
        <a:lstStyle/>
        <a:p>
          <a:r>
            <a:rPr lang="en-US"/>
            <a:t>Career Exposure</a:t>
          </a:r>
        </a:p>
      </dgm:t>
    </dgm:pt>
    <dgm:pt modelId="{1EDF22F5-21EF-6442-A8FC-F102154D869F}" type="parTrans" cxnId="{7EB2EE1B-3695-D743-9560-35FB14E95EE7}">
      <dgm:prSet/>
      <dgm:spPr/>
      <dgm:t>
        <a:bodyPr/>
        <a:lstStyle/>
        <a:p>
          <a:endParaRPr lang="en-US"/>
        </a:p>
      </dgm:t>
    </dgm:pt>
    <dgm:pt modelId="{31DAC5D0-2AD3-6C4D-9822-4C05BF63C1A8}" type="sibTrans" cxnId="{7EB2EE1B-3695-D743-9560-35FB14E95EE7}">
      <dgm:prSet/>
      <dgm:spPr/>
      <dgm:t>
        <a:bodyPr/>
        <a:lstStyle/>
        <a:p>
          <a:endParaRPr lang="en-US"/>
        </a:p>
      </dgm:t>
    </dgm:pt>
    <dgm:pt modelId="{AF51FFA4-BB76-6E46-8624-2281F4FC3951}">
      <dgm:prSet phldrT="[Text]"/>
      <dgm:spPr/>
      <dgm:t>
        <a:bodyPr/>
        <a:lstStyle/>
        <a:p>
          <a:r>
            <a:rPr lang="en-US"/>
            <a:t>Screening</a:t>
          </a:r>
        </a:p>
      </dgm:t>
    </dgm:pt>
    <dgm:pt modelId="{99DA2D09-67A5-9C4F-9B89-2ADC9B6AC244}" type="parTrans" cxnId="{C7D4BF1D-CC6E-B346-B3D9-31FA7A2465A9}">
      <dgm:prSet/>
      <dgm:spPr/>
      <dgm:t>
        <a:bodyPr/>
        <a:lstStyle/>
        <a:p>
          <a:endParaRPr lang="en-US"/>
        </a:p>
      </dgm:t>
    </dgm:pt>
    <dgm:pt modelId="{2AF0848E-ED02-F243-A242-87C624B2E5EF}" type="sibTrans" cxnId="{C7D4BF1D-CC6E-B346-B3D9-31FA7A2465A9}">
      <dgm:prSet/>
      <dgm:spPr/>
      <dgm:t>
        <a:bodyPr/>
        <a:lstStyle/>
        <a:p>
          <a:endParaRPr lang="en-US"/>
        </a:p>
      </dgm:t>
    </dgm:pt>
    <dgm:pt modelId="{917769C2-6309-9E4F-A152-40C5627464DE}">
      <dgm:prSet phldrT="[Text]"/>
      <dgm:spPr/>
      <dgm:t>
        <a:bodyPr/>
        <a:lstStyle/>
        <a:p>
          <a:r>
            <a:rPr lang="en-US"/>
            <a:t>Career Readiness Training</a:t>
          </a:r>
        </a:p>
      </dgm:t>
    </dgm:pt>
    <dgm:pt modelId="{F6A599E7-72B6-8C4C-A105-BC40E538858D}" type="parTrans" cxnId="{45986B50-4510-5B42-889B-D3FD4761556B}">
      <dgm:prSet/>
      <dgm:spPr/>
      <dgm:t>
        <a:bodyPr/>
        <a:lstStyle/>
        <a:p>
          <a:endParaRPr lang="en-US"/>
        </a:p>
      </dgm:t>
    </dgm:pt>
    <dgm:pt modelId="{EE1D5360-A281-CE46-80A5-5ED0FE36A0B6}" type="sibTrans" cxnId="{45986B50-4510-5B42-889B-D3FD4761556B}">
      <dgm:prSet/>
      <dgm:spPr/>
      <dgm:t>
        <a:bodyPr/>
        <a:lstStyle/>
        <a:p>
          <a:endParaRPr lang="en-US"/>
        </a:p>
      </dgm:t>
    </dgm:pt>
    <dgm:pt modelId="{0644240E-2B74-4346-B032-5B31FDCFF2A2}">
      <dgm:prSet phldrT="[Text]"/>
      <dgm:spPr/>
      <dgm:t>
        <a:bodyPr/>
        <a:lstStyle/>
        <a:p>
          <a:r>
            <a:rPr lang="en-US"/>
            <a:t>Technical Skills Training</a:t>
          </a:r>
        </a:p>
      </dgm:t>
    </dgm:pt>
    <dgm:pt modelId="{1A0F1428-0E01-AD48-A876-F5870773681B}" type="parTrans" cxnId="{37C8E74E-3FEA-8F40-BC40-635CFCA3E741}">
      <dgm:prSet/>
      <dgm:spPr/>
      <dgm:t>
        <a:bodyPr/>
        <a:lstStyle/>
        <a:p>
          <a:endParaRPr lang="en-US"/>
        </a:p>
      </dgm:t>
    </dgm:pt>
    <dgm:pt modelId="{45E9BC62-8CEA-5C48-8330-8A942E09679E}" type="sibTrans" cxnId="{37C8E74E-3FEA-8F40-BC40-635CFCA3E741}">
      <dgm:prSet/>
      <dgm:spPr/>
      <dgm:t>
        <a:bodyPr/>
        <a:lstStyle/>
        <a:p>
          <a:endParaRPr lang="en-US"/>
        </a:p>
      </dgm:t>
    </dgm:pt>
    <dgm:pt modelId="{73B25823-BA07-AF4D-8CA9-C3AB2A3AF8B7}">
      <dgm:prSet phldrT="[Text]"/>
      <dgm:spPr/>
      <dgm:t>
        <a:bodyPr/>
        <a:lstStyle/>
        <a:p>
          <a:r>
            <a:rPr lang="en-US"/>
            <a:t>Job Placement</a:t>
          </a:r>
        </a:p>
      </dgm:t>
    </dgm:pt>
    <dgm:pt modelId="{FF0CDC44-58FF-5F45-B7CE-C2510E7108AA}" type="parTrans" cxnId="{8A5C8B00-4FE0-C648-BBE3-695DABDE3A47}">
      <dgm:prSet/>
      <dgm:spPr/>
      <dgm:t>
        <a:bodyPr/>
        <a:lstStyle/>
        <a:p>
          <a:endParaRPr lang="en-US"/>
        </a:p>
      </dgm:t>
    </dgm:pt>
    <dgm:pt modelId="{B2CA6B90-C867-F243-BB4C-715F18AE4385}" type="sibTrans" cxnId="{8A5C8B00-4FE0-C648-BBE3-695DABDE3A47}">
      <dgm:prSet/>
      <dgm:spPr/>
      <dgm:t>
        <a:bodyPr/>
        <a:lstStyle/>
        <a:p>
          <a:endParaRPr lang="en-US"/>
        </a:p>
      </dgm:t>
    </dgm:pt>
    <dgm:pt modelId="{5634D27D-C781-3642-A6D9-64ED67793793}">
      <dgm:prSet phldrT="[Text]"/>
      <dgm:spPr/>
      <dgm:t>
        <a:bodyPr/>
        <a:lstStyle/>
        <a:p>
          <a:r>
            <a:rPr lang="en-US"/>
            <a:t>Advancement</a:t>
          </a:r>
        </a:p>
      </dgm:t>
    </dgm:pt>
    <dgm:pt modelId="{80769FFB-23C1-0B42-A542-471A9C39D611}" type="parTrans" cxnId="{700F9DFA-7B32-E140-A85D-0669A682984B}">
      <dgm:prSet/>
      <dgm:spPr/>
      <dgm:t>
        <a:bodyPr/>
        <a:lstStyle/>
        <a:p>
          <a:endParaRPr lang="en-US"/>
        </a:p>
      </dgm:t>
    </dgm:pt>
    <dgm:pt modelId="{990B7EAB-6874-3F46-A427-A24BAD0735B8}" type="sibTrans" cxnId="{700F9DFA-7B32-E140-A85D-0669A682984B}">
      <dgm:prSet/>
      <dgm:spPr/>
      <dgm:t>
        <a:bodyPr/>
        <a:lstStyle/>
        <a:p>
          <a:endParaRPr lang="en-US"/>
        </a:p>
      </dgm:t>
    </dgm:pt>
    <dgm:pt modelId="{9041ECCD-5AF2-6A48-BED1-B99867857E59}" type="pres">
      <dgm:prSet presAssocID="{0FE98A44-C5BF-3146-BB7A-2316E753C035}" presName="Name0" presStyleCnt="0">
        <dgm:presLayoutVars>
          <dgm:dir/>
          <dgm:resizeHandles val="exact"/>
        </dgm:presLayoutVars>
      </dgm:prSet>
      <dgm:spPr/>
    </dgm:pt>
    <dgm:pt modelId="{E78D8380-2E99-DC47-9166-A67F307CDDFD}" type="pres">
      <dgm:prSet presAssocID="{D0D1A474-9641-1C41-83F2-9151EFB8ED9F}" presName="node" presStyleLbl="node1" presStyleIdx="0" presStyleCnt="7">
        <dgm:presLayoutVars>
          <dgm:bulletEnabled val="1"/>
        </dgm:presLayoutVars>
      </dgm:prSet>
      <dgm:spPr/>
    </dgm:pt>
    <dgm:pt modelId="{3DF2B873-FE92-A445-8E06-39C7F3FFE00E}" type="pres">
      <dgm:prSet presAssocID="{504396C4-D062-AF4B-9252-ED5150A689A6}" presName="sibTrans" presStyleLbl="sibTrans2D1" presStyleIdx="0" presStyleCnt="6"/>
      <dgm:spPr/>
    </dgm:pt>
    <dgm:pt modelId="{B28B9AD1-FE90-2743-9498-185289562120}" type="pres">
      <dgm:prSet presAssocID="{504396C4-D062-AF4B-9252-ED5150A689A6}" presName="connectorText" presStyleLbl="sibTrans2D1" presStyleIdx="0" presStyleCnt="6"/>
      <dgm:spPr/>
    </dgm:pt>
    <dgm:pt modelId="{ECA94C53-3220-D544-BA8D-BC478B115918}" type="pres">
      <dgm:prSet presAssocID="{979085CF-52FA-3E45-A652-B1AF0ADC64A9}" presName="node" presStyleLbl="node1" presStyleIdx="1" presStyleCnt="7">
        <dgm:presLayoutVars>
          <dgm:bulletEnabled val="1"/>
        </dgm:presLayoutVars>
      </dgm:prSet>
      <dgm:spPr/>
    </dgm:pt>
    <dgm:pt modelId="{75E6012C-83AA-CA4A-A911-3318E53AF67E}" type="pres">
      <dgm:prSet presAssocID="{31DAC5D0-2AD3-6C4D-9822-4C05BF63C1A8}" presName="sibTrans" presStyleLbl="sibTrans2D1" presStyleIdx="1" presStyleCnt="6"/>
      <dgm:spPr/>
    </dgm:pt>
    <dgm:pt modelId="{65A071F3-8E78-AE4A-A08F-75CE0CAA68A8}" type="pres">
      <dgm:prSet presAssocID="{31DAC5D0-2AD3-6C4D-9822-4C05BF63C1A8}" presName="connectorText" presStyleLbl="sibTrans2D1" presStyleIdx="1" presStyleCnt="6"/>
      <dgm:spPr/>
    </dgm:pt>
    <dgm:pt modelId="{BF208A1B-EA49-0243-90B2-2930F4EC5AE2}" type="pres">
      <dgm:prSet presAssocID="{AF51FFA4-BB76-6E46-8624-2281F4FC3951}" presName="node" presStyleLbl="node1" presStyleIdx="2" presStyleCnt="7">
        <dgm:presLayoutVars>
          <dgm:bulletEnabled val="1"/>
        </dgm:presLayoutVars>
      </dgm:prSet>
      <dgm:spPr/>
    </dgm:pt>
    <dgm:pt modelId="{CDB9989F-D0E1-294A-9577-B35B2D72A927}" type="pres">
      <dgm:prSet presAssocID="{2AF0848E-ED02-F243-A242-87C624B2E5EF}" presName="sibTrans" presStyleLbl="sibTrans2D1" presStyleIdx="2" presStyleCnt="6"/>
      <dgm:spPr/>
    </dgm:pt>
    <dgm:pt modelId="{CCAB1870-6D99-DB45-8E8F-114ACFB9BEE8}" type="pres">
      <dgm:prSet presAssocID="{2AF0848E-ED02-F243-A242-87C624B2E5EF}" presName="connectorText" presStyleLbl="sibTrans2D1" presStyleIdx="2" presStyleCnt="6"/>
      <dgm:spPr/>
    </dgm:pt>
    <dgm:pt modelId="{E75C0021-0F50-6649-A816-95D1752496AD}" type="pres">
      <dgm:prSet presAssocID="{917769C2-6309-9E4F-A152-40C5627464DE}" presName="node" presStyleLbl="node1" presStyleIdx="3" presStyleCnt="7">
        <dgm:presLayoutVars>
          <dgm:bulletEnabled val="1"/>
        </dgm:presLayoutVars>
      </dgm:prSet>
      <dgm:spPr/>
    </dgm:pt>
    <dgm:pt modelId="{E59382DC-237E-F343-8B20-0824831D96AE}" type="pres">
      <dgm:prSet presAssocID="{EE1D5360-A281-CE46-80A5-5ED0FE36A0B6}" presName="sibTrans" presStyleLbl="sibTrans2D1" presStyleIdx="3" presStyleCnt="6"/>
      <dgm:spPr/>
    </dgm:pt>
    <dgm:pt modelId="{A9247942-B48B-7C40-89C0-B3C235A20A51}" type="pres">
      <dgm:prSet presAssocID="{EE1D5360-A281-CE46-80A5-5ED0FE36A0B6}" presName="connectorText" presStyleLbl="sibTrans2D1" presStyleIdx="3" presStyleCnt="6"/>
      <dgm:spPr/>
    </dgm:pt>
    <dgm:pt modelId="{B21039FA-4D3E-DB4F-B124-779D4913F786}" type="pres">
      <dgm:prSet presAssocID="{0644240E-2B74-4346-B032-5B31FDCFF2A2}" presName="node" presStyleLbl="node1" presStyleIdx="4" presStyleCnt="7">
        <dgm:presLayoutVars>
          <dgm:bulletEnabled val="1"/>
        </dgm:presLayoutVars>
      </dgm:prSet>
      <dgm:spPr/>
    </dgm:pt>
    <dgm:pt modelId="{AA9FD21D-0261-8040-8EFA-50B068D8D365}" type="pres">
      <dgm:prSet presAssocID="{45E9BC62-8CEA-5C48-8330-8A942E09679E}" presName="sibTrans" presStyleLbl="sibTrans2D1" presStyleIdx="4" presStyleCnt="6"/>
      <dgm:spPr/>
    </dgm:pt>
    <dgm:pt modelId="{90D903A0-9B48-1F47-A8B1-6A10822CAA41}" type="pres">
      <dgm:prSet presAssocID="{45E9BC62-8CEA-5C48-8330-8A942E09679E}" presName="connectorText" presStyleLbl="sibTrans2D1" presStyleIdx="4" presStyleCnt="6"/>
      <dgm:spPr/>
    </dgm:pt>
    <dgm:pt modelId="{FABCE711-A107-F140-8CBC-02293CA53E05}" type="pres">
      <dgm:prSet presAssocID="{73B25823-BA07-AF4D-8CA9-C3AB2A3AF8B7}" presName="node" presStyleLbl="node1" presStyleIdx="5" presStyleCnt="7">
        <dgm:presLayoutVars>
          <dgm:bulletEnabled val="1"/>
        </dgm:presLayoutVars>
      </dgm:prSet>
      <dgm:spPr/>
    </dgm:pt>
    <dgm:pt modelId="{BB0841DB-B4D5-E246-AA2E-2F948D49D474}" type="pres">
      <dgm:prSet presAssocID="{B2CA6B90-C867-F243-BB4C-715F18AE4385}" presName="sibTrans" presStyleLbl="sibTrans2D1" presStyleIdx="5" presStyleCnt="6"/>
      <dgm:spPr/>
    </dgm:pt>
    <dgm:pt modelId="{FBCC1E30-0DAB-9D40-8CB3-DE62695D113D}" type="pres">
      <dgm:prSet presAssocID="{B2CA6B90-C867-F243-BB4C-715F18AE4385}" presName="connectorText" presStyleLbl="sibTrans2D1" presStyleIdx="5" presStyleCnt="6"/>
      <dgm:spPr/>
    </dgm:pt>
    <dgm:pt modelId="{AA3A30E1-90E9-4C4D-AE1A-670C2AE0F9E1}" type="pres">
      <dgm:prSet presAssocID="{5634D27D-C781-3642-A6D9-64ED67793793}" presName="node" presStyleLbl="node1" presStyleIdx="6" presStyleCnt="7">
        <dgm:presLayoutVars>
          <dgm:bulletEnabled val="1"/>
        </dgm:presLayoutVars>
      </dgm:prSet>
      <dgm:spPr/>
    </dgm:pt>
  </dgm:ptLst>
  <dgm:cxnLst>
    <dgm:cxn modelId="{8A5C8B00-4FE0-C648-BBE3-695DABDE3A47}" srcId="{0FE98A44-C5BF-3146-BB7A-2316E753C035}" destId="{73B25823-BA07-AF4D-8CA9-C3AB2A3AF8B7}" srcOrd="5" destOrd="0" parTransId="{FF0CDC44-58FF-5F45-B7CE-C2510E7108AA}" sibTransId="{B2CA6B90-C867-F243-BB4C-715F18AE4385}"/>
    <dgm:cxn modelId="{1047CA03-45CF-DA49-94FE-D92FF2ED0888}" type="presOf" srcId="{EE1D5360-A281-CE46-80A5-5ED0FE36A0B6}" destId="{A9247942-B48B-7C40-89C0-B3C235A20A51}" srcOrd="1" destOrd="0" presId="urn:microsoft.com/office/officeart/2005/8/layout/process1"/>
    <dgm:cxn modelId="{1DE11904-A38D-C542-A67A-FB96CB7078C7}" type="presOf" srcId="{2AF0848E-ED02-F243-A242-87C624B2E5EF}" destId="{CDB9989F-D0E1-294A-9577-B35B2D72A927}" srcOrd="0" destOrd="0" presId="urn:microsoft.com/office/officeart/2005/8/layout/process1"/>
    <dgm:cxn modelId="{AB4DF209-22A7-CA4F-8702-334465B5FDD5}" type="presOf" srcId="{31DAC5D0-2AD3-6C4D-9822-4C05BF63C1A8}" destId="{65A071F3-8E78-AE4A-A08F-75CE0CAA68A8}" srcOrd="1" destOrd="0" presId="urn:microsoft.com/office/officeart/2005/8/layout/process1"/>
    <dgm:cxn modelId="{AF3ECB15-B1E9-6F42-89F0-336142E3BF36}" srcId="{0FE98A44-C5BF-3146-BB7A-2316E753C035}" destId="{D0D1A474-9641-1C41-83F2-9151EFB8ED9F}" srcOrd="0" destOrd="0" parTransId="{0E2BDC6B-20ED-0943-9FD5-A25FE1E3961A}" sibTransId="{504396C4-D062-AF4B-9252-ED5150A689A6}"/>
    <dgm:cxn modelId="{7EB2EE1B-3695-D743-9560-35FB14E95EE7}" srcId="{0FE98A44-C5BF-3146-BB7A-2316E753C035}" destId="{979085CF-52FA-3E45-A652-B1AF0ADC64A9}" srcOrd="1" destOrd="0" parTransId="{1EDF22F5-21EF-6442-A8FC-F102154D869F}" sibTransId="{31DAC5D0-2AD3-6C4D-9822-4C05BF63C1A8}"/>
    <dgm:cxn modelId="{C7D4BF1D-CC6E-B346-B3D9-31FA7A2465A9}" srcId="{0FE98A44-C5BF-3146-BB7A-2316E753C035}" destId="{AF51FFA4-BB76-6E46-8624-2281F4FC3951}" srcOrd="2" destOrd="0" parTransId="{99DA2D09-67A5-9C4F-9B89-2ADC9B6AC244}" sibTransId="{2AF0848E-ED02-F243-A242-87C624B2E5EF}"/>
    <dgm:cxn modelId="{7B084F3C-4E04-C44F-9FDE-4398EF0BC2CC}" type="presOf" srcId="{917769C2-6309-9E4F-A152-40C5627464DE}" destId="{E75C0021-0F50-6649-A816-95D1752496AD}" srcOrd="0" destOrd="0" presId="urn:microsoft.com/office/officeart/2005/8/layout/process1"/>
    <dgm:cxn modelId="{DA51843C-392C-A846-AFEB-4265F56333E6}" type="presOf" srcId="{73B25823-BA07-AF4D-8CA9-C3AB2A3AF8B7}" destId="{FABCE711-A107-F140-8CBC-02293CA53E05}" srcOrd="0" destOrd="0" presId="urn:microsoft.com/office/officeart/2005/8/layout/process1"/>
    <dgm:cxn modelId="{3A5BD545-4719-934A-8858-41B82B697034}" type="presOf" srcId="{504396C4-D062-AF4B-9252-ED5150A689A6}" destId="{B28B9AD1-FE90-2743-9498-185289562120}" srcOrd="1" destOrd="0" presId="urn:microsoft.com/office/officeart/2005/8/layout/process1"/>
    <dgm:cxn modelId="{5E750147-88C7-7341-A483-16B0C0BAD5E8}" type="presOf" srcId="{5634D27D-C781-3642-A6D9-64ED67793793}" destId="{AA3A30E1-90E9-4C4D-AE1A-670C2AE0F9E1}" srcOrd="0" destOrd="0" presId="urn:microsoft.com/office/officeart/2005/8/layout/process1"/>
    <dgm:cxn modelId="{02E73E49-BDD9-9D4D-80BE-B89B722246C1}" type="presOf" srcId="{45E9BC62-8CEA-5C48-8330-8A942E09679E}" destId="{90D903A0-9B48-1F47-A8B1-6A10822CAA41}" srcOrd="1" destOrd="0" presId="urn:microsoft.com/office/officeart/2005/8/layout/process1"/>
    <dgm:cxn modelId="{1E90884A-D8A8-9F4C-9C3E-78072783E14A}" type="presOf" srcId="{B2CA6B90-C867-F243-BB4C-715F18AE4385}" destId="{FBCC1E30-0DAB-9D40-8CB3-DE62695D113D}" srcOrd="1" destOrd="0" presId="urn:microsoft.com/office/officeart/2005/8/layout/process1"/>
    <dgm:cxn modelId="{37C8E74E-3FEA-8F40-BC40-635CFCA3E741}" srcId="{0FE98A44-C5BF-3146-BB7A-2316E753C035}" destId="{0644240E-2B74-4346-B032-5B31FDCFF2A2}" srcOrd="4" destOrd="0" parTransId="{1A0F1428-0E01-AD48-A876-F5870773681B}" sibTransId="{45E9BC62-8CEA-5C48-8330-8A942E09679E}"/>
    <dgm:cxn modelId="{45986B50-4510-5B42-889B-D3FD4761556B}" srcId="{0FE98A44-C5BF-3146-BB7A-2316E753C035}" destId="{917769C2-6309-9E4F-A152-40C5627464DE}" srcOrd="3" destOrd="0" parTransId="{F6A599E7-72B6-8C4C-A105-BC40E538858D}" sibTransId="{EE1D5360-A281-CE46-80A5-5ED0FE36A0B6}"/>
    <dgm:cxn modelId="{D98C8C56-981D-B04E-A24D-04532F4F2D7E}" type="presOf" srcId="{45E9BC62-8CEA-5C48-8330-8A942E09679E}" destId="{AA9FD21D-0261-8040-8EFA-50B068D8D365}" srcOrd="0" destOrd="0" presId="urn:microsoft.com/office/officeart/2005/8/layout/process1"/>
    <dgm:cxn modelId="{AB5C9A5E-5D0D-7D47-BEB8-BB08AD5A1D98}" type="presOf" srcId="{979085CF-52FA-3E45-A652-B1AF0ADC64A9}" destId="{ECA94C53-3220-D544-BA8D-BC478B115918}" srcOrd="0" destOrd="0" presId="urn:microsoft.com/office/officeart/2005/8/layout/process1"/>
    <dgm:cxn modelId="{CE5B3F65-8EEA-3143-8AA0-A25E5F46CF97}" type="presOf" srcId="{D0D1A474-9641-1C41-83F2-9151EFB8ED9F}" destId="{E78D8380-2E99-DC47-9166-A67F307CDDFD}" srcOrd="0" destOrd="0" presId="urn:microsoft.com/office/officeart/2005/8/layout/process1"/>
    <dgm:cxn modelId="{70EAC07F-18D9-DD4B-9567-D607478F1E77}" type="presOf" srcId="{0644240E-2B74-4346-B032-5B31FDCFF2A2}" destId="{B21039FA-4D3E-DB4F-B124-779D4913F786}" srcOrd="0" destOrd="0" presId="urn:microsoft.com/office/officeart/2005/8/layout/process1"/>
    <dgm:cxn modelId="{D492A781-4BE7-0745-8451-6F8D62FD6E98}" type="presOf" srcId="{0FE98A44-C5BF-3146-BB7A-2316E753C035}" destId="{9041ECCD-5AF2-6A48-BED1-B99867857E59}" srcOrd="0" destOrd="0" presId="urn:microsoft.com/office/officeart/2005/8/layout/process1"/>
    <dgm:cxn modelId="{467DBF85-0BE9-1C4C-9074-9C012A861B96}" type="presOf" srcId="{31DAC5D0-2AD3-6C4D-9822-4C05BF63C1A8}" destId="{75E6012C-83AA-CA4A-A911-3318E53AF67E}" srcOrd="0" destOrd="0" presId="urn:microsoft.com/office/officeart/2005/8/layout/process1"/>
    <dgm:cxn modelId="{B83E859A-1124-6642-9627-407C54CEB09E}" type="presOf" srcId="{EE1D5360-A281-CE46-80A5-5ED0FE36A0B6}" destId="{E59382DC-237E-F343-8B20-0824831D96AE}" srcOrd="0" destOrd="0" presId="urn:microsoft.com/office/officeart/2005/8/layout/process1"/>
    <dgm:cxn modelId="{6BC266A1-572F-8143-8A89-F966A6F17A4B}" type="presOf" srcId="{AF51FFA4-BB76-6E46-8624-2281F4FC3951}" destId="{BF208A1B-EA49-0243-90B2-2930F4EC5AE2}" srcOrd="0" destOrd="0" presId="urn:microsoft.com/office/officeart/2005/8/layout/process1"/>
    <dgm:cxn modelId="{81A059B8-1BD3-6046-90A4-C676C6053522}" type="presOf" srcId="{2AF0848E-ED02-F243-A242-87C624B2E5EF}" destId="{CCAB1870-6D99-DB45-8E8F-114ACFB9BEE8}" srcOrd="1" destOrd="0" presId="urn:microsoft.com/office/officeart/2005/8/layout/process1"/>
    <dgm:cxn modelId="{9BBEDFDB-4786-E549-8B59-525333D30BF3}" type="presOf" srcId="{B2CA6B90-C867-F243-BB4C-715F18AE4385}" destId="{BB0841DB-B4D5-E246-AA2E-2F948D49D474}" srcOrd="0" destOrd="0" presId="urn:microsoft.com/office/officeart/2005/8/layout/process1"/>
    <dgm:cxn modelId="{360962F2-9384-1F48-A94C-F448459F0E07}" type="presOf" srcId="{504396C4-D062-AF4B-9252-ED5150A689A6}" destId="{3DF2B873-FE92-A445-8E06-39C7F3FFE00E}" srcOrd="0" destOrd="0" presId="urn:microsoft.com/office/officeart/2005/8/layout/process1"/>
    <dgm:cxn modelId="{700F9DFA-7B32-E140-A85D-0669A682984B}" srcId="{0FE98A44-C5BF-3146-BB7A-2316E753C035}" destId="{5634D27D-C781-3642-A6D9-64ED67793793}" srcOrd="6" destOrd="0" parTransId="{80769FFB-23C1-0B42-A542-471A9C39D611}" sibTransId="{990B7EAB-6874-3F46-A427-A24BAD0735B8}"/>
    <dgm:cxn modelId="{092EC042-11E4-A944-A738-63CA0F77695D}" type="presParOf" srcId="{9041ECCD-5AF2-6A48-BED1-B99867857E59}" destId="{E78D8380-2E99-DC47-9166-A67F307CDDFD}" srcOrd="0" destOrd="0" presId="urn:microsoft.com/office/officeart/2005/8/layout/process1"/>
    <dgm:cxn modelId="{D5DB1F70-FE52-A44E-8FD9-9CCF85F790FE}" type="presParOf" srcId="{9041ECCD-5AF2-6A48-BED1-B99867857E59}" destId="{3DF2B873-FE92-A445-8E06-39C7F3FFE00E}" srcOrd="1" destOrd="0" presId="urn:microsoft.com/office/officeart/2005/8/layout/process1"/>
    <dgm:cxn modelId="{75F8609E-6966-0844-91A0-8B62A475C9C9}" type="presParOf" srcId="{3DF2B873-FE92-A445-8E06-39C7F3FFE00E}" destId="{B28B9AD1-FE90-2743-9498-185289562120}" srcOrd="0" destOrd="0" presId="urn:microsoft.com/office/officeart/2005/8/layout/process1"/>
    <dgm:cxn modelId="{181EEF74-C051-2C4E-BD63-DB8B320A5282}" type="presParOf" srcId="{9041ECCD-5AF2-6A48-BED1-B99867857E59}" destId="{ECA94C53-3220-D544-BA8D-BC478B115918}" srcOrd="2" destOrd="0" presId="urn:microsoft.com/office/officeart/2005/8/layout/process1"/>
    <dgm:cxn modelId="{4EBA8230-8FA0-C544-9F2F-C9EEE765212D}" type="presParOf" srcId="{9041ECCD-5AF2-6A48-BED1-B99867857E59}" destId="{75E6012C-83AA-CA4A-A911-3318E53AF67E}" srcOrd="3" destOrd="0" presId="urn:microsoft.com/office/officeart/2005/8/layout/process1"/>
    <dgm:cxn modelId="{9D3FA35E-DC36-2147-A0F7-B6A17D6B01DC}" type="presParOf" srcId="{75E6012C-83AA-CA4A-A911-3318E53AF67E}" destId="{65A071F3-8E78-AE4A-A08F-75CE0CAA68A8}" srcOrd="0" destOrd="0" presId="urn:microsoft.com/office/officeart/2005/8/layout/process1"/>
    <dgm:cxn modelId="{81106CCD-A6A4-1D4D-B20B-0BA342AAB95F}" type="presParOf" srcId="{9041ECCD-5AF2-6A48-BED1-B99867857E59}" destId="{BF208A1B-EA49-0243-90B2-2930F4EC5AE2}" srcOrd="4" destOrd="0" presId="urn:microsoft.com/office/officeart/2005/8/layout/process1"/>
    <dgm:cxn modelId="{557645A6-0413-8149-B5B1-49E98D50267D}" type="presParOf" srcId="{9041ECCD-5AF2-6A48-BED1-B99867857E59}" destId="{CDB9989F-D0E1-294A-9577-B35B2D72A927}" srcOrd="5" destOrd="0" presId="urn:microsoft.com/office/officeart/2005/8/layout/process1"/>
    <dgm:cxn modelId="{40BB29A6-801A-0347-BBD0-58D47A967AB9}" type="presParOf" srcId="{CDB9989F-D0E1-294A-9577-B35B2D72A927}" destId="{CCAB1870-6D99-DB45-8E8F-114ACFB9BEE8}" srcOrd="0" destOrd="0" presId="urn:microsoft.com/office/officeart/2005/8/layout/process1"/>
    <dgm:cxn modelId="{8BC2BC95-11C0-4F41-8C0A-F801C15077E5}" type="presParOf" srcId="{9041ECCD-5AF2-6A48-BED1-B99867857E59}" destId="{E75C0021-0F50-6649-A816-95D1752496AD}" srcOrd="6" destOrd="0" presId="urn:microsoft.com/office/officeart/2005/8/layout/process1"/>
    <dgm:cxn modelId="{20EB51C4-D561-0247-BE46-BC0CFED387BD}" type="presParOf" srcId="{9041ECCD-5AF2-6A48-BED1-B99867857E59}" destId="{E59382DC-237E-F343-8B20-0824831D96AE}" srcOrd="7" destOrd="0" presId="urn:microsoft.com/office/officeart/2005/8/layout/process1"/>
    <dgm:cxn modelId="{3AD44368-012D-2F47-BFBE-B0927825433A}" type="presParOf" srcId="{E59382DC-237E-F343-8B20-0824831D96AE}" destId="{A9247942-B48B-7C40-89C0-B3C235A20A51}" srcOrd="0" destOrd="0" presId="urn:microsoft.com/office/officeart/2005/8/layout/process1"/>
    <dgm:cxn modelId="{72D0031B-7830-154D-9DA2-5127B54B8EC1}" type="presParOf" srcId="{9041ECCD-5AF2-6A48-BED1-B99867857E59}" destId="{B21039FA-4D3E-DB4F-B124-779D4913F786}" srcOrd="8" destOrd="0" presId="urn:microsoft.com/office/officeart/2005/8/layout/process1"/>
    <dgm:cxn modelId="{96340F60-EDD2-5440-B492-C4D7B47B37CE}" type="presParOf" srcId="{9041ECCD-5AF2-6A48-BED1-B99867857E59}" destId="{AA9FD21D-0261-8040-8EFA-50B068D8D365}" srcOrd="9" destOrd="0" presId="urn:microsoft.com/office/officeart/2005/8/layout/process1"/>
    <dgm:cxn modelId="{E09BD95A-A169-4F47-9C42-868C44D71033}" type="presParOf" srcId="{AA9FD21D-0261-8040-8EFA-50B068D8D365}" destId="{90D903A0-9B48-1F47-A8B1-6A10822CAA41}" srcOrd="0" destOrd="0" presId="urn:microsoft.com/office/officeart/2005/8/layout/process1"/>
    <dgm:cxn modelId="{B8B362DC-9C74-4B47-8900-17CF6F02DEEF}" type="presParOf" srcId="{9041ECCD-5AF2-6A48-BED1-B99867857E59}" destId="{FABCE711-A107-F140-8CBC-02293CA53E05}" srcOrd="10" destOrd="0" presId="urn:microsoft.com/office/officeart/2005/8/layout/process1"/>
    <dgm:cxn modelId="{CB17042D-1C3E-384E-9142-DEDD6CA0EBEE}" type="presParOf" srcId="{9041ECCD-5AF2-6A48-BED1-B99867857E59}" destId="{BB0841DB-B4D5-E246-AA2E-2F948D49D474}" srcOrd="11" destOrd="0" presId="urn:microsoft.com/office/officeart/2005/8/layout/process1"/>
    <dgm:cxn modelId="{F936CF30-D98A-A74B-B568-ECE26C4FEFF4}" type="presParOf" srcId="{BB0841DB-B4D5-E246-AA2E-2F948D49D474}" destId="{FBCC1E30-0DAB-9D40-8CB3-DE62695D113D}" srcOrd="0" destOrd="0" presId="urn:microsoft.com/office/officeart/2005/8/layout/process1"/>
    <dgm:cxn modelId="{A5F01E4F-8946-EE4B-8769-5AF13ADCF44A}" type="presParOf" srcId="{9041ECCD-5AF2-6A48-BED1-B99867857E59}" destId="{AA3A30E1-90E9-4C4D-AE1A-670C2AE0F9E1}" srcOrd="12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D8380-2E99-DC47-9166-A67F307CDDFD}">
      <dsp:nvSpPr>
        <dsp:cNvPr id="0" name=""/>
        <dsp:cNvSpPr/>
      </dsp:nvSpPr>
      <dsp:spPr>
        <a:xfrm>
          <a:off x="4954" y="816421"/>
          <a:ext cx="1876213" cy="11257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Companies with “Good Jobs”</a:t>
          </a:r>
        </a:p>
      </dsp:txBody>
      <dsp:txXfrm>
        <a:off x="37925" y="849392"/>
        <a:ext cx="1810271" cy="1059786"/>
      </dsp:txXfrm>
    </dsp:sp>
    <dsp:sp modelId="{3DF2B873-FE92-A445-8E06-39C7F3FFE00E}">
      <dsp:nvSpPr>
        <dsp:cNvPr id="0" name=""/>
        <dsp:cNvSpPr/>
      </dsp:nvSpPr>
      <dsp:spPr>
        <a:xfrm>
          <a:off x="2068789" y="1146635"/>
          <a:ext cx="397757" cy="46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068789" y="1239695"/>
        <a:ext cx="278430" cy="279180"/>
      </dsp:txXfrm>
    </dsp:sp>
    <dsp:sp modelId="{ECA94C53-3220-D544-BA8D-BC478B115918}">
      <dsp:nvSpPr>
        <dsp:cNvPr id="0" name=""/>
        <dsp:cNvSpPr/>
      </dsp:nvSpPr>
      <dsp:spPr>
        <a:xfrm>
          <a:off x="2631653" y="816421"/>
          <a:ext cx="1876213" cy="11257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Outreach</a:t>
          </a:r>
        </a:p>
      </dsp:txBody>
      <dsp:txXfrm>
        <a:off x="2664624" y="849392"/>
        <a:ext cx="1810271" cy="1059786"/>
      </dsp:txXfrm>
    </dsp:sp>
    <dsp:sp modelId="{75E6012C-83AA-CA4A-A911-3318E53AF67E}">
      <dsp:nvSpPr>
        <dsp:cNvPr id="0" name=""/>
        <dsp:cNvSpPr/>
      </dsp:nvSpPr>
      <dsp:spPr>
        <a:xfrm>
          <a:off x="4695488" y="1146635"/>
          <a:ext cx="397757" cy="46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4695488" y="1239695"/>
        <a:ext cx="278430" cy="279180"/>
      </dsp:txXfrm>
    </dsp:sp>
    <dsp:sp modelId="{BF208A1B-EA49-0243-90B2-2930F4EC5AE2}">
      <dsp:nvSpPr>
        <dsp:cNvPr id="0" name=""/>
        <dsp:cNvSpPr/>
      </dsp:nvSpPr>
      <dsp:spPr>
        <a:xfrm>
          <a:off x="5258352" y="816421"/>
          <a:ext cx="1876213" cy="11257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Screening</a:t>
          </a:r>
        </a:p>
      </dsp:txBody>
      <dsp:txXfrm>
        <a:off x="5291323" y="849392"/>
        <a:ext cx="1810271" cy="1059786"/>
      </dsp:txXfrm>
    </dsp:sp>
    <dsp:sp modelId="{CDB9989F-D0E1-294A-9577-B35B2D72A927}">
      <dsp:nvSpPr>
        <dsp:cNvPr id="0" name=""/>
        <dsp:cNvSpPr/>
      </dsp:nvSpPr>
      <dsp:spPr>
        <a:xfrm>
          <a:off x="7322187" y="1146635"/>
          <a:ext cx="397757" cy="46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7322187" y="1239695"/>
        <a:ext cx="278430" cy="279180"/>
      </dsp:txXfrm>
    </dsp:sp>
    <dsp:sp modelId="{E75C0021-0F50-6649-A816-95D1752496AD}">
      <dsp:nvSpPr>
        <dsp:cNvPr id="0" name=""/>
        <dsp:cNvSpPr/>
      </dsp:nvSpPr>
      <dsp:spPr>
        <a:xfrm>
          <a:off x="7885051" y="816421"/>
          <a:ext cx="1876213" cy="11257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Career Readiness Training</a:t>
          </a:r>
        </a:p>
      </dsp:txBody>
      <dsp:txXfrm>
        <a:off x="7918022" y="849392"/>
        <a:ext cx="1810271" cy="1059786"/>
      </dsp:txXfrm>
    </dsp:sp>
    <dsp:sp modelId="{E59382DC-237E-F343-8B20-0824831D96AE}">
      <dsp:nvSpPr>
        <dsp:cNvPr id="0" name=""/>
        <dsp:cNvSpPr/>
      </dsp:nvSpPr>
      <dsp:spPr>
        <a:xfrm>
          <a:off x="9948886" y="1146635"/>
          <a:ext cx="397757" cy="46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9948886" y="1239695"/>
        <a:ext cx="278430" cy="279180"/>
      </dsp:txXfrm>
    </dsp:sp>
    <dsp:sp modelId="{B21039FA-4D3E-DB4F-B124-779D4913F786}">
      <dsp:nvSpPr>
        <dsp:cNvPr id="0" name=""/>
        <dsp:cNvSpPr/>
      </dsp:nvSpPr>
      <dsp:spPr>
        <a:xfrm>
          <a:off x="10511750" y="816421"/>
          <a:ext cx="1876213" cy="11257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Technical Skills Training</a:t>
          </a:r>
        </a:p>
      </dsp:txBody>
      <dsp:txXfrm>
        <a:off x="10544721" y="849392"/>
        <a:ext cx="1810271" cy="1059786"/>
      </dsp:txXfrm>
    </dsp:sp>
    <dsp:sp modelId="{AA9FD21D-0261-8040-8EFA-50B068D8D365}">
      <dsp:nvSpPr>
        <dsp:cNvPr id="0" name=""/>
        <dsp:cNvSpPr/>
      </dsp:nvSpPr>
      <dsp:spPr>
        <a:xfrm>
          <a:off x="12575585" y="1146635"/>
          <a:ext cx="397757" cy="46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2575585" y="1239695"/>
        <a:ext cx="278430" cy="279180"/>
      </dsp:txXfrm>
    </dsp:sp>
    <dsp:sp modelId="{FABCE711-A107-F140-8CBC-02293CA53E05}">
      <dsp:nvSpPr>
        <dsp:cNvPr id="0" name=""/>
        <dsp:cNvSpPr/>
      </dsp:nvSpPr>
      <dsp:spPr>
        <a:xfrm>
          <a:off x="13138449" y="816421"/>
          <a:ext cx="1876213" cy="11257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Job Placement</a:t>
          </a:r>
        </a:p>
      </dsp:txBody>
      <dsp:txXfrm>
        <a:off x="13171420" y="849392"/>
        <a:ext cx="1810271" cy="1059786"/>
      </dsp:txXfrm>
    </dsp:sp>
    <dsp:sp modelId="{BB0841DB-B4D5-E246-AA2E-2F948D49D474}">
      <dsp:nvSpPr>
        <dsp:cNvPr id="0" name=""/>
        <dsp:cNvSpPr/>
      </dsp:nvSpPr>
      <dsp:spPr>
        <a:xfrm>
          <a:off x="15202284" y="1146635"/>
          <a:ext cx="397757" cy="46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5202284" y="1239695"/>
        <a:ext cx="278430" cy="279180"/>
      </dsp:txXfrm>
    </dsp:sp>
    <dsp:sp modelId="{AA3A30E1-90E9-4C4D-AE1A-670C2AE0F9E1}">
      <dsp:nvSpPr>
        <dsp:cNvPr id="0" name=""/>
        <dsp:cNvSpPr/>
      </dsp:nvSpPr>
      <dsp:spPr>
        <a:xfrm>
          <a:off x="15765148" y="816421"/>
          <a:ext cx="1876213" cy="11257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Advancement</a:t>
          </a:r>
        </a:p>
      </dsp:txBody>
      <dsp:txXfrm>
        <a:off x="15798119" y="849392"/>
        <a:ext cx="1810271" cy="10597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D8380-2E99-DC47-9166-A67F307CDDFD}">
      <dsp:nvSpPr>
        <dsp:cNvPr id="0" name=""/>
        <dsp:cNvSpPr/>
      </dsp:nvSpPr>
      <dsp:spPr>
        <a:xfrm>
          <a:off x="4954" y="816421"/>
          <a:ext cx="1876213" cy="11257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Companies with “Good Jobs”</a:t>
          </a:r>
        </a:p>
      </dsp:txBody>
      <dsp:txXfrm>
        <a:off x="37925" y="849392"/>
        <a:ext cx="1810271" cy="1059786"/>
      </dsp:txXfrm>
    </dsp:sp>
    <dsp:sp modelId="{3DF2B873-FE92-A445-8E06-39C7F3FFE00E}">
      <dsp:nvSpPr>
        <dsp:cNvPr id="0" name=""/>
        <dsp:cNvSpPr/>
      </dsp:nvSpPr>
      <dsp:spPr>
        <a:xfrm>
          <a:off x="2068789" y="1146635"/>
          <a:ext cx="397757" cy="46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068789" y="1239695"/>
        <a:ext cx="278430" cy="279180"/>
      </dsp:txXfrm>
    </dsp:sp>
    <dsp:sp modelId="{ECA94C53-3220-D544-BA8D-BC478B115918}">
      <dsp:nvSpPr>
        <dsp:cNvPr id="0" name=""/>
        <dsp:cNvSpPr/>
      </dsp:nvSpPr>
      <dsp:spPr>
        <a:xfrm>
          <a:off x="2631653" y="816421"/>
          <a:ext cx="1876213" cy="11257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Outreach</a:t>
          </a:r>
        </a:p>
      </dsp:txBody>
      <dsp:txXfrm>
        <a:off x="2664624" y="849392"/>
        <a:ext cx="1810271" cy="1059786"/>
      </dsp:txXfrm>
    </dsp:sp>
    <dsp:sp modelId="{75E6012C-83AA-CA4A-A911-3318E53AF67E}">
      <dsp:nvSpPr>
        <dsp:cNvPr id="0" name=""/>
        <dsp:cNvSpPr/>
      </dsp:nvSpPr>
      <dsp:spPr>
        <a:xfrm>
          <a:off x="4695488" y="1146635"/>
          <a:ext cx="397757" cy="46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4695488" y="1239695"/>
        <a:ext cx="278430" cy="279180"/>
      </dsp:txXfrm>
    </dsp:sp>
    <dsp:sp modelId="{BF208A1B-EA49-0243-90B2-2930F4EC5AE2}">
      <dsp:nvSpPr>
        <dsp:cNvPr id="0" name=""/>
        <dsp:cNvSpPr/>
      </dsp:nvSpPr>
      <dsp:spPr>
        <a:xfrm>
          <a:off x="5258352" y="816421"/>
          <a:ext cx="1876213" cy="11257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Screening</a:t>
          </a:r>
        </a:p>
      </dsp:txBody>
      <dsp:txXfrm>
        <a:off x="5291323" y="849392"/>
        <a:ext cx="1810271" cy="1059786"/>
      </dsp:txXfrm>
    </dsp:sp>
    <dsp:sp modelId="{CDB9989F-D0E1-294A-9577-B35B2D72A927}">
      <dsp:nvSpPr>
        <dsp:cNvPr id="0" name=""/>
        <dsp:cNvSpPr/>
      </dsp:nvSpPr>
      <dsp:spPr>
        <a:xfrm>
          <a:off x="7322187" y="1146635"/>
          <a:ext cx="397757" cy="46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7322187" y="1239695"/>
        <a:ext cx="278430" cy="279180"/>
      </dsp:txXfrm>
    </dsp:sp>
    <dsp:sp modelId="{E75C0021-0F50-6649-A816-95D1752496AD}">
      <dsp:nvSpPr>
        <dsp:cNvPr id="0" name=""/>
        <dsp:cNvSpPr/>
      </dsp:nvSpPr>
      <dsp:spPr>
        <a:xfrm>
          <a:off x="7885051" y="816421"/>
          <a:ext cx="1876213" cy="11257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Career Readiness Training</a:t>
          </a:r>
        </a:p>
      </dsp:txBody>
      <dsp:txXfrm>
        <a:off x="7918022" y="849392"/>
        <a:ext cx="1810271" cy="1059786"/>
      </dsp:txXfrm>
    </dsp:sp>
    <dsp:sp modelId="{E59382DC-237E-F343-8B20-0824831D96AE}">
      <dsp:nvSpPr>
        <dsp:cNvPr id="0" name=""/>
        <dsp:cNvSpPr/>
      </dsp:nvSpPr>
      <dsp:spPr>
        <a:xfrm>
          <a:off x="9948886" y="1146635"/>
          <a:ext cx="397757" cy="46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9948886" y="1239695"/>
        <a:ext cx="278430" cy="279180"/>
      </dsp:txXfrm>
    </dsp:sp>
    <dsp:sp modelId="{B21039FA-4D3E-DB4F-B124-779D4913F786}">
      <dsp:nvSpPr>
        <dsp:cNvPr id="0" name=""/>
        <dsp:cNvSpPr/>
      </dsp:nvSpPr>
      <dsp:spPr>
        <a:xfrm>
          <a:off x="10511750" y="816421"/>
          <a:ext cx="1876213" cy="112572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Technical Skills Training</a:t>
          </a:r>
        </a:p>
      </dsp:txBody>
      <dsp:txXfrm>
        <a:off x="10544721" y="849392"/>
        <a:ext cx="1810271" cy="1059786"/>
      </dsp:txXfrm>
    </dsp:sp>
    <dsp:sp modelId="{AA9FD21D-0261-8040-8EFA-50B068D8D365}">
      <dsp:nvSpPr>
        <dsp:cNvPr id="0" name=""/>
        <dsp:cNvSpPr/>
      </dsp:nvSpPr>
      <dsp:spPr>
        <a:xfrm>
          <a:off x="12575585" y="1146635"/>
          <a:ext cx="397757" cy="46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2575585" y="1239695"/>
        <a:ext cx="278430" cy="279180"/>
      </dsp:txXfrm>
    </dsp:sp>
    <dsp:sp modelId="{FABCE711-A107-F140-8CBC-02293CA53E05}">
      <dsp:nvSpPr>
        <dsp:cNvPr id="0" name=""/>
        <dsp:cNvSpPr/>
      </dsp:nvSpPr>
      <dsp:spPr>
        <a:xfrm>
          <a:off x="13138449" y="816421"/>
          <a:ext cx="1876213" cy="11257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Job Placement</a:t>
          </a:r>
        </a:p>
      </dsp:txBody>
      <dsp:txXfrm>
        <a:off x="13171420" y="849392"/>
        <a:ext cx="1810271" cy="1059786"/>
      </dsp:txXfrm>
    </dsp:sp>
    <dsp:sp modelId="{BB0841DB-B4D5-E246-AA2E-2F948D49D474}">
      <dsp:nvSpPr>
        <dsp:cNvPr id="0" name=""/>
        <dsp:cNvSpPr/>
      </dsp:nvSpPr>
      <dsp:spPr>
        <a:xfrm>
          <a:off x="15202284" y="1146635"/>
          <a:ext cx="397757" cy="46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5202284" y="1239695"/>
        <a:ext cx="278430" cy="279180"/>
      </dsp:txXfrm>
    </dsp:sp>
    <dsp:sp modelId="{AA3A30E1-90E9-4C4D-AE1A-670C2AE0F9E1}">
      <dsp:nvSpPr>
        <dsp:cNvPr id="0" name=""/>
        <dsp:cNvSpPr/>
      </dsp:nvSpPr>
      <dsp:spPr>
        <a:xfrm>
          <a:off x="15765148" y="816421"/>
          <a:ext cx="1876213" cy="11257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Advancement</a:t>
          </a:r>
        </a:p>
      </dsp:txBody>
      <dsp:txXfrm>
        <a:off x="15798119" y="849392"/>
        <a:ext cx="1810271" cy="10597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D8380-2E99-DC47-9166-A67F307CDDFD}">
      <dsp:nvSpPr>
        <dsp:cNvPr id="0" name=""/>
        <dsp:cNvSpPr/>
      </dsp:nvSpPr>
      <dsp:spPr>
        <a:xfrm>
          <a:off x="4954" y="816421"/>
          <a:ext cx="1876213" cy="11257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Companies with “Good Jobs”</a:t>
          </a:r>
        </a:p>
      </dsp:txBody>
      <dsp:txXfrm>
        <a:off x="37925" y="849392"/>
        <a:ext cx="1810271" cy="1059786"/>
      </dsp:txXfrm>
    </dsp:sp>
    <dsp:sp modelId="{3DF2B873-FE92-A445-8E06-39C7F3FFE00E}">
      <dsp:nvSpPr>
        <dsp:cNvPr id="0" name=""/>
        <dsp:cNvSpPr/>
      </dsp:nvSpPr>
      <dsp:spPr>
        <a:xfrm>
          <a:off x="2068789" y="1146635"/>
          <a:ext cx="397757" cy="46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068789" y="1239695"/>
        <a:ext cx="278430" cy="279180"/>
      </dsp:txXfrm>
    </dsp:sp>
    <dsp:sp modelId="{ECA94C53-3220-D544-BA8D-BC478B115918}">
      <dsp:nvSpPr>
        <dsp:cNvPr id="0" name=""/>
        <dsp:cNvSpPr/>
      </dsp:nvSpPr>
      <dsp:spPr>
        <a:xfrm>
          <a:off x="2631653" y="816421"/>
          <a:ext cx="1876213" cy="11257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Career Exposure</a:t>
          </a:r>
        </a:p>
      </dsp:txBody>
      <dsp:txXfrm>
        <a:off x="2664624" y="849392"/>
        <a:ext cx="1810271" cy="1059786"/>
      </dsp:txXfrm>
    </dsp:sp>
    <dsp:sp modelId="{75E6012C-83AA-CA4A-A911-3318E53AF67E}">
      <dsp:nvSpPr>
        <dsp:cNvPr id="0" name=""/>
        <dsp:cNvSpPr/>
      </dsp:nvSpPr>
      <dsp:spPr>
        <a:xfrm>
          <a:off x="4695488" y="1146635"/>
          <a:ext cx="397757" cy="46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4695488" y="1239695"/>
        <a:ext cx="278430" cy="279180"/>
      </dsp:txXfrm>
    </dsp:sp>
    <dsp:sp modelId="{BF208A1B-EA49-0243-90B2-2930F4EC5AE2}">
      <dsp:nvSpPr>
        <dsp:cNvPr id="0" name=""/>
        <dsp:cNvSpPr/>
      </dsp:nvSpPr>
      <dsp:spPr>
        <a:xfrm>
          <a:off x="5258352" y="816421"/>
          <a:ext cx="1876213" cy="11257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Screening</a:t>
          </a:r>
        </a:p>
      </dsp:txBody>
      <dsp:txXfrm>
        <a:off x="5291323" y="849392"/>
        <a:ext cx="1810271" cy="1059786"/>
      </dsp:txXfrm>
    </dsp:sp>
    <dsp:sp modelId="{CDB9989F-D0E1-294A-9577-B35B2D72A927}">
      <dsp:nvSpPr>
        <dsp:cNvPr id="0" name=""/>
        <dsp:cNvSpPr/>
      </dsp:nvSpPr>
      <dsp:spPr>
        <a:xfrm>
          <a:off x="7322187" y="1146635"/>
          <a:ext cx="397757" cy="46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7322187" y="1239695"/>
        <a:ext cx="278430" cy="279180"/>
      </dsp:txXfrm>
    </dsp:sp>
    <dsp:sp modelId="{E75C0021-0F50-6649-A816-95D1752496AD}">
      <dsp:nvSpPr>
        <dsp:cNvPr id="0" name=""/>
        <dsp:cNvSpPr/>
      </dsp:nvSpPr>
      <dsp:spPr>
        <a:xfrm>
          <a:off x="7885051" y="816421"/>
          <a:ext cx="1876213" cy="11257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Career Readiness Training</a:t>
          </a:r>
        </a:p>
      </dsp:txBody>
      <dsp:txXfrm>
        <a:off x="7918022" y="849392"/>
        <a:ext cx="1810271" cy="1059786"/>
      </dsp:txXfrm>
    </dsp:sp>
    <dsp:sp modelId="{E59382DC-237E-F343-8B20-0824831D96AE}">
      <dsp:nvSpPr>
        <dsp:cNvPr id="0" name=""/>
        <dsp:cNvSpPr/>
      </dsp:nvSpPr>
      <dsp:spPr>
        <a:xfrm>
          <a:off x="9948886" y="1146635"/>
          <a:ext cx="397757" cy="46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9948886" y="1239695"/>
        <a:ext cx="278430" cy="279180"/>
      </dsp:txXfrm>
    </dsp:sp>
    <dsp:sp modelId="{B21039FA-4D3E-DB4F-B124-779D4913F786}">
      <dsp:nvSpPr>
        <dsp:cNvPr id="0" name=""/>
        <dsp:cNvSpPr/>
      </dsp:nvSpPr>
      <dsp:spPr>
        <a:xfrm>
          <a:off x="10511750" y="816421"/>
          <a:ext cx="1876213" cy="112572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Technical Skills Training</a:t>
          </a:r>
        </a:p>
      </dsp:txBody>
      <dsp:txXfrm>
        <a:off x="10544721" y="849392"/>
        <a:ext cx="1810271" cy="1059786"/>
      </dsp:txXfrm>
    </dsp:sp>
    <dsp:sp modelId="{AA9FD21D-0261-8040-8EFA-50B068D8D365}">
      <dsp:nvSpPr>
        <dsp:cNvPr id="0" name=""/>
        <dsp:cNvSpPr/>
      </dsp:nvSpPr>
      <dsp:spPr>
        <a:xfrm>
          <a:off x="12575585" y="1146635"/>
          <a:ext cx="397757" cy="46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2575585" y="1239695"/>
        <a:ext cx="278430" cy="279180"/>
      </dsp:txXfrm>
    </dsp:sp>
    <dsp:sp modelId="{FABCE711-A107-F140-8CBC-02293CA53E05}">
      <dsp:nvSpPr>
        <dsp:cNvPr id="0" name=""/>
        <dsp:cNvSpPr/>
      </dsp:nvSpPr>
      <dsp:spPr>
        <a:xfrm>
          <a:off x="13138449" y="816421"/>
          <a:ext cx="1876213" cy="11257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Job Placement</a:t>
          </a:r>
        </a:p>
      </dsp:txBody>
      <dsp:txXfrm>
        <a:off x="13171420" y="849392"/>
        <a:ext cx="1810271" cy="1059786"/>
      </dsp:txXfrm>
    </dsp:sp>
    <dsp:sp modelId="{BB0841DB-B4D5-E246-AA2E-2F948D49D474}">
      <dsp:nvSpPr>
        <dsp:cNvPr id="0" name=""/>
        <dsp:cNvSpPr/>
      </dsp:nvSpPr>
      <dsp:spPr>
        <a:xfrm>
          <a:off x="15202284" y="1146635"/>
          <a:ext cx="397757" cy="46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5202284" y="1239695"/>
        <a:ext cx="278430" cy="279180"/>
      </dsp:txXfrm>
    </dsp:sp>
    <dsp:sp modelId="{AA3A30E1-90E9-4C4D-AE1A-670C2AE0F9E1}">
      <dsp:nvSpPr>
        <dsp:cNvPr id="0" name=""/>
        <dsp:cNvSpPr/>
      </dsp:nvSpPr>
      <dsp:spPr>
        <a:xfrm>
          <a:off x="15765148" y="816421"/>
          <a:ext cx="1876213" cy="11257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Advancement</a:t>
          </a:r>
        </a:p>
      </dsp:txBody>
      <dsp:txXfrm>
        <a:off x="15798119" y="849392"/>
        <a:ext cx="1810271" cy="10597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D8380-2E99-DC47-9166-A67F307CDDFD}">
      <dsp:nvSpPr>
        <dsp:cNvPr id="0" name=""/>
        <dsp:cNvSpPr/>
      </dsp:nvSpPr>
      <dsp:spPr>
        <a:xfrm>
          <a:off x="4954" y="816421"/>
          <a:ext cx="1876213" cy="11257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Companies with “Good Jobs”</a:t>
          </a:r>
        </a:p>
      </dsp:txBody>
      <dsp:txXfrm>
        <a:off x="37925" y="849392"/>
        <a:ext cx="1810271" cy="1059786"/>
      </dsp:txXfrm>
    </dsp:sp>
    <dsp:sp modelId="{3DF2B873-FE92-A445-8E06-39C7F3FFE00E}">
      <dsp:nvSpPr>
        <dsp:cNvPr id="0" name=""/>
        <dsp:cNvSpPr/>
      </dsp:nvSpPr>
      <dsp:spPr>
        <a:xfrm>
          <a:off x="2068789" y="1146635"/>
          <a:ext cx="397757" cy="46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068789" y="1239695"/>
        <a:ext cx="278430" cy="279180"/>
      </dsp:txXfrm>
    </dsp:sp>
    <dsp:sp modelId="{ECA94C53-3220-D544-BA8D-BC478B115918}">
      <dsp:nvSpPr>
        <dsp:cNvPr id="0" name=""/>
        <dsp:cNvSpPr/>
      </dsp:nvSpPr>
      <dsp:spPr>
        <a:xfrm>
          <a:off x="2631653" y="816421"/>
          <a:ext cx="1876213" cy="11257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Career Exposure</a:t>
          </a:r>
        </a:p>
      </dsp:txBody>
      <dsp:txXfrm>
        <a:off x="2664624" y="849392"/>
        <a:ext cx="1810271" cy="1059786"/>
      </dsp:txXfrm>
    </dsp:sp>
    <dsp:sp modelId="{75E6012C-83AA-CA4A-A911-3318E53AF67E}">
      <dsp:nvSpPr>
        <dsp:cNvPr id="0" name=""/>
        <dsp:cNvSpPr/>
      </dsp:nvSpPr>
      <dsp:spPr>
        <a:xfrm>
          <a:off x="4695488" y="1146635"/>
          <a:ext cx="397757" cy="46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4695488" y="1239695"/>
        <a:ext cx="278430" cy="279180"/>
      </dsp:txXfrm>
    </dsp:sp>
    <dsp:sp modelId="{BF208A1B-EA49-0243-90B2-2930F4EC5AE2}">
      <dsp:nvSpPr>
        <dsp:cNvPr id="0" name=""/>
        <dsp:cNvSpPr/>
      </dsp:nvSpPr>
      <dsp:spPr>
        <a:xfrm>
          <a:off x="5258352" y="816421"/>
          <a:ext cx="1876213" cy="11257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Screening</a:t>
          </a:r>
        </a:p>
      </dsp:txBody>
      <dsp:txXfrm>
        <a:off x="5291323" y="849392"/>
        <a:ext cx="1810271" cy="1059786"/>
      </dsp:txXfrm>
    </dsp:sp>
    <dsp:sp modelId="{CDB9989F-D0E1-294A-9577-B35B2D72A927}">
      <dsp:nvSpPr>
        <dsp:cNvPr id="0" name=""/>
        <dsp:cNvSpPr/>
      </dsp:nvSpPr>
      <dsp:spPr>
        <a:xfrm>
          <a:off x="7322187" y="1146635"/>
          <a:ext cx="397757" cy="46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7322187" y="1239695"/>
        <a:ext cx="278430" cy="279180"/>
      </dsp:txXfrm>
    </dsp:sp>
    <dsp:sp modelId="{E75C0021-0F50-6649-A816-95D1752496AD}">
      <dsp:nvSpPr>
        <dsp:cNvPr id="0" name=""/>
        <dsp:cNvSpPr/>
      </dsp:nvSpPr>
      <dsp:spPr>
        <a:xfrm>
          <a:off x="7885051" y="816421"/>
          <a:ext cx="1876213" cy="11257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Career Readiness Training</a:t>
          </a:r>
        </a:p>
      </dsp:txBody>
      <dsp:txXfrm>
        <a:off x="7918022" y="849392"/>
        <a:ext cx="1810271" cy="1059786"/>
      </dsp:txXfrm>
    </dsp:sp>
    <dsp:sp modelId="{E59382DC-237E-F343-8B20-0824831D96AE}">
      <dsp:nvSpPr>
        <dsp:cNvPr id="0" name=""/>
        <dsp:cNvSpPr/>
      </dsp:nvSpPr>
      <dsp:spPr>
        <a:xfrm>
          <a:off x="9948886" y="1146635"/>
          <a:ext cx="397757" cy="46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9948886" y="1239695"/>
        <a:ext cx="278430" cy="279180"/>
      </dsp:txXfrm>
    </dsp:sp>
    <dsp:sp modelId="{B21039FA-4D3E-DB4F-B124-779D4913F786}">
      <dsp:nvSpPr>
        <dsp:cNvPr id="0" name=""/>
        <dsp:cNvSpPr/>
      </dsp:nvSpPr>
      <dsp:spPr>
        <a:xfrm>
          <a:off x="10511750" y="816421"/>
          <a:ext cx="1876213" cy="112572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Technical Skills Training</a:t>
          </a:r>
        </a:p>
      </dsp:txBody>
      <dsp:txXfrm>
        <a:off x="10544721" y="849392"/>
        <a:ext cx="1810271" cy="1059786"/>
      </dsp:txXfrm>
    </dsp:sp>
    <dsp:sp modelId="{AA9FD21D-0261-8040-8EFA-50B068D8D365}">
      <dsp:nvSpPr>
        <dsp:cNvPr id="0" name=""/>
        <dsp:cNvSpPr/>
      </dsp:nvSpPr>
      <dsp:spPr>
        <a:xfrm>
          <a:off x="12575585" y="1146635"/>
          <a:ext cx="397757" cy="46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2575585" y="1239695"/>
        <a:ext cx="278430" cy="279180"/>
      </dsp:txXfrm>
    </dsp:sp>
    <dsp:sp modelId="{FABCE711-A107-F140-8CBC-02293CA53E05}">
      <dsp:nvSpPr>
        <dsp:cNvPr id="0" name=""/>
        <dsp:cNvSpPr/>
      </dsp:nvSpPr>
      <dsp:spPr>
        <a:xfrm>
          <a:off x="13138449" y="816421"/>
          <a:ext cx="1876213" cy="11257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Job Placement</a:t>
          </a:r>
        </a:p>
      </dsp:txBody>
      <dsp:txXfrm>
        <a:off x="13171420" y="849392"/>
        <a:ext cx="1810271" cy="1059786"/>
      </dsp:txXfrm>
    </dsp:sp>
    <dsp:sp modelId="{BB0841DB-B4D5-E246-AA2E-2F948D49D474}">
      <dsp:nvSpPr>
        <dsp:cNvPr id="0" name=""/>
        <dsp:cNvSpPr/>
      </dsp:nvSpPr>
      <dsp:spPr>
        <a:xfrm>
          <a:off x="15202284" y="1146635"/>
          <a:ext cx="397757" cy="46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5202284" y="1239695"/>
        <a:ext cx="278430" cy="279180"/>
      </dsp:txXfrm>
    </dsp:sp>
    <dsp:sp modelId="{AA3A30E1-90E9-4C4D-AE1A-670C2AE0F9E1}">
      <dsp:nvSpPr>
        <dsp:cNvPr id="0" name=""/>
        <dsp:cNvSpPr/>
      </dsp:nvSpPr>
      <dsp:spPr>
        <a:xfrm>
          <a:off x="15765148" y="816421"/>
          <a:ext cx="1876213" cy="11257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Advancement</a:t>
          </a:r>
        </a:p>
      </dsp:txBody>
      <dsp:txXfrm>
        <a:off x="15798119" y="849392"/>
        <a:ext cx="1810271" cy="1059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FBA58-A8FF-D740-B71D-6A5BF086DC5F}" type="datetimeFigureOut">
              <a:rPr lang="en-US" smtClean="0"/>
              <a:t>1/17/25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22BE3-57E2-3841-811F-5B6B8C3F9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65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2E1E8-19DD-9846-964E-7494B0E7F5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25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2E1E8-19DD-9846-964E-7494B0E7F5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578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2E1E8-19DD-9846-964E-7494B0E7F5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597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Attachment to the workforce and specifically the manufacturing industry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2E1E8-19DD-9846-964E-7494B0E7F5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929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2E1E8-19DD-9846-964E-7494B0E7F5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277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2E1E8-19DD-9846-964E-7494B0E7F5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708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2E1E8-19DD-9846-964E-7494B0E7F5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484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2E1E8-19DD-9846-964E-7494B0E7F5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028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2E1E8-19DD-9846-964E-7494B0E7F5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32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2E1E8-19DD-9846-964E-7494B0E7F5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474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9BE1C3-A587-455B-976D-D0856D866E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271376" y="2495552"/>
            <a:ext cx="4645025" cy="58261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00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18287999" cy="10287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82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9BE1C3-A587-455B-976D-D0856D866E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271376" y="2495552"/>
            <a:ext cx="4645025" cy="58261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39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1F67934-A25D-4659-B0AD-DF273B25EE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686800" cy="10287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89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DB8D85-6705-4C9A-8F3F-26EB643B4B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324600" cy="10287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17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FCD02E8-52C4-4788-B7E1-A5A1D52FF0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32801" y="2616202"/>
            <a:ext cx="9855200" cy="39719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03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B12B8C1-AF1E-4B85-8EE8-A0AF45282C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4"/>
            <a:ext cx="18288000" cy="60959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44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B12B8C1-AF1E-4B85-8EE8-A0AF45282C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382752" y="2006602"/>
            <a:ext cx="3905250" cy="6273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8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ADF1C5E-8507-45D6-9978-1FA32067FA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04353" y="0"/>
            <a:ext cx="8883650" cy="10287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56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432A360-187B-4DB9-AC03-72AB3C0EDC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32601" y="3000377"/>
            <a:ext cx="4622801" cy="606742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34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5AA2B8-4709-48D9-A4CC-853D6FBDEB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76401" y="4562477"/>
            <a:ext cx="4978400" cy="572452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49A190F-2B75-4011-AC24-D241544BC5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4801" y="4562477"/>
            <a:ext cx="4978400" cy="572452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8F9C54C-FF23-477C-98FE-E962766B4D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33201" y="4562477"/>
            <a:ext cx="4978400" cy="572452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4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82C4DF3-2FF5-473F-AC95-54AA89FA1B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81835" y="4089411"/>
            <a:ext cx="3489362" cy="3008070"/>
          </a:xfrm>
          <a:custGeom>
            <a:avLst/>
            <a:gdLst>
              <a:gd name="connsiteX0" fmla="*/ 376009 w 1744681"/>
              <a:gd name="connsiteY0" fmla="*/ 0 h 1504035"/>
              <a:gd name="connsiteX1" fmla="*/ 1368672 w 1744681"/>
              <a:gd name="connsiteY1" fmla="*/ 0 h 1504035"/>
              <a:gd name="connsiteX2" fmla="*/ 1744681 w 1744681"/>
              <a:gd name="connsiteY2" fmla="*/ 752018 h 1504035"/>
              <a:gd name="connsiteX3" fmla="*/ 1368672 w 1744681"/>
              <a:gd name="connsiteY3" fmla="*/ 1504035 h 1504035"/>
              <a:gd name="connsiteX4" fmla="*/ 376009 w 1744681"/>
              <a:gd name="connsiteY4" fmla="*/ 1504035 h 1504035"/>
              <a:gd name="connsiteX5" fmla="*/ 0 w 1744681"/>
              <a:gd name="connsiteY5" fmla="*/ 752018 h 150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4681" h="1504035">
                <a:moveTo>
                  <a:pt x="376009" y="0"/>
                </a:moveTo>
                <a:lnTo>
                  <a:pt x="1368672" y="0"/>
                </a:lnTo>
                <a:lnTo>
                  <a:pt x="1744681" y="752018"/>
                </a:lnTo>
                <a:lnTo>
                  <a:pt x="1368672" y="1504035"/>
                </a:lnTo>
                <a:lnTo>
                  <a:pt x="376009" y="1504035"/>
                </a:lnTo>
                <a:lnTo>
                  <a:pt x="0" y="7520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A08F000-9DB5-4C88-8790-3BE93FCE02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60160" y="4089411"/>
            <a:ext cx="3489362" cy="3008070"/>
          </a:xfrm>
          <a:custGeom>
            <a:avLst/>
            <a:gdLst>
              <a:gd name="connsiteX0" fmla="*/ 376009 w 1744681"/>
              <a:gd name="connsiteY0" fmla="*/ 0 h 1504035"/>
              <a:gd name="connsiteX1" fmla="*/ 1368672 w 1744681"/>
              <a:gd name="connsiteY1" fmla="*/ 0 h 1504035"/>
              <a:gd name="connsiteX2" fmla="*/ 1744681 w 1744681"/>
              <a:gd name="connsiteY2" fmla="*/ 752018 h 1504035"/>
              <a:gd name="connsiteX3" fmla="*/ 1368672 w 1744681"/>
              <a:gd name="connsiteY3" fmla="*/ 1504035 h 1504035"/>
              <a:gd name="connsiteX4" fmla="*/ 376009 w 1744681"/>
              <a:gd name="connsiteY4" fmla="*/ 1504035 h 1504035"/>
              <a:gd name="connsiteX5" fmla="*/ 0 w 1744681"/>
              <a:gd name="connsiteY5" fmla="*/ 752018 h 150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4681" h="1504035">
                <a:moveTo>
                  <a:pt x="376009" y="0"/>
                </a:moveTo>
                <a:lnTo>
                  <a:pt x="1368672" y="0"/>
                </a:lnTo>
                <a:lnTo>
                  <a:pt x="1744681" y="752018"/>
                </a:lnTo>
                <a:lnTo>
                  <a:pt x="1368672" y="1504035"/>
                </a:lnTo>
                <a:lnTo>
                  <a:pt x="376009" y="1504035"/>
                </a:lnTo>
                <a:lnTo>
                  <a:pt x="0" y="7520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8741AF0-F721-4DF7-9CFE-83B466F321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38486" y="4089411"/>
            <a:ext cx="3489362" cy="3008070"/>
          </a:xfrm>
          <a:custGeom>
            <a:avLst/>
            <a:gdLst>
              <a:gd name="connsiteX0" fmla="*/ 376009 w 1744681"/>
              <a:gd name="connsiteY0" fmla="*/ 0 h 1504035"/>
              <a:gd name="connsiteX1" fmla="*/ 1368672 w 1744681"/>
              <a:gd name="connsiteY1" fmla="*/ 0 h 1504035"/>
              <a:gd name="connsiteX2" fmla="*/ 1744681 w 1744681"/>
              <a:gd name="connsiteY2" fmla="*/ 752018 h 1504035"/>
              <a:gd name="connsiteX3" fmla="*/ 1368672 w 1744681"/>
              <a:gd name="connsiteY3" fmla="*/ 1504035 h 1504035"/>
              <a:gd name="connsiteX4" fmla="*/ 376009 w 1744681"/>
              <a:gd name="connsiteY4" fmla="*/ 1504035 h 1504035"/>
              <a:gd name="connsiteX5" fmla="*/ 0 w 1744681"/>
              <a:gd name="connsiteY5" fmla="*/ 752018 h 150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4681" h="1504035">
                <a:moveTo>
                  <a:pt x="376009" y="0"/>
                </a:moveTo>
                <a:lnTo>
                  <a:pt x="1368672" y="0"/>
                </a:lnTo>
                <a:lnTo>
                  <a:pt x="1744681" y="752018"/>
                </a:lnTo>
                <a:lnTo>
                  <a:pt x="1368672" y="1504035"/>
                </a:lnTo>
                <a:lnTo>
                  <a:pt x="376009" y="1504035"/>
                </a:lnTo>
                <a:lnTo>
                  <a:pt x="0" y="7520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69DE9C7-4E70-40F9-B6A4-3525F94599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216813" y="4089411"/>
            <a:ext cx="3489362" cy="3008070"/>
          </a:xfrm>
          <a:custGeom>
            <a:avLst/>
            <a:gdLst>
              <a:gd name="connsiteX0" fmla="*/ 376009 w 1744681"/>
              <a:gd name="connsiteY0" fmla="*/ 0 h 1504035"/>
              <a:gd name="connsiteX1" fmla="*/ 1368672 w 1744681"/>
              <a:gd name="connsiteY1" fmla="*/ 0 h 1504035"/>
              <a:gd name="connsiteX2" fmla="*/ 1744681 w 1744681"/>
              <a:gd name="connsiteY2" fmla="*/ 752018 h 1504035"/>
              <a:gd name="connsiteX3" fmla="*/ 1368672 w 1744681"/>
              <a:gd name="connsiteY3" fmla="*/ 1504035 h 1504035"/>
              <a:gd name="connsiteX4" fmla="*/ 376009 w 1744681"/>
              <a:gd name="connsiteY4" fmla="*/ 1504035 h 1504035"/>
              <a:gd name="connsiteX5" fmla="*/ 0 w 1744681"/>
              <a:gd name="connsiteY5" fmla="*/ 752018 h 150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4681" h="1504035">
                <a:moveTo>
                  <a:pt x="376009" y="0"/>
                </a:moveTo>
                <a:lnTo>
                  <a:pt x="1368672" y="0"/>
                </a:lnTo>
                <a:lnTo>
                  <a:pt x="1744681" y="752018"/>
                </a:lnTo>
                <a:lnTo>
                  <a:pt x="1368672" y="1504035"/>
                </a:lnTo>
                <a:lnTo>
                  <a:pt x="376009" y="1504035"/>
                </a:lnTo>
                <a:lnTo>
                  <a:pt x="0" y="7520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91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97ED2A4-1642-4BC6-8847-1949DDF2CA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19350" y="2886076"/>
            <a:ext cx="3394076" cy="3394074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2809EF2A-B8CA-4EAE-933F-7CB7E9A4797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47193" y="2886076"/>
            <a:ext cx="3394076" cy="3394074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7DE7DBD9-B74C-4CCD-AE37-DFC0E91072F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474589" y="2886076"/>
            <a:ext cx="3394076" cy="3394074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62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1A9EE3-1798-400B-928C-3B1B186A3D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0" y="1117601"/>
            <a:ext cx="2794001" cy="8051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6D5EAE7-AD4A-4110-B8B3-FC703C503B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328401" y="1117602"/>
            <a:ext cx="2794001" cy="53678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A6CA9224-FD5E-491D-9FF0-ECFE1EB266E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268451" y="3801536"/>
            <a:ext cx="2794001" cy="53678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7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119B5-318E-4A84-A6A8-F469E53D74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70001" y="1352550"/>
            <a:ext cx="7213601" cy="35433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B4D3E19-185E-4DC2-9D2E-209706B8D0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70001" y="5391150"/>
            <a:ext cx="7213601" cy="35433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49D76A5-CBCE-428A-B369-BB000CDA18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09377" y="1352549"/>
            <a:ext cx="3644903" cy="75818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37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AC2F16-1692-42B9-B120-499D27DBA1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7127" y="1127127"/>
            <a:ext cx="3587750" cy="80327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0445CDB-F59E-4D3E-BB7C-BF0A73650E6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13518" y="1127762"/>
            <a:ext cx="4148666" cy="40157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9D345BE-81A1-4D70-BAD4-6AD045985C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62183" y="1127762"/>
            <a:ext cx="4148666" cy="40157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B5F6A41-1402-40D1-BBF0-905E80201C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010852" y="1127762"/>
            <a:ext cx="4148666" cy="40157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5DF1DD09-6E46-4EF9-BA2D-8C980DF2D7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13518" y="5143500"/>
            <a:ext cx="4148666" cy="40157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01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AAC967-8D6F-4A16-99AE-6AC78D8835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10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13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ctr" defTabSz="1371566" rtl="0" eaLnBrk="1" latinLnBrk="0" hangingPunct="1">
        <a:lnSpc>
          <a:spcPct val="90000"/>
        </a:lnSpc>
        <a:spcBef>
          <a:spcPct val="0"/>
        </a:spcBef>
        <a:buNone/>
        <a:defRPr sz="3799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891" indent="-342891" algn="l" defTabSz="1371566" rtl="0" eaLnBrk="1" latinLnBrk="0" hangingPunct="1">
        <a:lnSpc>
          <a:spcPct val="90000"/>
        </a:lnSpc>
        <a:spcBef>
          <a:spcPts val="1500"/>
        </a:spcBef>
        <a:buFont typeface="Arial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1pPr>
      <a:lvl2pPr marL="1028675" indent="-342891" algn="l" defTabSz="1371566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457" indent="-342891" algn="l" defTabSz="1371566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201" kern="1200">
          <a:solidFill>
            <a:schemeClr val="tx1"/>
          </a:solidFill>
          <a:latin typeface="+mn-lt"/>
          <a:ea typeface="+mn-ea"/>
          <a:cs typeface="+mn-cs"/>
        </a:defRPr>
      </a:lvl3pPr>
      <a:lvl4pPr marL="2400240" indent="-342891" algn="l" defTabSz="1371566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024" indent="-342891" algn="l" defTabSz="1371566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1601" kern="1200">
          <a:solidFill>
            <a:schemeClr val="tx1"/>
          </a:solidFill>
          <a:latin typeface="+mn-lt"/>
          <a:ea typeface="+mn-ea"/>
          <a:cs typeface="+mn-cs"/>
        </a:defRPr>
      </a:lvl5pPr>
      <a:lvl6pPr marL="3771806" indent="-342891" algn="l" defTabSz="1371566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6pPr>
      <a:lvl7pPr marL="4457589" indent="-342891" algn="l" defTabSz="1371566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7pPr>
      <a:lvl8pPr marL="5143371" indent="-342891" algn="l" defTabSz="1371566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8pPr>
      <a:lvl9pPr marL="5829155" indent="-342891" algn="l" defTabSz="1371566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566" rtl="0" eaLnBrk="1" latinLnBrk="0" hangingPunct="1">
        <a:defRPr sz="2801" kern="1200">
          <a:solidFill>
            <a:schemeClr val="tx1"/>
          </a:solidFill>
          <a:latin typeface="+mn-lt"/>
          <a:ea typeface="+mn-ea"/>
          <a:cs typeface="+mn-cs"/>
        </a:defRPr>
      </a:lvl1pPr>
      <a:lvl2pPr marL="685784" algn="l" defTabSz="1371566" rtl="0" eaLnBrk="1" latinLnBrk="0" hangingPunct="1"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371566" algn="l" defTabSz="1371566" rtl="0" eaLnBrk="1" latinLnBrk="0" hangingPunct="1">
        <a:defRPr sz="2801" kern="1200">
          <a:solidFill>
            <a:schemeClr val="tx1"/>
          </a:solidFill>
          <a:latin typeface="+mn-lt"/>
          <a:ea typeface="+mn-ea"/>
          <a:cs typeface="+mn-cs"/>
        </a:defRPr>
      </a:lvl3pPr>
      <a:lvl4pPr marL="2057349" algn="l" defTabSz="1371566" rtl="0" eaLnBrk="1" latinLnBrk="0" hangingPunct="1">
        <a:defRPr sz="2801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algn="l" defTabSz="1371566" rtl="0" eaLnBrk="1" latinLnBrk="0" hangingPunct="1">
        <a:defRPr sz="2801" kern="1200">
          <a:solidFill>
            <a:schemeClr val="tx1"/>
          </a:solidFill>
          <a:latin typeface="+mn-lt"/>
          <a:ea typeface="+mn-ea"/>
          <a:cs typeface="+mn-cs"/>
        </a:defRPr>
      </a:lvl5pPr>
      <a:lvl6pPr marL="3428915" algn="l" defTabSz="1371566" rtl="0" eaLnBrk="1" latinLnBrk="0" hangingPunct="1">
        <a:defRPr sz="2801" kern="1200">
          <a:solidFill>
            <a:schemeClr val="tx1"/>
          </a:solidFill>
          <a:latin typeface="+mn-lt"/>
          <a:ea typeface="+mn-ea"/>
          <a:cs typeface="+mn-cs"/>
        </a:defRPr>
      </a:lvl6pPr>
      <a:lvl7pPr marL="4114697" algn="l" defTabSz="1371566" rtl="0" eaLnBrk="1" latinLnBrk="0" hangingPunct="1">
        <a:defRPr sz="2801" kern="1200">
          <a:solidFill>
            <a:schemeClr val="tx1"/>
          </a:solidFill>
          <a:latin typeface="+mn-lt"/>
          <a:ea typeface="+mn-ea"/>
          <a:cs typeface="+mn-cs"/>
        </a:defRPr>
      </a:lvl7pPr>
      <a:lvl8pPr marL="4800480" algn="l" defTabSz="1371566" rtl="0" eaLnBrk="1" latinLnBrk="0" hangingPunct="1">
        <a:defRPr sz="2801" kern="1200">
          <a:solidFill>
            <a:schemeClr val="tx1"/>
          </a:solidFill>
          <a:latin typeface="+mn-lt"/>
          <a:ea typeface="+mn-ea"/>
          <a:cs typeface="+mn-cs"/>
        </a:defRPr>
      </a:lvl8pPr>
      <a:lvl9pPr marL="5486264" algn="l" defTabSz="1371566" rtl="0" eaLnBrk="1" latinLnBrk="0" hangingPunct="1">
        <a:defRPr sz="2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sv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svg"/><Relationship Id="rId7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9006848" y="-305707"/>
            <a:ext cx="18562305" cy="8555165"/>
            <a:chOff x="0" y="0"/>
            <a:chExt cx="406400" cy="1873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187305"/>
            </a:xfrm>
            <a:custGeom>
              <a:avLst/>
              <a:gdLst/>
              <a:ahLst/>
              <a:cxnLst/>
              <a:rect l="l" t="t" r="r" b="b"/>
              <a:pathLst>
                <a:path w="406400" h="187305">
                  <a:moveTo>
                    <a:pt x="203200" y="0"/>
                  </a:moveTo>
                  <a:lnTo>
                    <a:pt x="203200" y="0"/>
                  </a:lnTo>
                  <a:lnTo>
                    <a:pt x="40640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B55400"/>
            </a:solidFill>
            <a:ln w="2857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15240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038322" y="0"/>
            <a:ext cx="12503082" cy="10287000"/>
            <a:chOff x="0" y="0"/>
            <a:chExt cx="6184570" cy="50883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84570" cy="5088399"/>
            </a:xfrm>
            <a:custGeom>
              <a:avLst/>
              <a:gdLst/>
              <a:ahLst/>
              <a:cxnLst/>
              <a:rect l="l" t="t" r="r" b="b"/>
              <a:pathLst>
                <a:path w="6184570" h="5088399">
                  <a:moveTo>
                    <a:pt x="3433653" y="2544200"/>
                  </a:moveTo>
                  <a:lnTo>
                    <a:pt x="6184570" y="5088399"/>
                  </a:lnTo>
                  <a:lnTo>
                    <a:pt x="2750917" y="5088399"/>
                  </a:lnTo>
                  <a:lnTo>
                    <a:pt x="0" y="2544200"/>
                  </a:lnTo>
                  <a:lnTo>
                    <a:pt x="2750917" y="0"/>
                  </a:lnTo>
                  <a:lnTo>
                    <a:pt x="6184570" y="0"/>
                  </a:lnTo>
                  <a:lnTo>
                    <a:pt x="3433653" y="25442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0" y="0"/>
              <a:ext cx="6184570" cy="5088399"/>
            </a:xfrm>
            <a:custGeom>
              <a:avLst/>
              <a:gdLst/>
              <a:ahLst/>
              <a:cxnLst/>
              <a:rect l="l" t="t" r="r" b="b"/>
              <a:pathLst>
                <a:path w="6184570" h="5088399">
                  <a:moveTo>
                    <a:pt x="2750917" y="2544200"/>
                  </a:moveTo>
                  <a:lnTo>
                    <a:pt x="0" y="5088399"/>
                  </a:lnTo>
                  <a:lnTo>
                    <a:pt x="3433653" y="5088399"/>
                  </a:lnTo>
                  <a:lnTo>
                    <a:pt x="6184570" y="2544200"/>
                  </a:lnTo>
                  <a:lnTo>
                    <a:pt x="3433653" y="0"/>
                  </a:lnTo>
                  <a:lnTo>
                    <a:pt x="0" y="0"/>
                  </a:lnTo>
                  <a:lnTo>
                    <a:pt x="2750917" y="2544200"/>
                  </a:lnTo>
                  <a:close/>
                </a:path>
              </a:pathLst>
            </a:custGeom>
            <a:blipFill>
              <a:blip r:embed="rId2"/>
              <a:stretch>
                <a:fillRect l="-10824" r="-1251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511943" y="6804594"/>
            <a:ext cx="7555842" cy="3952717"/>
            <a:chOff x="0" y="0"/>
            <a:chExt cx="406400" cy="21260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6400" cy="212602"/>
            </a:xfrm>
            <a:custGeom>
              <a:avLst/>
              <a:gdLst/>
              <a:ahLst/>
              <a:cxnLst/>
              <a:rect l="l" t="t" r="r" b="b"/>
              <a:pathLst>
                <a:path w="406400" h="212602">
                  <a:moveTo>
                    <a:pt x="203200" y="0"/>
                  </a:moveTo>
                  <a:lnTo>
                    <a:pt x="203200" y="0"/>
                  </a:lnTo>
                  <a:lnTo>
                    <a:pt x="406400" y="212602"/>
                  </a:lnTo>
                  <a:lnTo>
                    <a:pt x="0" y="21260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>
                <a:alpha val="80000"/>
              </a:srgbClr>
            </a:solidFill>
            <a:ln w="9525" cap="sq">
              <a:solidFill>
                <a:srgbClr val="FFFFFF">
                  <a:alpha val="80000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27000" y="-38100"/>
              <a:ext cx="152400" cy="2507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10800000" flipH="1">
            <a:off x="-2881475" y="9258300"/>
            <a:ext cx="16243898" cy="5188395"/>
          </a:xfrm>
          <a:custGeom>
            <a:avLst/>
            <a:gdLst/>
            <a:ahLst/>
            <a:cxnLst/>
            <a:rect l="l" t="t" r="r" b="b"/>
            <a:pathLst>
              <a:path w="16243898" h="5188395">
                <a:moveTo>
                  <a:pt x="16243898" y="0"/>
                </a:moveTo>
                <a:lnTo>
                  <a:pt x="0" y="0"/>
                </a:lnTo>
                <a:lnTo>
                  <a:pt x="0" y="5188395"/>
                </a:lnTo>
                <a:lnTo>
                  <a:pt x="16243898" y="5188395"/>
                </a:lnTo>
                <a:lnTo>
                  <a:pt x="16243898" y="0"/>
                </a:lnTo>
                <a:close/>
              </a:path>
            </a:pathLst>
          </a:custGeom>
          <a:blipFill>
            <a:blip r:embed="rId3">
              <a:alphaModFix amt="4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002224" y="1076515"/>
            <a:ext cx="4430723" cy="1616615"/>
          </a:xfrm>
          <a:custGeom>
            <a:avLst/>
            <a:gdLst/>
            <a:ahLst/>
            <a:cxnLst/>
            <a:rect l="l" t="t" r="r" b="b"/>
            <a:pathLst>
              <a:path w="4430723" h="1616615">
                <a:moveTo>
                  <a:pt x="0" y="0"/>
                </a:moveTo>
                <a:lnTo>
                  <a:pt x="4430723" y="0"/>
                </a:lnTo>
                <a:lnTo>
                  <a:pt x="4430723" y="1616615"/>
                </a:lnTo>
                <a:lnTo>
                  <a:pt x="0" y="16166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 flipV="1">
            <a:off x="10038323" y="-305707"/>
            <a:ext cx="5877563" cy="5449207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/>
          <p:nvPr/>
        </p:nvSpPr>
        <p:spPr>
          <a:xfrm flipV="1">
            <a:off x="16979994" y="-273156"/>
            <a:ext cx="5859735" cy="5416656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 flipH="1" flipV="1">
            <a:off x="16979994" y="5143500"/>
            <a:ext cx="1614861" cy="1500503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1449624" y="3884620"/>
            <a:ext cx="8274784" cy="276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119"/>
              </a:lnSpc>
            </a:pPr>
            <a:r>
              <a:rPr lang="en-US" sz="7999" spc="-431">
                <a:solidFill>
                  <a:srgbClr val="000000"/>
                </a:solidFill>
                <a:latin typeface="Arial MT Black"/>
                <a:ea typeface="Arial MT Black"/>
                <a:cs typeface="Arial MT Black"/>
                <a:sym typeface="Arial MT Black"/>
              </a:rPr>
              <a:t>The OMA’s WorkAdvance Strategy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275081" y="7480529"/>
            <a:ext cx="5449327" cy="59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83"/>
              </a:lnSpc>
            </a:pPr>
            <a:r>
              <a:rPr lang="en-US" sz="4700" spc="-253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January 21,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444154E-CA0E-4D7A-8404-81887C5B6C4F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566"/>
            <a:endParaRPr lang="en-US" sz="280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4D28D73C-B65D-4CC9-B10E-1C8FD7BC94FC}"/>
              </a:ext>
            </a:extLst>
          </p:cNvPr>
          <p:cNvSpPr txBox="1">
            <a:spLocks/>
          </p:cNvSpPr>
          <p:nvPr/>
        </p:nvSpPr>
        <p:spPr>
          <a:xfrm>
            <a:off x="1805164" y="2606357"/>
            <a:ext cx="4496708" cy="2745810"/>
          </a:xfrm>
          <a:prstGeom prst="rect">
            <a:avLst/>
          </a:prstGeom>
        </p:spPr>
        <p:txBody>
          <a:bodyPr lIns="137160" tIns="68580" rIns="137160" bIns="6858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1828755"/>
            <a:r>
              <a:rPr lang="en-US" sz="7200" dirty="0">
                <a:solidFill>
                  <a:srgbClr val="FFFFFF"/>
                </a:solidFill>
                <a:latin typeface="Montserrat" panose="00000500000000000000" pitchFamily="50" charset="0"/>
                <a:ea typeface="Roboto" pitchFamily="2" charset="0"/>
              </a:rPr>
              <a:t>TESTED AND PROVEN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27155B1-1524-42DE-B41A-921BB3E0E832}"/>
              </a:ext>
            </a:extLst>
          </p:cNvPr>
          <p:cNvSpPr/>
          <p:nvPr/>
        </p:nvSpPr>
        <p:spPr>
          <a:xfrm>
            <a:off x="7903556" y="1323546"/>
            <a:ext cx="4293198" cy="3684768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566"/>
            <a:endParaRPr lang="en-US" sz="280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02CC45A-74EA-42DE-AA4B-86DF98F938B2}"/>
              </a:ext>
            </a:extLst>
          </p:cNvPr>
          <p:cNvSpPr/>
          <p:nvPr/>
        </p:nvSpPr>
        <p:spPr>
          <a:xfrm>
            <a:off x="7903556" y="5446650"/>
            <a:ext cx="4293198" cy="3684768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566"/>
            <a:endParaRPr lang="en-US" sz="280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936FCAC-D1D5-48BA-A080-0DB23089209A}"/>
              </a:ext>
            </a:extLst>
          </p:cNvPr>
          <p:cNvSpPr/>
          <p:nvPr/>
        </p:nvSpPr>
        <p:spPr>
          <a:xfrm>
            <a:off x="12628625" y="1323546"/>
            <a:ext cx="4293198" cy="36847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566"/>
            <a:endParaRPr lang="en-US" sz="280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588C48E-B665-4DF0-A0F2-8601A0DC6E4E}"/>
              </a:ext>
            </a:extLst>
          </p:cNvPr>
          <p:cNvSpPr/>
          <p:nvPr/>
        </p:nvSpPr>
        <p:spPr>
          <a:xfrm>
            <a:off x="2008673" y="5954432"/>
            <a:ext cx="4293198" cy="2678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485" indent="-571485" defTabSz="1371566">
              <a:buFont typeface="Arial" panose="020B0604020202020204" pitchFamily="34" charset="0"/>
              <a:buChar char="•"/>
            </a:pPr>
            <a:r>
              <a:rPr lang="en-US" sz="280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Launched in 2011</a:t>
            </a:r>
          </a:p>
          <a:p>
            <a:pPr marL="571485" indent="-571485" defTabSz="1371566">
              <a:buFont typeface="Arial" panose="020B0604020202020204" pitchFamily="34" charset="0"/>
              <a:buChar char="•"/>
            </a:pPr>
            <a:endParaRPr lang="en-US" sz="280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71485" indent="-571485" defTabSz="1371566">
              <a:buFont typeface="Arial" panose="020B0604020202020204" pitchFamily="34" charset="0"/>
              <a:buChar char="•"/>
            </a:pPr>
            <a:r>
              <a:rPr lang="en-US" sz="280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Over 700 people in research study – half received services; half did not.</a:t>
            </a:r>
            <a:endParaRPr lang="en-US" sz="280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919D9F5-C624-4C62-A367-9F5FE4EFB809}"/>
              </a:ext>
            </a:extLst>
          </p:cNvPr>
          <p:cNvSpPr/>
          <p:nvPr/>
        </p:nvSpPr>
        <p:spPr>
          <a:xfrm>
            <a:off x="12628625" y="5446650"/>
            <a:ext cx="4293198" cy="36847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566"/>
            <a:endParaRPr lang="en-US" sz="280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DD0AF0-3897-6445-8E74-6CDED9BFED33}"/>
              </a:ext>
            </a:extLst>
          </p:cNvPr>
          <p:cNvSpPr/>
          <p:nvPr/>
        </p:nvSpPr>
        <p:spPr>
          <a:xfrm>
            <a:off x="8190791" y="2161116"/>
            <a:ext cx="4020221" cy="1816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566"/>
            <a:r>
              <a:rPr lang="en-US" sz="2801" dirty="0">
                <a:solidFill>
                  <a:srgbClr val="5A193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Two years later, WA participants earned $5k more than the control group</a:t>
            </a:r>
            <a:r>
              <a:rPr lang="en-US" sz="2801" dirty="0">
                <a:solidFill>
                  <a:srgbClr val="EF7A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en-US" sz="2801" dirty="0">
              <a:solidFill>
                <a:srgbClr val="EF7A24"/>
              </a:solidFill>
              <a:latin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E8D927-F955-42C2-3436-BA99C59C5268}"/>
              </a:ext>
            </a:extLst>
          </p:cNvPr>
          <p:cNvSpPr/>
          <p:nvPr/>
        </p:nvSpPr>
        <p:spPr>
          <a:xfrm>
            <a:off x="12788956" y="6249500"/>
            <a:ext cx="4099238" cy="1816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566"/>
            <a:r>
              <a:rPr lang="en-US" sz="2801" dirty="0">
                <a:solidFill>
                  <a:srgbClr val="5A193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Seven years later, WA participants are more likely to earn $40k/year than the control group.</a:t>
            </a:r>
            <a:endParaRPr lang="en-US" sz="2801" dirty="0">
              <a:solidFill>
                <a:srgbClr val="5A193D"/>
              </a:solidFill>
              <a:latin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9E3012-8F55-C5C3-3AE3-EB7C7BC43326}"/>
              </a:ext>
            </a:extLst>
          </p:cNvPr>
          <p:cNvSpPr/>
          <p:nvPr/>
        </p:nvSpPr>
        <p:spPr>
          <a:xfrm>
            <a:off x="12693664" y="2342382"/>
            <a:ext cx="4132514" cy="1385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566"/>
            <a:r>
              <a:rPr lang="en-US" sz="2801">
                <a:solidFill>
                  <a:srgbClr val="0C84A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Positive cost benefit analysis – $2 return for every $1 invested.</a:t>
            </a:r>
            <a:endParaRPr lang="en-US" sz="2801">
              <a:solidFill>
                <a:srgbClr val="0C84A4"/>
              </a:solidFill>
              <a:latin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74FD0F-1509-5A9E-DB61-6CCF8BDC77E1}"/>
              </a:ext>
            </a:extLst>
          </p:cNvPr>
          <p:cNvSpPr/>
          <p:nvPr/>
        </p:nvSpPr>
        <p:spPr>
          <a:xfrm>
            <a:off x="8134645" y="6385322"/>
            <a:ext cx="3839186" cy="1908728"/>
          </a:xfrm>
          <a:prstGeom prst="rect">
            <a:avLst/>
          </a:prstGeom>
        </p:spPr>
        <p:txBody>
          <a:bodyPr wrap="square" lIns="182880" tIns="91440" rIns="182880" bIns="91440" anchor="t">
            <a:spAutoFit/>
          </a:bodyPr>
          <a:lstStyle/>
          <a:p>
            <a:pPr defTabSz="1371566"/>
            <a:r>
              <a:rPr lang="en-US" sz="2801">
                <a:solidFill>
                  <a:srgbClr val="0C84A4"/>
                </a:solidFill>
                <a:latin typeface="Roboto"/>
                <a:ea typeface="Roboto"/>
                <a:cs typeface="Roboto"/>
              </a:rPr>
              <a:t>Program participants were 50% more likely to work full-time in targeted sector.</a:t>
            </a:r>
            <a:endParaRPr lang="en-US" sz="2801">
              <a:solidFill>
                <a:srgbClr val="0C84A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581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2B3E05B-ABA2-49A0-B62E-2C3C7BD22A63}"/>
              </a:ext>
            </a:extLst>
          </p:cNvPr>
          <p:cNvSpPr txBox="1"/>
          <p:nvPr/>
        </p:nvSpPr>
        <p:spPr>
          <a:xfrm>
            <a:off x="0" y="654587"/>
            <a:ext cx="18288000" cy="1431161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 defTabSz="1371600"/>
            <a:r>
              <a:rPr lang="en-US" sz="4200" b="1" dirty="0">
                <a:solidFill>
                  <a:srgbClr val="005392"/>
                </a:solidFill>
                <a:latin typeface="Montserrat" pitchFamily="2" charset="77"/>
                <a:ea typeface="Roboto" panose="02000000000000000000" pitchFamily="2" charset="0"/>
              </a:rPr>
              <a:t>Employer Partner</a:t>
            </a:r>
          </a:p>
          <a:p>
            <a:pPr algn="ctr" defTabSz="1371600"/>
            <a:r>
              <a:rPr lang="en-US" sz="4200" b="1" dirty="0">
                <a:solidFill>
                  <a:srgbClr val="005392"/>
                </a:solidFill>
                <a:latin typeface="Montserrat" pitchFamily="2" charset="77"/>
                <a:ea typeface="Roboto" panose="02000000000000000000" pitchFamily="2" charset="0"/>
                <a:cs typeface="Montserrat Light" charset="0"/>
              </a:rPr>
              <a:t>Characteristics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3711F-A463-F1BA-0D51-4F82A494D0BC}"/>
              </a:ext>
            </a:extLst>
          </p:cNvPr>
          <p:cNvGrpSpPr/>
          <p:nvPr/>
        </p:nvGrpSpPr>
        <p:grpSpPr>
          <a:xfrm>
            <a:off x="1740071" y="2442161"/>
            <a:ext cx="15128628" cy="7190255"/>
            <a:chOff x="677986" y="1371600"/>
            <a:chExt cx="7564314" cy="364326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2794A2E-F22B-0B0E-AB76-279D93086361}"/>
                </a:ext>
              </a:extLst>
            </p:cNvPr>
            <p:cNvSpPr txBox="1"/>
            <p:nvPr/>
          </p:nvSpPr>
          <p:spPr>
            <a:xfrm>
              <a:off x="5862819" y="1371600"/>
              <a:ext cx="2379481" cy="3643261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txBody>
            <a:bodyPr wrap="square" lIns="137160" tIns="68580" rIns="137160" bIns="68580" rtlCol="0">
              <a:noAutofit/>
            </a:bodyPr>
            <a:lstStyle/>
            <a:p>
              <a:pPr marL="342891" indent="-342891" defTabSz="1371600">
                <a:spcAft>
                  <a:spcPts val="2400"/>
                </a:spcAft>
                <a:buFont typeface="Arial" panose="020B0604020202020204" pitchFamily="34" charset="0"/>
                <a:buChar char="•"/>
              </a:pPr>
              <a:endParaRPr lang="en-US" sz="240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defTabSz="1371600">
                <a:spcAft>
                  <a:spcPts val="2400"/>
                </a:spcAft>
              </a:pPr>
              <a:endParaRPr lang="en-US" sz="240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defTabSz="1371600">
                <a:spcAft>
                  <a:spcPts val="2400"/>
                </a:spcAft>
              </a:pPr>
              <a:endParaRPr lang="en-US" sz="240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defTabSz="1371600">
                <a:spcAft>
                  <a:spcPts val="2400"/>
                </a:spcAft>
              </a:pPr>
              <a:endParaRPr lang="en-US" sz="240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342891" indent="-342891" defTabSz="1371600">
                <a:spcAft>
                  <a:spcPts val="2400"/>
                </a:spcAft>
                <a:buFont typeface="Arial" panose="020B0604020202020204" pitchFamily="34" charset="0"/>
                <a:buChar char="•"/>
              </a:pPr>
              <a:r>
                <a:rPr lang="en-US" sz="3000">
                  <a:solidFill>
                    <a:srgbClr val="5E5E5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Will provide an organizational champion to support program</a:t>
              </a:r>
            </a:p>
            <a:p>
              <a:pPr marL="342891" indent="-342891" defTabSz="1371600">
                <a:spcAft>
                  <a:spcPts val="2400"/>
                </a:spcAft>
                <a:buFont typeface="Arial" panose="020B0604020202020204" pitchFamily="34" charset="0"/>
                <a:buChar char="•"/>
              </a:pPr>
              <a:r>
                <a:rPr lang="en-US" sz="3000">
                  <a:solidFill>
                    <a:srgbClr val="5E5E5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Commitment to interviewing candidates</a:t>
              </a:r>
            </a:p>
            <a:p>
              <a:pPr marL="342891" indent="-342891" defTabSz="1371600">
                <a:spcAft>
                  <a:spcPts val="2400"/>
                </a:spcAft>
                <a:buFont typeface="Arial" panose="020B0604020202020204" pitchFamily="34" charset="0"/>
                <a:buChar char="•"/>
              </a:pPr>
              <a:r>
                <a:rPr lang="en-US" sz="3000">
                  <a:solidFill>
                    <a:srgbClr val="5E5E5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Views career coaching as an asset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3BF9E9B-DFC0-0F7D-522E-8B80811EB71A}"/>
                </a:ext>
              </a:extLst>
            </p:cNvPr>
            <p:cNvSpPr txBox="1"/>
            <p:nvPr/>
          </p:nvSpPr>
          <p:spPr>
            <a:xfrm>
              <a:off x="3260420" y="1371601"/>
              <a:ext cx="2379481" cy="3643260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txBody>
            <a:bodyPr wrap="square" lIns="137160" tIns="68580" rIns="137160" bIns="68580" rtlCol="0">
              <a:noAutofit/>
            </a:bodyPr>
            <a:lstStyle/>
            <a:p>
              <a:pPr marL="342891" indent="-342891" defTabSz="1371600">
                <a:spcAft>
                  <a:spcPts val="2400"/>
                </a:spcAft>
                <a:buFont typeface="Arial" panose="020B0604020202020204" pitchFamily="34" charset="0"/>
                <a:buChar char="•"/>
              </a:pPr>
              <a:endParaRPr lang="en-US" sz="2400">
                <a:solidFill>
                  <a:srgbClr val="5A193D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342891" indent="-342891" defTabSz="1371600">
                <a:spcAft>
                  <a:spcPts val="2400"/>
                </a:spcAft>
                <a:buFont typeface="Arial" panose="020B0604020202020204" pitchFamily="34" charset="0"/>
                <a:buChar char="•"/>
              </a:pPr>
              <a:endParaRPr lang="en-US" sz="3200">
                <a:solidFill>
                  <a:srgbClr val="5A193D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defTabSz="1371600">
                <a:spcAft>
                  <a:spcPts val="2400"/>
                </a:spcAft>
              </a:pPr>
              <a:endParaRPr lang="en-US" sz="2400">
                <a:solidFill>
                  <a:srgbClr val="5A193D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defTabSz="1371600">
                <a:spcAft>
                  <a:spcPts val="2400"/>
                </a:spcAft>
              </a:pPr>
              <a:endParaRPr lang="en-US" sz="2400">
                <a:solidFill>
                  <a:srgbClr val="5A193D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342891" indent="-342891" defTabSz="1371600">
                <a:spcAft>
                  <a:spcPts val="2400"/>
                </a:spcAft>
                <a:buFont typeface="Arial" panose="020B0604020202020204" pitchFamily="34" charset="0"/>
                <a:buChar char="•"/>
              </a:pPr>
              <a:r>
                <a:rPr lang="en-US" sz="3000">
                  <a:solidFill>
                    <a:srgbClr val="5E5E5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Recognition that the current candidate pool is insufficient</a:t>
              </a:r>
            </a:p>
            <a:p>
              <a:pPr marL="342891" indent="-342891" defTabSz="1371600">
                <a:spcAft>
                  <a:spcPts val="2400"/>
                </a:spcAft>
                <a:buFont typeface="Arial" panose="020B0604020202020204" pitchFamily="34" charset="0"/>
                <a:buChar char="•"/>
              </a:pPr>
              <a:r>
                <a:rPr lang="en-US" sz="3000">
                  <a:solidFill>
                    <a:srgbClr val="5E5E5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Will look in new places for job seekers</a:t>
              </a:r>
            </a:p>
            <a:p>
              <a:pPr marL="342891" indent="-342891" defTabSz="1371600">
                <a:spcAft>
                  <a:spcPts val="2400"/>
                </a:spcAft>
                <a:buFont typeface="Arial" panose="020B0604020202020204" pitchFamily="34" charset="0"/>
                <a:buChar char="•"/>
              </a:pPr>
              <a:r>
                <a:rPr lang="en-US" sz="3000">
                  <a:solidFill>
                    <a:srgbClr val="5E5E5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Will support training initiatives to develop workers</a:t>
              </a:r>
            </a:p>
            <a:p>
              <a:pPr marL="342891" indent="-342891" defTabSz="1371600">
                <a:spcAft>
                  <a:spcPts val="2400"/>
                </a:spcAft>
                <a:buFont typeface="Arial" panose="020B0604020202020204" pitchFamily="34" charset="0"/>
                <a:buChar char="•"/>
              </a:pPr>
              <a:endParaRPr lang="en-US" sz="2400">
                <a:solidFill>
                  <a:srgbClr val="5A193D"/>
                </a:solidFill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68C4D9-2DD9-4CD4-B269-4799FD32DE88}"/>
                </a:ext>
              </a:extLst>
            </p:cNvPr>
            <p:cNvSpPr txBox="1"/>
            <p:nvPr/>
          </p:nvSpPr>
          <p:spPr>
            <a:xfrm>
              <a:off x="677986" y="1371601"/>
              <a:ext cx="2379481" cy="3643260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txBody>
            <a:bodyPr wrap="square" lIns="137160" tIns="68580" rIns="137160" bIns="68580" rtlCol="0">
              <a:noAutofit/>
            </a:bodyPr>
            <a:lstStyle/>
            <a:p>
              <a:pPr marL="342891" indent="-342891" defTabSz="1371600">
                <a:spcAft>
                  <a:spcPts val="2400"/>
                </a:spcAft>
                <a:buFont typeface="Arial" panose="020B0604020202020204" pitchFamily="34" charset="0"/>
                <a:buChar char="•"/>
              </a:pPr>
              <a:endParaRPr lang="en-US" sz="2400" dirty="0">
                <a:solidFill>
                  <a:srgbClr val="0C83A3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342891" indent="-342891" defTabSz="1371600">
                <a:spcAft>
                  <a:spcPts val="2400"/>
                </a:spcAft>
                <a:buFont typeface="Arial" panose="020B0604020202020204" pitchFamily="34" charset="0"/>
                <a:buChar char="•"/>
              </a:pPr>
              <a:endParaRPr lang="en-US" sz="2400" dirty="0">
                <a:solidFill>
                  <a:srgbClr val="0C83A3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342891" indent="-342891" defTabSz="1371600">
                <a:spcAft>
                  <a:spcPts val="2400"/>
                </a:spcAft>
                <a:buFont typeface="Arial" panose="020B0604020202020204" pitchFamily="34" charset="0"/>
                <a:buChar char="•"/>
              </a:pPr>
              <a:endParaRPr lang="en-US" sz="2400" dirty="0">
                <a:solidFill>
                  <a:srgbClr val="0C83A3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342891" indent="-342891" defTabSz="1371600">
                <a:spcAft>
                  <a:spcPts val="2400"/>
                </a:spcAft>
                <a:buFont typeface="Arial" panose="020B0604020202020204" pitchFamily="34" charset="0"/>
                <a:buChar char="•"/>
              </a:pPr>
              <a:endParaRPr lang="en-US" sz="2400" dirty="0">
                <a:solidFill>
                  <a:srgbClr val="0C83A3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342891" indent="-342891" defTabSz="1371600">
                <a:spcAft>
                  <a:spcPts val="2400"/>
                </a:spcAft>
                <a:buFont typeface="Arial" panose="020B0604020202020204" pitchFamily="34" charset="0"/>
                <a:buChar char="•"/>
              </a:pPr>
              <a:r>
                <a:rPr lang="en-US" sz="3000" dirty="0">
                  <a:solidFill>
                    <a:srgbClr val="5E5E5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Competitive wages and benefits</a:t>
              </a:r>
            </a:p>
            <a:p>
              <a:pPr marL="342891" indent="-342891" defTabSz="1371600">
                <a:spcAft>
                  <a:spcPts val="2400"/>
                </a:spcAft>
                <a:buFont typeface="Arial" panose="020B0604020202020204" pitchFamily="34" charset="0"/>
                <a:buChar char="•"/>
              </a:pPr>
              <a:r>
                <a:rPr lang="en-US" sz="3000" dirty="0">
                  <a:solidFill>
                    <a:srgbClr val="5E5E5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Advancement opportunities</a:t>
              </a:r>
            </a:p>
            <a:p>
              <a:pPr marL="342891" indent="-342891" defTabSz="1371600">
                <a:spcAft>
                  <a:spcPts val="2400"/>
                </a:spcAft>
                <a:buFont typeface="Arial" panose="020B0604020202020204" pitchFamily="34" charset="0"/>
                <a:buChar char="•"/>
              </a:pPr>
              <a:r>
                <a:rPr lang="en-US" sz="3000" dirty="0">
                  <a:solidFill>
                    <a:srgbClr val="5E5E5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Has or is interested in building career pathways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9A98A23-D148-BA4B-3253-0D9B9E9BEA07}"/>
                </a:ext>
              </a:extLst>
            </p:cNvPr>
            <p:cNvGrpSpPr/>
            <p:nvPr/>
          </p:nvGrpSpPr>
          <p:grpSpPr>
            <a:xfrm>
              <a:off x="812225" y="1520912"/>
              <a:ext cx="7295836" cy="1050837"/>
              <a:chOff x="812225" y="1520912"/>
              <a:chExt cx="7295836" cy="1050837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D9D9A614-259B-4A14-AC0E-6F2D80D80E8E}"/>
                  </a:ext>
                </a:extLst>
              </p:cNvPr>
              <p:cNvSpPr/>
              <p:nvPr/>
            </p:nvSpPr>
            <p:spPr>
              <a:xfrm>
                <a:off x="3394656" y="1520913"/>
                <a:ext cx="2130974" cy="1050836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r>
                  <a:rPr lang="en-US" sz="360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Interest in a broader candidate pool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4946D53-732C-4619-9A46-0DE27BCDD280}"/>
                  </a:ext>
                </a:extLst>
              </p:cNvPr>
              <p:cNvSpPr/>
              <p:nvPr/>
            </p:nvSpPr>
            <p:spPr>
              <a:xfrm>
                <a:off x="5977087" y="1520913"/>
                <a:ext cx="2130974" cy="1050836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r>
                  <a:rPr lang="en-US" sz="360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Invested in WorkAdvance</a:t>
                </a: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563B187F-DF14-48AA-AF07-9D9F30B5ED96}"/>
                  </a:ext>
                </a:extLst>
              </p:cNvPr>
              <p:cNvSpPr/>
              <p:nvPr/>
            </p:nvSpPr>
            <p:spPr>
              <a:xfrm>
                <a:off x="812225" y="1520912"/>
                <a:ext cx="2130974" cy="1050837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r>
                  <a:rPr lang="en-US" sz="360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Commitment to living wages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8270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245CB-25DD-4C6B-8872-4F5F18D655B2}"/>
              </a:ext>
            </a:extLst>
          </p:cNvPr>
          <p:cNvSpPr txBox="1">
            <a:spLocks/>
          </p:cNvSpPr>
          <p:nvPr/>
        </p:nvSpPr>
        <p:spPr>
          <a:xfrm>
            <a:off x="2489561" y="712861"/>
            <a:ext cx="12871344" cy="1248230"/>
          </a:xfrm>
          <a:prstGeom prst="rect">
            <a:avLst/>
          </a:prstGeom>
        </p:spPr>
        <p:txBody>
          <a:bodyPr lIns="137160" tIns="68580" rIns="137160" bIns="6858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1371600"/>
            <a:r>
              <a:rPr lang="en-US" sz="6000" dirty="0">
                <a:solidFill>
                  <a:srgbClr val="005392"/>
                </a:solidFill>
                <a:latin typeface="Montserrat" pitchFamily="50" charset="0"/>
              </a:rPr>
              <a:t>WorkAdvance</a:t>
            </a:r>
            <a:r>
              <a:rPr lang="en-US" sz="3000" b="0" dirty="0">
                <a:solidFill>
                  <a:srgbClr val="005392"/>
                </a:solidFill>
                <a:latin typeface="Montserrat" pitchFamily="50" charset="0"/>
              </a:rPr>
              <a:t> </a:t>
            </a:r>
            <a:r>
              <a:rPr lang="en-US" sz="6000" dirty="0">
                <a:solidFill>
                  <a:srgbClr val="005392"/>
                </a:solidFill>
                <a:latin typeface="Montserrat" pitchFamily="50" charset="0"/>
              </a:rPr>
              <a:t>Career Pathway</a:t>
            </a:r>
          </a:p>
          <a:p>
            <a:pPr defTabSz="1371600"/>
            <a:r>
              <a:rPr lang="en-US" sz="3600" b="0" dirty="0">
                <a:solidFill>
                  <a:srgbClr val="FFFFFF">
                    <a:lumMod val="50000"/>
                  </a:srgbClr>
                </a:solidFill>
                <a:latin typeface="Montserrat" pitchFamily="50" charset="0"/>
              </a:rPr>
              <a:t>(Job Seeker Perspective)</a:t>
            </a:r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45269A36-15BC-AB23-A0C9-5B3A950C7F67}"/>
              </a:ext>
            </a:extLst>
          </p:cNvPr>
          <p:cNvSpPr/>
          <p:nvPr/>
        </p:nvSpPr>
        <p:spPr>
          <a:xfrm>
            <a:off x="2241383" y="5372817"/>
            <a:ext cx="16046621" cy="152163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3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0E4FAF24-816B-4D7B-9D24-BE171FC1A953}"/>
              </a:ext>
            </a:extLst>
          </p:cNvPr>
          <p:cNvSpPr>
            <a:spLocks/>
          </p:cNvSpPr>
          <p:nvPr/>
        </p:nvSpPr>
        <p:spPr bwMode="auto">
          <a:xfrm>
            <a:off x="2694965" y="2900855"/>
            <a:ext cx="2557206" cy="6483023"/>
          </a:xfrm>
          <a:custGeom>
            <a:avLst/>
            <a:gdLst>
              <a:gd name="T0" fmla="*/ 303 w 303"/>
              <a:gd name="T1" fmla="*/ 604 h 760"/>
              <a:gd name="T2" fmla="*/ 151 w 303"/>
              <a:gd name="T3" fmla="*/ 760 h 760"/>
              <a:gd name="T4" fmla="*/ 0 w 303"/>
              <a:gd name="T5" fmla="*/ 604 h 760"/>
              <a:gd name="T6" fmla="*/ 0 w 303"/>
              <a:gd name="T7" fmla="*/ 155 h 760"/>
              <a:gd name="T8" fmla="*/ 151 w 303"/>
              <a:gd name="T9" fmla="*/ 0 h 760"/>
              <a:gd name="T10" fmla="*/ 303 w 303"/>
              <a:gd name="T11" fmla="*/ 155 h 760"/>
              <a:gd name="T12" fmla="*/ 303 w 303"/>
              <a:gd name="T13" fmla="*/ 604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3" h="760">
                <a:moveTo>
                  <a:pt x="303" y="604"/>
                </a:moveTo>
                <a:cubicBezTo>
                  <a:pt x="303" y="690"/>
                  <a:pt x="234" y="760"/>
                  <a:pt x="151" y="760"/>
                </a:cubicBezTo>
                <a:cubicBezTo>
                  <a:pt x="68" y="760"/>
                  <a:pt x="0" y="690"/>
                  <a:pt x="0" y="604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70"/>
                  <a:pt x="68" y="0"/>
                  <a:pt x="151" y="0"/>
                </a:cubicBezTo>
                <a:cubicBezTo>
                  <a:pt x="234" y="0"/>
                  <a:pt x="303" y="70"/>
                  <a:pt x="303" y="155"/>
                </a:cubicBezTo>
                <a:lnTo>
                  <a:pt x="303" y="6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3600">
              <a:solidFill>
                <a:srgbClr val="5E5E5E"/>
              </a:solidFill>
              <a:latin typeface="Arial"/>
            </a:endParaRPr>
          </a:p>
        </p:txBody>
      </p:sp>
      <p:sp>
        <p:nvSpPr>
          <p:cNvPr id="5" name="Freeform 23">
            <a:extLst>
              <a:ext uri="{FF2B5EF4-FFF2-40B4-BE49-F238E27FC236}">
                <a16:creationId xmlns:a16="http://schemas.microsoft.com/office/drawing/2014/main" id="{A027D0C2-986B-435D-9EB6-23ED80DE97FE}"/>
              </a:ext>
            </a:extLst>
          </p:cNvPr>
          <p:cNvSpPr>
            <a:spLocks/>
          </p:cNvSpPr>
          <p:nvPr/>
        </p:nvSpPr>
        <p:spPr bwMode="auto">
          <a:xfrm>
            <a:off x="5709328" y="2900855"/>
            <a:ext cx="2546492" cy="6483023"/>
          </a:xfrm>
          <a:custGeom>
            <a:avLst/>
            <a:gdLst>
              <a:gd name="T0" fmla="*/ 302 w 302"/>
              <a:gd name="T1" fmla="*/ 604 h 760"/>
              <a:gd name="T2" fmla="*/ 151 w 302"/>
              <a:gd name="T3" fmla="*/ 760 h 760"/>
              <a:gd name="T4" fmla="*/ 0 w 302"/>
              <a:gd name="T5" fmla="*/ 604 h 760"/>
              <a:gd name="T6" fmla="*/ 0 w 302"/>
              <a:gd name="T7" fmla="*/ 155 h 760"/>
              <a:gd name="T8" fmla="*/ 151 w 302"/>
              <a:gd name="T9" fmla="*/ 0 h 760"/>
              <a:gd name="T10" fmla="*/ 302 w 302"/>
              <a:gd name="T11" fmla="*/ 155 h 760"/>
              <a:gd name="T12" fmla="*/ 302 w 302"/>
              <a:gd name="T13" fmla="*/ 604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2" h="760">
                <a:moveTo>
                  <a:pt x="302" y="604"/>
                </a:moveTo>
                <a:cubicBezTo>
                  <a:pt x="302" y="690"/>
                  <a:pt x="234" y="760"/>
                  <a:pt x="151" y="760"/>
                </a:cubicBezTo>
                <a:cubicBezTo>
                  <a:pt x="68" y="760"/>
                  <a:pt x="0" y="690"/>
                  <a:pt x="0" y="604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70"/>
                  <a:pt x="68" y="0"/>
                  <a:pt x="151" y="0"/>
                </a:cubicBezTo>
                <a:cubicBezTo>
                  <a:pt x="234" y="0"/>
                  <a:pt x="302" y="70"/>
                  <a:pt x="302" y="155"/>
                </a:cubicBezTo>
                <a:lnTo>
                  <a:pt x="302" y="6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3600">
              <a:solidFill>
                <a:srgbClr val="5E5E5E"/>
              </a:solidFill>
              <a:latin typeface="Arial"/>
            </a:endParaRPr>
          </a:p>
        </p:txBody>
      </p:sp>
      <p:sp>
        <p:nvSpPr>
          <p:cNvPr id="6" name="Freeform 26">
            <a:extLst>
              <a:ext uri="{FF2B5EF4-FFF2-40B4-BE49-F238E27FC236}">
                <a16:creationId xmlns:a16="http://schemas.microsoft.com/office/drawing/2014/main" id="{90C17B61-8931-46D4-B56B-650B008611C4}"/>
              </a:ext>
            </a:extLst>
          </p:cNvPr>
          <p:cNvSpPr>
            <a:spLocks/>
          </p:cNvSpPr>
          <p:nvPr/>
        </p:nvSpPr>
        <p:spPr bwMode="auto">
          <a:xfrm>
            <a:off x="11705909" y="2900855"/>
            <a:ext cx="2550065" cy="6483023"/>
          </a:xfrm>
          <a:custGeom>
            <a:avLst/>
            <a:gdLst>
              <a:gd name="T0" fmla="*/ 302 w 302"/>
              <a:gd name="T1" fmla="*/ 604 h 760"/>
              <a:gd name="T2" fmla="*/ 151 w 302"/>
              <a:gd name="T3" fmla="*/ 760 h 760"/>
              <a:gd name="T4" fmla="*/ 0 w 302"/>
              <a:gd name="T5" fmla="*/ 604 h 760"/>
              <a:gd name="T6" fmla="*/ 0 w 302"/>
              <a:gd name="T7" fmla="*/ 155 h 760"/>
              <a:gd name="T8" fmla="*/ 151 w 302"/>
              <a:gd name="T9" fmla="*/ 0 h 760"/>
              <a:gd name="T10" fmla="*/ 302 w 302"/>
              <a:gd name="T11" fmla="*/ 155 h 760"/>
              <a:gd name="T12" fmla="*/ 302 w 302"/>
              <a:gd name="T13" fmla="*/ 604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2" h="760">
                <a:moveTo>
                  <a:pt x="302" y="604"/>
                </a:moveTo>
                <a:cubicBezTo>
                  <a:pt x="302" y="690"/>
                  <a:pt x="234" y="760"/>
                  <a:pt x="151" y="760"/>
                </a:cubicBezTo>
                <a:cubicBezTo>
                  <a:pt x="68" y="760"/>
                  <a:pt x="0" y="690"/>
                  <a:pt x="0" y="604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70"/>
                  <a:pt x="68" y="0"/>
                  <a:pt x="151" y="0"/>
                </a:cubicBezTo>
                <a:cubicBezTo>
                  <a:pt x="234" y="0"/>
                  <a:pt x="302" y="70"/>
                  <a:pt x="302" y="155"/>
                </a:cubicBezTo>
                <a:lnTo>
                  <a:pt x="302" y="6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3600">
              <a:solidFill>
                <a:srgbClr val="5E5E5E"/>
              </a:solidFill>
              <a:latin typeface="Arial"/>
            </a:endParaRPr>
          </a:p>
        </p:txBody>
      </p:sp>
      <p:sp>
        <p:nvSpPr>
          <p:cNvPr id="8" name="Freeform 33">
            <a:extLst>
              <a:ext uri="{FF2B5EF4-FFF2-40B4-BE49-F238E27FC236}">
                <a16:creationId xmlns:a16="http://schemas.microsoft.com/office/drawing/2014/main" id="{EF0C99A6-354E-421E-B490-0DB4F17998E0}"/>
              </a:ext>
            </a:extLst>
          </p:cNvPr>
          <p:cNvSpPr>
            <a:spLocks/>
          </p:cNvSpPr>
          <p:nvPr/>
        </p:nvSpPr>
        <p:spPr bwMode="auto">
          <a:xfrm>
            <a:off x="8712976" y="2900855"/>
            <a:ext cx="2546492" cy="6483023"/>
          </a:xfrm>
          <a:custGeom>
            <a:avLst/>
            <a:gdLst>
              <a:gd name="T0" fmla="*/ 302 w 302"/>
              <a:gd name="T1" fmla="*/ 604 h 760"/>
              <a:gd name="T2" fmla="*/ 151 w 302"/>
              <a:gd name="T3" fmla="*/ 760 h 760"/>
              <a:gd name="T4" fmla="*/ 0 w 302"/>
              <a:gd name="T5" fmla="*/ 604 h 760"/>
              <a:gd name="T6" fmla="*/ 0 w 302"/>
              <a:gd name="T7" fmla="*/ 155 h 760"/>
              <a:gd name="T8" fmla="*/ 151 w 302"/>
              <a:gd name="T9" fmla="*/ 0 h 760"/>
              <a:gd name="T10" fmla="*/ 302 w 302"/>
              <a:gd name="T11" fmla="*/ 155 h 760"/>
              <a:gd name="T12" fmla="*/ 302 w 302"/>
              <a:gd name="T13" fmla="*/ 604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2" h="760">
                <a:moveTo>
                  <a:pt x="302" y="604"/>
                </a:moveTo>
                <a:cubicBezTo>
                  <a:pt x="302" y="690"/>
                  <a:pt x="234" y="760"/>
                  <a:pt x="151" y="760"/>
                </a:cubicBezTo>
                <a:cubicBezTo>
                  <a:pt x="68" y="760"/>
                  <a:pt x="0" y="690"/>
                  <a:pt x="0" y="604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70"/>
                  <a:pt x="68" y="0"/>
                  <a:pt x="151" y="0"/>
                </a:cubicBezTo>
                <a:cubicBezTo>
                  <a:pt x="234" y="0"/>
                  <a:pt x="302" y="70"/>
                  <a:pt x="302" y="155"/>
                </a:cubicBezTo>
                <a:lnTo>
                  <a:pt x="302" y="6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3600">
              <a:solidFill>
                <a:srgbClr val="5E5E5E"/>
              </a:solidFill>
              <a:latin typeface="Arial"/>
            </a:endParaRPr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0E4C5F1D-4045-454A-9477-2DCC16406D28}"/>
              </a:ext>
            </a:extLst>
          </p:cNvPr>
          <p:cNvSpPr>
            <a:spLocks/>
          </p:cNvSpPr>
          <p:nvPr/>
        </p:nvSpPr>
        <p:spPr bwMode="auto">
          <a:xfrm>
            <a:off x="2694965" y="2900855"/>
            <a:ext cx="2557206" cy="2593211"/>
          </a:xfrm>
          <a:custGeom>
            <a:avLst/>
            <a:gdLst>
              <a:gd name="T0" fmla="*/ 151 w 303"/>
              <a:gd name="T1" fmla="*/ 0 h 304"/>
              <a:gd name="T2" fmla="*/ 0 w 303"/>
              <a:gd name="T3" fmla="*/ 155 h 304"/>
              <a:gd name="T4" fmla="*/ 0 w 303"/>
              <a:gd name="T5" fmla="*/ 216 h 304"/>
              <a:gd name="T6" fmla="*/ 151 w 303"/>
              <a:gd name="T7" fmla="*/ 304 h 304"/>
              <a:gd name="T8" fmla="*/ 303 w 303"/>
              <a:gd name="T9" fmla="*/ 216 h 304"/>
              <a:gd name="T10" fmla="*/ 303 w 303"/>
              <a:gd name="T11" fmla="*/ 155 h 304"/>
              <a:gd name="T12" fmla="*/ 151 w 303"/>
              <a:gd name="T13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3" h="304">
                <a:moveTo>
                  <a:pt x="151" y="0"/>
                </a:moveTo>
                <a:cubicBezTo>
                  <a:pt x="68" y="0"/>
                  <a:pt x="0" y="70"/>
                  <a:pt x="0" y="155"/>
                </a:cubicBezTo>
                <a:cubicBezTo>
                  <a:pt x="0" y="216"/>
                  <a:pt x="0" y="216"/>
                  <a:pt x="0" y="216"/>
                </a:cubicBezTo>
                <a:cubicBezTo>
                  <a:pt x="151" y="304"/>
                  <a:pt x="151" y="304"/>
                  <a:pt x="151" y="304"/>
                </a:cubicBezTo>
                <a:cubicBezTo>
                  <a:pt x="303" y="216"/>
                  <a:pt x="303" y="216"/>
                  <a:pt x="303" y="216"/>
                </a:cubicBezTo>
                <a:cubicBezTo>
                  <a:pt x="303" y="155"/>
                  <a:pt x="303" y="155"/>
                  <a:pt x="303" y="155"/>
                </a:cubicBezTo>
                <a:cubicBezTo>
                  <a:pt x="303" y="70"/>
                  <a:pt x="234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3600">
              <a:solidFill>
                <a:srgbClr val="5E5E5E"/>
              </a:solidFill>
              <a:latin typeface="Arial"/>
            </a:endParaRPr>
          </a:p>
        </p:txBody>
      </p:sp>
      <p:sp>
        <p:nvSpPr>
          <p:cNvPr id="10" name="Freeform 24">
            <a:extLst>
              <a:ext uri="{FF2B5EF4-FFF2-40B4-BE49-F238E27FC236}">
                <a16:creationId xmlns:a16="http://schemas.microsoft.com/office/drawing/2014/main" id="{77E7D7A3-2B79-4C89-A23B-2102100D49DC}"/>
              </a:ext>
            </a:extLst>
          </p:cNvPr>
          <p:cNvSpPr>
            <a:spLocks/>
          </p:cNvSpPr>
          <p:nvPr/>
        </p:nvSpPr>
        <p:spPr bwMode="auto">
          <a:xfrm>
            <a:off x="5709328" y="2900855"/>
            <a:ext cx="2546492" cy="2593211"/>
          </a:xfrm>
          <a:custGeom>
            <a:avLst/>
            <a:gdLst>
              <a:gd name="T0" fmla="*/ 151 w 302"/>
              <a:gd name="T1" fmla="*/ 0 h 304"/>
              <a:gd name="T2" fmla="*/ 0 w 302"/>
              <a:gd name="T3" fmla="*/ 155 h 304"/>
              <a:gd name="T4" fmla="*/ 0 w 302"/>
              <a:gd name="T5" fmla="*/ 216 h 304"/>
              <a:gd name="T6" fmla="*/ 151 w 302"/>
              <a:gd name="T7" fmla="*/ 304 h 304"/>
              <a:gd name="T8" fmla="*/ 302 w 302"/>
              <a:gd name="T9" fmla="*/ 216 h 304"/>
              <a:gd name="T10" fmla="*/ 302 w 302"/>
              <a:gd name="T11" fmla="*/ 155 h 304"/>
              <a:gd name="T12" fmla="*/ 151 w 302"/>
              <a:gd name="T13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2" h="304">
                <a:moveTo>
                  <a:pt x="151" y="0"/>
                </a:moveTo>
                <a:cubicBezTo>
                  <a:pt x="68" y="0"/>
                  <a:pt x="0" y="70"/>
                  <a:pt x="0" y="155"/>
                </a:cubicBezTo>
                <a:cubicBezTo>
                  <a:pt x="0" y="216"/>
                  <a:pt x="0" y="216"/>
                  <a:pt x="0" y="216"/>
                </a:cubicBezTo>
                <a:cubicBezTo>
                  <a:pt x="151" y="304"/>
                  <a:pt x="151" y="304"/>
                  <a:pt x="151" y="304"/>
                </a:cubicBezTo>
                <a:cubicBezTo>
                  <a:pt x="302" y="216"/>
                  <a:pt x="302" y="216"/>
                  <a:pt x="302" y="216"/>
                </a:cubicBezTo>
                <a:cubicBezTo>
                  <a:pt x="302" y="155"/>
                  <a:pt x="302" y="155"/>
                  <a:pt x="302" y="155"/>
                </a:cubicBezTo>
                <a:cubicBezTo>
                  <a:pt x="302" y="70"/>
                  <a:pt x="234" y="0"/>
                  <a:pt x="151" y="0"/>
                </a:cubicBezTo>
                <a:close/>
              </a:path>
            </a:pathLst>
          </a:custGeom>
          <a:solidFill>
            <a:srgbClr val="0C84A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3600">
              <a:solidFill>
                <a:srgbClr val="5E5E5E"/>
              </a:solidFill>
              <a:latin typeface="Arial"/>
            </a:endParaRPr>
          </a:p>
        </p:txBody>
      </p:sp>
      <p:sp>
        <p:nvSpPr>
          <p:cNvPr id="11" name="Freeform 27">
            <a:extLst>
              <a:ext uri="{FF2B5EF4-FFF2-40B4-BE49-F238E27FC236}">
                <a16:creationId xmlns:a16="http://schemas.microsoft.com/office/drawing/2014/main" id="{9A8BEF48-FB48-4FF1-A83D-3F16D81C9213}"/>
              </a:ext>
            </a:extLst>
          </p:cNvPr>
          <p:cNvSpPr>
            <a:spLocks/>
          </p:cNvSpPr>
          <p:nvPr/>
        </p:nvSpPr>
        <p:spPr bwMode="auto">
          <a:xfrm>
            <a:off x="11705909" y="2900855"/>
            <a:ext cx="2550065" cy="2593211"/>
          </a:xfrm>
          <a:custGeom>
            <a:avLst/>
            <a:gdLst>
              <a:gd name="T0" fmla="*/ 151 w 302"/>
              <a:gd name="T1" fmla="*/ 0 h 304"/>
              <a:gd name="T2" fmla="*/ 0 w 302"/>
              <a:gd name="T3" fmla="*/ 155 h 304"/>
              <a:gd name="T4" fmla="*/ 0 w 302"/>
              <a:gd name="T5" fmla="*/ 216 h 304"/>
              <a:gd name="T6" fmla="*/ 151 w 302"/>
              <a:gd name="T7" fmla="*/ 304 h 304"/>
              <a:gd name="T8" fmla="*/ 302 w 302"/>
              <a:gd name="T9" fmla="*/ 216 h 304"/>
              <a:gd name="T10" fmla="*/ 302 w 302"/>
              <a:gd name="T11" fmla="*/ 155 h 304"/>
              <a:gd name="T12" fmla="*/ 151 w 302"/>
              <a:gd name="T13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2" h="304">
                <a:moveTo>
                  <a:pt x="151" y="0"/>
                </a:moveTo>
                <a:cubicBezTo>
                  <a:pt x="68" y="0"/>
                  <a:pt x="0" y="70"/>
                  <a:pt x="0" y="155"/>
                </a:cubicBezTo>
                <a:cubicBezTo>
                  <a:pt x="0" y="216"/>
                  <a:pt x="0" y="216"/>
                  <a:pt x="0" y="216"/>
                </a:cubicBezTo>
                <a:cubicBezTo>
                  <a:pt x="151" y="304"/>
                  <a:pt x="151" y="304"/>
                  <a:pt x="151" y="304"/>
                </a:cubicBezTo>
                <a:cubicBezTo>
                  <a:pt x="302" y="216"/>
                  <a:pt x="302" y="216"/>
                  <a:pt x="302" y="216"/>
                </a:cubicBezTo>
                <a:cubicBezTo>
                  <a:pt x="302" y="155"/>
                  <a:pt x="302" y="155"/>
                  <a:pt x="302" y="155"/>
                </a:cubicBezTo>
                <a:cubicBezTo>
                  <a:pt x="302" y="70"/>
                  <a:pt x="234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3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3600">
              <a:solidFill>
                <a:srgbClr val="5E5E5E"/>
              </a:solidFill>
              <a:latin typeface="Arial"/>
            </a:endParaRPr>
          </a:p>
        </p:txBody>
      </p:sp>
      <p:sp>
        <p:nvSpPr>
          <p:cNvPr id="13" name="Freeform 34">
            <a:extLst>
              <a:ext uri="{FF2B5EF4-FFF2-40B4-BE49-F238E27FC236}">
                <a16:creationId xmlns:a16="http://schemas.microsoft.com/office/drawing/2014/main" id="{1013A6EE-1A89-4954-9803-5393F067AF41}"/>
              </a:ext>
            </a:extLst>
          </p:cNvPr>
          <p:cNvSpPr>
            <a:spLocks/>
          </p:cNvSpPr>
          <p:nvPr/>
        </p:nvSpPr>
        <p:spPr bwMode="auto">
          <a:xfrm>
            <a:off x="8712976" y="2900855"/>
            <a:ext cx="2546492" cy="2593211"/>
          </a:xfrm>
          <a:custGeom>
            <a:avLst/>
            <a:gdLst>
              <a:gd name="T0" fmla="*/ 151 w 302"/>
              <a:gd name="T1" fmla="*/ 0 h 304"/>
              <a:gd name="T2" fmla="*/ 0 w 302"/>
              <a:gd name="T3" fmla="*/ 155 h 304"/>
              <a:gd name="T4" fmla="*/ 0 w 302"/>
              <a:gd name="T5" fmla="*/ 216 h 304"/>
              <a:gd name="T6" fmla="*/ 151 w 302"/>
              <a:gd name="T7" fmla="*/ 304 h 304"/>
              <a:gd name="T8" fmla="*/ 302 w 302"/>
              <a:gd name="T9" fmla="*/ 216 h 304"/>
              <a:gd name="T10" fmla="*/ 302 w 302"/>
              <a:gd name="T11" fmla="*/ 155 h 304"/>
              <a:gd name="T12" fmla="*/ 151 w 302"/>
              <a:gd name="T13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2" h="304">
                <a:moveTo>
                  <a:pt x="151" y="0"/>
                </a:moveTo>
                <a:cubicBezTo>
                  <a:pt x="68" y="0"/>
                  <a:pt x="0" y="70"/>
                  <a:pt x="0" y="155"/>
                </a:cubicBezTo>
                <a:cubicBezTo>
                  <a:pt x="0" y="216"/>
                  <a:pt x="0" y="216"/>
                  <a:pt x="0" y="216"/>
                </a:cubicBezTo>
                <a:cubicBezTo>
                  <a:pt x="151" y="304"/>
                  <a:pt x="151" y="304"/>
                  <a:pt x="151" y="304"/>
                </a:cubicBezTo>
                <a:cubicBezTo>
                  <a:pt x="302" y="216"/>
                  <a:pt x="302" y="216"/>
                  <a:pt x="302" y="216"/>
                </a:cubicBezTo>
                <a:cubicBezTo>
                  <a:pt x="302" y="155"/>
                  <a:pt x="302" y="155"/>
                  <a:pt x="302" y="155"/>
                </a:cubicBezTo>
                <a:cubicBezTo>
                  <a:pt x="302" y="70"/>
                  <a:pt x="234" y="0"/>
                  <a:pt x="1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3600">
              <a:solidFill>
                <a:srgbClr val="5E5E5E"/>
              </a:solidFill>
              <a:latin typeface="Arial"/>
            </a:endParaRPr>
          </a:p>
        </p:txBody>
      </p:sp>
      <p:sp>
        <p:nvSpPr>
          <p:cNvPr id="14" name="Freeform 41">
            <a:extLst>
              <a:ext uri="{FF2B5EF4-FFF2-40B4-BE49-F238E27FC236}">
                <a16:creationId xmlns:a16="http://schemas.microsoft.com/office/drawing/2014/main" id="{37617613-1788-4475-B833-8392684B6B3B}"/>
              </a:ext>
            </a:extLst>
          </p:cNvPr>
          <p:cNvSpPr>
            <a:spLocks noEditPoints="1"/>
          </p:cNvSpPr>
          <p:nvPr/>
        </p:nvSpPr>
        <p:spPr bwMode="auto">
          <a:xfrm>
            <a:off x="6481334" y="3493019"/>
            <a:ext cx="991070" cy="1171313"/>
          </a:xfrm>
          <a:custGeom>
            <a:avLst/>
            <a:gdLst>
              <a:gd name="T0" fmla="*/ 84 w 138"/>
              <a:gd name="T1" fmla="*/ 149 h 161"/>
              <a:gd name="T2" fmla="*/ 53 w 138"/>
              <a:gd name="T3" fmla="*/ 140 h 161"/>
              <a:gd name="T4" fmla="*/ 60 w 138"/>
              <a:gd name="T5" fmla="*/ 161 h 161"/>
              <a:gd name="T6" fmla="*/ 77 w 138"/>
              <a:gd name="T7" fmla="*/ 153 h 161"/>
              <a:gd name="T8" fmla="*/ 60 w 138"/>
              <a:gd name="T9" fmla="*/ 161 h 161"/>
              <a:gd name="T10" fmla="*/ 69 w 138"/>
              <a:gd name="T11" fmla="*/ 46 h 161"/>
              <a:gd name="T12" fmla="*/ 31 w 138"/>
              <a:gd name="T13" fmla="*/ 77 h 161"/>
              <a:gd name="T14" fmla="*/ 52 w 138"/>
              <a:gd name="T15" fmla="*/ 132 h 161"/>
              <a:gd name="T16" fmla="*/ 84 w 138"/>
              <a:gd name="T17" fmla="*/ 136 h 161"/>
              <a:gd name="T18" fmla="*/ 90 w 138"/>
              <a:gd name="T19" fmla="*/ 124 h 161"/>
              <a:gd name="T20" fmla="*/ 71 w 138"/>
              <a:gd name="T21" fmla="*/ 46 h 161"/>
              <a:gd name="T22" fmla="*/ 79 w 138"/>
              <a:gd name="T23" fmla="*/ 129 h 161"/>
              <a:gd name="T24" fmla="*/ 76 w 138"/>
              <a:gd name="T25" fmla="*/ 107 h 161"/>
              <a:gd name="T26" fmla="*/ 64 w 138"/>
              <a:gd name="T27" fmla="*/ 129 h 161"/>
              <a:gd name="T28" fmla="*/ 54 w 138"/>
              <a:gd name="T29" fmla="*/ 121 h 161"/>
              <a:gd name="T30" fmla="*/ 67 w 138"/>
              <a:gd name="T31" fmla="*/ 52 h 161"/>
              <a:gd name="T32" fmla="*/ 69 w 138"/>
              <a:gd name="T33" fmla="*/ 52 h 161"/>
              <a:gd name="T34" fmla="*/ 71 w 138"/>
              <a:gd name="T35" fmla="*/ 52 h 161"/>
              <a:gd name="T36" fmla="*/ 84 w 138"/>
              <a:gd name="T37" fmla="*/ 121 h 161"/>
              <a:gd name="T38" fmla="*/ 47 w 138"/>
              <a:gd name="T39" fmla="*/ 38 h 161"/>
              <a:gd name="T40" fmla="*/ 36 w 138"/>
              <a:gd name="T41" fmla="*/ 17 h 161"/>
              <a:gd name="T42" fmla="*/ 30 w 138"/>
              <a:gd name="T43" fmla="*/ 21 h 161"/>
              <a:gd name="T44" fmla="*/ 45 w 138"/>
              <a:gd name="T45" fmla="*/ 38 h 161"/>
              <a:gd name="T46" fmla="*/ 6 w 138"/>
              <a:gd name="T47" fmla="*/ 42 h 161"/>
              <a:gd name="T48" fmla="*/ 2 w 138"/>
              <a:gd name="T49" fmla="*/ 48 h 161"/>
              <a:gd name="T50" fmla="*/ 20 w 138"/>
              <a:gd name="T51" fmla="*/ 58 h 161"/>
              <a:gd name="T52" fmla="*/ 22 w 138"/>
              <a:gd name="T53" fmla="*/ 51 h 161"/>
              <a:gd name="T54" fmla="*/ 72 w 138"/>
              <a:gd name="T55" fmla="*/ 28 h 161"/>
              <a:gd name="T56" fmla="*/ 69 w 138"/>
              <a:gd name="T57" fmla="*/ 0 h 161"/>
              <a:gd name="T58" fmla="*/ 65 w 138"/>
              <a:gd name="T59" fmla="*/ 28 h 161"/>
              <a:gd name="T60" fmla="*/ 106 w 138"/>
              <a:gd name="T61" fmla="*/ 16 h 161"/>
              <a:gd name="T62" fmla="*/ 92 w 138"/>
              <a:gd name="T63" fmla="*/ 33 h 161"/>
              <a:gd name="T64" fmla="*/ 95 w 138"/>
              <a:gd name="T65" fmla="*/ 38 h 161"/>
              <a:gd name="T66" fmla="*/ 108 w 138"/>
              <a:gd name="T67" fmla="*/ 21 h 161"/>
              <a:gd name="T68" fmla="*/ 137 w 138"/>
              <a:gd name="T69" fmla="*/ 44 h 161"/>
              <a:gd name="T70" fmla="*/ 116 w 138"/>
              <a:gd name="T71" fmla="*/ 51 h 161"/>
              <a:gd name="T72" fmla="*/ 118 w 138"/>
              <a:gd name="T73" fmla="*/ 58 h 161"/>
              <a:gd name="T74" fmla="*/ 136 w 138"/>
              <a:gd name="T75" fmla="*/ 48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8" h="161">
                <a:moveTo>
                  <a:pt x="53" y="149"/>
                </a:moveTo>
                <a:cubicBezTo>
                  <a:pt x="84" y="149"/>
                  <a:pt x="84" y="149"/>
                  <a:pt x="84" y="149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53" y="140"/>
                  <a:pt x="53" y="140"/>
                  <a:pt x="53" y="140"/>
                </a:cubicBezTo>
                <a:lnTo>
                  <a:pt x="53" y="149"/>
                </a:lnTo>
                <a:close/>
                <a:moveTo>
                  <a:pt x="60" y="161"/>
                </a:moveTo>
                <a:cubicBezTo>
                  <a:pt x="76" y="161"/>
                  <a:pt x="76" y="161"/>
                  <a:pt x="76" y="161"/>
                </a:cubicBezTo>
                <a:cubicBezTo>
                  <a:pt x="77" y="153"/>
                  <a:pt x="77" y="153"/>
                  <a:pt x="77" y="153"/>
                </a:cubicBezTo>
                <a:cubicBezTo>
                  <a:pt x="60" y="153"/>
                  <a:pt x="60" y="153"/>
                  <a:pt x="60" y="153"/>
                </a:cubicBezTo>
                <a:lnTo>
                  <a:pt x="60" y="161"/>
                </a:lnTo>
                <a:close/>
                <a:moveTo>
                  <a:pt x="71" y="46"/>
                </a:moveTo>
                <a:cubicBezTo>
                  <a:pt x="70" y="46"/>
                  <a:pt x="69" y="46"/>
                  <a:pt x="69" y="46"/>
                </a:cubicBezTo>
                <a:cubicBezTo>
                  <a:pt x="69" y="46"/>
                  <a:pt x="68" y="46"/>
                  <a:pt x="67" y="46"/>
                </a:cubicBezTo>
                <a:cubicBezTo>
                  <a:pt x="51" y="46"/>
                  <a:pt x="33" y="54"/>
                  <a:pt x="31" y="77"/>
                </a:cubicBezTo>
                <a:cubicBezTo>
                  <a:pt x="30" y="100"/>
                  <a:pt x="41" y="115"/>
                  <a:pt x="47" y="124"/>
                </a:cubicBezTo>
                <a:cubicBezTo>
                  <a:pt x="50" y="128"/>
                  <a:pt x="52" y="131"/>
                  <a:pt x="52" y="132"/>
                </a:cubicBezTo>
                <a:cubicBezTo>
                  <a:pt x="52" y="136"/>
                  <a:pt x="52" y="136"/>
                  <a:pt x="52" y="136"/>
                </a:cubicBezTo>
                <a:cubicBezTo>
                  <a:pt x="84" y="136"/>
                  <a:pt x="84" y="136"/>
                  <a:pt x="84" y="136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84" y="131"/>
                  <a:pt x="87" y="128"/>
                  <a:pt x="90" y="124"/>
                </a:cubicBezTo>
                <a:cubicBezTo>
                  <a:pt x="96" y="115"/>
                  <a:pt x="108" y="100"/>
                  <a:pt x="106" y="77"/>
                </a:cubicBezTo>
                <a:cubicBezTo>
                  <a:pt x="104" y="54"/>
                  <a:pt x="87" y="46"/>
                  <a:pt x="71" y="46"/>
                </a:cubicBezTo>
                <a:close/>
                <a:moveTo>
                  <a:pt x="84" y="121"/>
                </a:moveTo>
                <a:cubicBezTo>
                  <a:pt x="82" y="124"/>
                  <a:pt x="80" y="129"/>
                  <a:pt x="79" y="129"/>
                </a:cubicBezTo>
                <a:cubicBezTo>
                  <a:pt x="76" y="129"/>
                  <a:pt x="76" y="129"/>
                  <a:pt x="76" y="129"/>
                </a:cubicBezTo>
                <a:cubicBezTo>
                  <a:pt x="76" y="107"/>
                  <a:pt x="76" y="107"/>
                  <a:pt x="76" y="107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4" y="129"/>
                  <a:pt x="64" y="129"/>
                  <a:pt x="64" y="129"/>
                </a:cubicBezTo>
                <a:cubicBezTo>
                  <a:pt x="59" y="129"/>
                  <a:pt x="59" y="129"/>
                  <a:pt x="59" y="129"/>
                </a:cubicBezTo>
                <a:cubicBezTo>
                  <a:pt x="58" y="129"/>
                  <a:pt x="56" y="124"/>
                  <a:pt x="54" y="121"/>
                </a:cubicBezTo>
                <a:cubicBezTo>
                  <a:pt x="47" y="112"/>
                  <a:pt x="37" y="98"/>
                  <a:pt x="39" y="78"/>
                </a:cubicBezTo>
                <a:cubicBezTo>
                  <a:pt x="40" y="55"/>
                  <a:pt x="59" y="52"/>
                  <a:pt x="67" y="52"/>
                </a:cubicBezTo>
                <a:cubicBezTo>
                  <a:pt x="68" y="52"/>
                  <a:pt x="68" y="52"/>
                  <a:pt x="69" y="52"/>
                </a:cubicBezTo>
                <a:cubicBezTo>
                  <a:pt x="69" y="52"/>
                  <a:pt x="69" y="52"/>
                  <a:pt x="69" y="52"/>
                </a:cubicBezTo>
                <a:cubicBezTo>
                  <a:pt x="69" y="52"/>
                  <a:pt x="69" y="52"/>
                  <a:pt x="69" y="52"/>
                </a:cubicBezTo>
                <a:cubicBezTo>
                  <a:pt x="69" y="52"/>
                  <a:pt x="70" y="52"/>
                  <a:pt x="71" y="52"/>
                </a:cubicBezTo>
                <a:cubicBezTo>
                  <a:pt x="79" y="52"/>
                  <a:pt x="98" y="55"/>
                  <a:pt x="99" y="78"/>
                </a:cubicBezTo>
                <a:cubicBezTo>
                  <a:pt x="101" y="98"/>
                  <a:pt x="91" y="112"/>
                  <a:pt x="84" y="121"/>
                </a:cubicBezTo>
                <a:close/>
                <a:moveTo>
                  <a:pt x="45" y="38"/>
                </a:moveTo>
                <a:cubicBezTo>
                  <a:pt x="46" y="38"/>
                  <a:pt x="47" y="38"/>
                  <a:pt x="47" y="38"/>
                </a:cubicBezTo>
                <a:cubicBezTo>
                  <a:pt x="49" y="37"/>
                  <a:pt x="49" y="34"/>
                  <a:pt x="48" y="33"/>
                </a:cubicBezTo>
                <a:cubicBezTo>
                  <a:pt x="36" y="17"/>
                  <a:pt x="36" y="17"/>
                  <a:pt x="36" y="17"/>
                </a:cubicBezTo>
                <a:cubicBezTo>
                  <a:pt x="35" y="15"/>
                  <a:pt x="33" y="15"/>
                  <a:pt x="31" y="16"/>
                </a:cubicBezTo>
                <a:cubicBezTo>
                  <a:pt x="30" y="17"/>
                  <a:pt x="29" y="20"/>
                  <a:pt x="30" y="21"/>
                </a:cubicBezTo>
                <a:cubicBezTo>
                  <a:pt x="42" y="37"/>
                  <a:pt x="42" y="37"/>
                  <a:pt x="42" y="37"/>
                </a:cubicBezTo>
                <a:cubicBezTo>
                  <a:pt x="43" y="38"/>
                  <a:pt x="44" y="38"/>
                  <a:pt x="45" y="38"/>
                </a:cubicBezTo>
                <a:close/>
                <a:moveTo>
                  <a:pt x="22" y="51"/>
                </a:moveTo>
                <a:cubicBezTo>
                  <a:pt x="6" y="42"/>
                  <a:pt x="6" y="42"/>
                  <a:pt x="6" y="42"/>
                </a:cubicBezTo>
                <a:cubicBezTo>
                  <a:pt x="4" y="41"/>
                  <a:pt x="2" y="42"/>
                  <a:pt x="1" y="44"/>
                </a:cubicBezTo>
                <a:cubicBezTo>
                  <a:pt x="0" y="45"/>
                  <a:pt x="0" y="48"/>
                  <a:pt x="2" y="48"/>
                </a:cubicBezTo>
                <a:cubicBezTo>
                  <a:pt x="18" y="57"/>
                  <a:pt x="18" y="57"/>
                  <a:pt x="18" y="57"/>
                </a:cubicBezTo>
                <a:cubicBezTo>
                  <a:pt x="19" y="58"/>
                  <a:pt x="19" y="58"/>
                  <a:pt x="20" y="58"/>
                </a:cubicBezTo>
                <a:cubicBezTo>
                  <a:pt x="21" y="58"/>
                  <a:pt x="23" y="57"/>
                  <a:pt x="23" y="56"/>
                </a:cubicBezTo>
                <a:cubicBezTo>
                  <a:pt x="24" y="54"/>
                  <a:pt x="23" y="52"/>
                  <a:pt x="22" y="51"/>
                </a:cubicBezTo>
                <a:close/>
                <a:moveTo>
                  <a:pt x="69" y="31"/>
                </a:moveTo>
                <a:cubicBezTo>
                  <a:pt x="71" y="31"/>
                  <a:pt x="72" y="30"/>
                  <a:pt x="72" y="28"/>
                </a:cubicBezTo>
                <a:cubicBezTo>
                  <a:pt x="72" y="4"/>
                  <a:pt x="72" y="4"/>
                  <a:pt x="72" y="4"/>
                </a:cubicBezTo>
                <a:cubicBezTo>
                  <a:pt x="72" y="2"/>
                  <a:pt x="71" y="0"/>
                  <a:pt x="69" y="0"/>
                </a:cubicBezTo>
                <a:cubicBezTo>
                  <a:pt x="67" y="0"/>
                  <a:pt x="65" y="2"/>
                  <a:pt x="65" y="4"/>
                </a:cubicBezTo>
                <a:cubicBezTo>
                  <a:pt x="65" y="28"/>
                  <a:pt x="65" y="28"/>
                  <a:pt x="65" y="28"/>
                </a:cubicBezTo>
                <a:cubicBezTo>
                  <a:pt x="65" y="30"/>
                  <a:pt x="67" y="31"/>
                  <a:pt x="69" y="31"/>
                </a:cubicBezTo>
                <a:close/>
                <a:moveTo>
                  <a:pt x="106" y="16"/>
                </a:moveTo>
                <a:cubicBezTo>
                  <a:pt x="105" y="15"/>
                  <a:pt x="103" y="16"/>
                  <a:pt x="102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91" y="35"/>
                  <a:pt x="92" y="37"/>
                  <a:pt x="93" y="38"/>
                </a:cubicBezTo>
                <a:cubicBezTo>
                  <a:pt x="94" y="38"/>
                  <a:pt x="94" y="38"/>
                  <a:pt x="95" y="38"/>
                </a:cubicBezTo>
                <a:cubicBezTo>
                  <a:pt x="96" y="38"/>
                  <a:pt x="97" y="38"/>
                  <a:pt x="98" y="37"/>
                </a:cubicBezTo>
                <a:cubicBezTo>
                  <a:pt x="108" y="21"/>
                  <a:pt x="108" y="21"/>
                  <a:pt x="108" y="21"/>
                </a:cubicBezTo>
                <a:cubicBezTo>
                  <a:pt x="109" y="19"/>
                  <a:pt x="108" y="17"/>
                  <a:pt x="106" y="16"/>
                </a:cubicBezTo>
                <a:close/>
                <a:moveTo>
                  <a:pt x="137" y="44"/>
                </a:moveTo>
                <a:cubicBezTo>
                  <a:pt x="136" y="42"/>
                  <a:pt x="134" y="41"/>
                  <a:pt x="132" y="42"/>
                </a:cubicBezTo>
                <a:cubicBezTo>
                  <a:pt x="116" y="51"/>
                  <a:pt x="116" y="51"/>
                  <a:pt x="116" y="51"/>
                </a:cubicBezTo>
                <a:cubicBezTo>
                  <a:pt x="114" y="52"/>
                  <a:pt x="114" y="54"/>
                  <a:pt x="115" y="56"/>
                </a:cubicBezTo>
                <a:cubicBezTo>
                  <a:pt x="115" y="57"/>
                  <a:pt x="117" y="58"/>
                  <a:pt x="118" y="58"/>
                </a:cubicBezTo>
                <a:cubicBezTo>
                  <a:pt x="118" y="58"/>
                  <a:pt x="119" y="58"/>
                  <a:pt x="120" y="57"/>
                </a:cubicBezTo>
                <a:cubicBezTo>
                  <a:pt x="136" y="48"/>
                  <a:pt x="136" y="48"/>
                  <a:pt x="136" y="48"/>
                </a:cubicBezTo>
                <a:cubicBezTo>
                  <a:pt x="137" y="48"/>
                  <a:pt x="138" y="45"/>
                  <a:pt x="137" y="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3600">
              <a:solidFill>
                <a:srgbClr val="5E5E5E"/>
              </a:solidFill>
              <a:latin typeface="Arial"/>
            </a:endParaRPr>
          </a:p>
        </p:txBody>
      </p:sp>
      <p:sp>
        <p:nvSpPr>
          <p:cNvPr id="15" name="Freeform 46">
            <a:extLst>
              <a:ext uri="{FF2B5EF4-FFF2-40B4-BE49-F238E27FC236}">
                <a16:creationId xmlns:a16="http://schemas.microsoft.com/office/drawing/2014/main" id="{A8635CA6-5145-4AD1-B191-86129F19DBC7}"/>
              </a:ext>
            </a:extLst>
          </p:cNvPr>
          <p:cNvSpPr>
            <a:spLocks/>
          </p:cNvSpPr>
          <p:nvPr/>
        </p:nvSpPr>
        <p:spPr bwMode="auto">
          <a:xfrm>
            <a:off x="9444272" y="3792551"/>
            <a:ext cx="1066043" cy="791472"/>
          </a:xfrm>
          <a:custGeom>
            <a:avLst/>
            <a:gdLst>
              <a:gd name="T0" fmla="*/ 121 w 134"/>
              <a:gd name="T1" fmla="*/ 0 h 98"/>
              <a:gd name="T2" fmla="*/ 108 w 134"/>
              <a:gd name="T3" fmla="*/ 13 h 98"/>
              <a:gd name="T4" fmla="*/ 111 w 134"/>
              <a:gd name="T5" fmla="*/ 21 h 98"/>
              <a:gd name="T6" fmla="*/ 88 w 134"/>
              <a:gd name="T7" fmla="*/ 54 h 98"/>
              <a:gd name="T8" fmla="*/ 85 w 134"/>
              <a:gd name="T9" fmla="*/ 54 h 98"/>
              <a:gd name="T10" fmla="*/ 79 w 134"/>
              <a:gd name="T11" fmla="*/ 55 h 98"/>
              <a:gd name="T12" fmla="*/ 60 w 134"/>
              <a:gd name="T13" fmla="*/ 37 h 98"/>
              <a:gd name="T14" fmla="*/ 62 w 134"/>
              <a:gd name="T15" fmla="*/ 31 h 98"/>
              <a:gd name="T16" fmla="*/ 49 w 134"/>
              <a:gd name="T17" fmla="*/ 18 h 98"/>
              <a:gd name="T18" fmla="*/ 36 w 134"/>
              <a:gd name="T19" fmla="*/ 31 h 98"/>
              <a:gd name="T20" fmla="*/ 39 w 134"/>
              <a:gd name="T21" fmla="*/ 39 h 98"/>
              <a:gd name="T22" fmla="*/ 17 w 134"/>
              <a:gd name="T23" fmla="*/ 72 h 98"/>
              <a:gd name="T24" fmla="*/ 13 w 134"/>
              <a:gd name="T25" fmla="*/ 72 h 98"/>
              <a:gd name="T26" fmla="*/ 0 w 134"/>
              <a:gd name="T27" fmla="*/ 85 h 98"/>
              <a:gd name="T28" fmla="*/ 13 w 134"/>
              <a:gd name="T29" fmla="*/ 98 h 98"/>
              <a:gd name="T30" fmla="*/ 26 w 134"/>
              <a:gd name="T31" fmla="*/ 85 h 98"/>
              <a:gd name="T32" fmla="*/ 23 w 134"/>
              <a:gd name="T33" fmla="*/ 77 h 98"/>
              <a:gd name="T34" fmla="*/ 45 w 134"/>
              <a:gd name="T35" fmla="*/ 43 h 98"/>
              <a:gd name="T36" fmla="*/ 49 w 134"/>
              <a:gd name="T37" fmla="*/ 44 h 98"/>
              <a:gd name="T38" fmla="*/ 55 w 134"/>
              <a:gd name="T39" fmla="*/ 43 h 98"/>
              <a:gd name="T40" fmla="*/ 73 w 134"/>
              <a:gd name="T41" fmla="*/ 61 h 98"/>
              <a:gd name="T42" fmla="*/ 72 w 134"/>
              <a:gd name="T43" fmla="*/ 67 h 98"/>
              <a:gd name="T44" fmla="*/ 85 w 134"/>
              <a:gd name="T45" fmla="*/ 80 h 98"/>
              <a:gd name="T46" fmla="*/ 98 w 134"/>
              <a:gd name="T47" fmla="*/ 67 h 98"/>
              <a:gd name="T48" fmla="*/ 95 w 134"/>
              <a:gd name="T49" fmla="*/ 59 h 98"/>
              <a:gd name="T50" fmla="*/ 117 w 134"/>
              <a:gd name="T51" fmla="*/ 25 h 98"/>
              <a:gd name="T52" fmla="*/ 121 w 134"/>
              <a:gd name="T53" fmla="*/ 26 h 98"/>
              <a:gd name="T54" fmla="*/ 134 w 134"/>
              <a:gd name="T55" fmla="*/ 13 h 98"/>
              <a:gd name="T56" fmla="*/ 121 w 134"/>
              <a:gd name="T57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4" h="98">
                <a:moveTo>
                  <a:pt x="121" y="0"/>
                </a:moveTo>
                <a:cubicBezTo>
                  <a:pt x="113" y="0"/>
                  <a:pt x="108" y="6"/>
                  <a:pt x="108" y="13"/>
                </a:cubicBezTo>
                <a:cubicBezTo>
                  <a:pt x="108" y="16"/>
                  <a:pt x="109" y="19"/>
                  <a:pt x="111" y="21"/>
                </a:cubicBezTo>
                <a:cubicBezTo>
                  <a:pt x="88" y="54"/>
                  <a:pt x="88" y="54"/>
                  <a:pt x="88" y="54"/>
                </a:cubicBezTo>
                <a:cubicBezTo>
                  <a:pt x="87" y="54"/>
                  <a:pt x="86" y="54"/>
                  <a:pt x="85" y="54"/>
                </a:cubicBezTo>
                <a:cubicBezTo>
                  <a:pt x="82" y="54"/>
                  <a:pt x="80" y="54"/>
                  <a:pt x="79" y="55"/>
                </a:cubicBezTo>
                <a:cubicBezTo>
                  <a:pt x="60" y="37"/>
                  <a:pt x="60" y="37"/>
                  <a:pt x="60" y="37"/>
                </a:cubicBezTo>
                <a:cubicBezTo>
                  <a:pt x="61" y="35"/>
                  <a:pt x="62" y="33"/>
                  <a:pt x="62" y="31"/>
                </a:cubicBezTo>
                <a:cubicBezTo>
                  <a:pt x="62" y="24"/>
                  <a:pt x="56" y="18"/>
                  <a:pt x="49" y="18"/>
                </a:cubicBezTo>
                <a:cubicBezTo>
                  <a:pt x="42" y="18"/>
                  <a:pt x="36" y="24"/>
                  <a:pt x="36" y="31"/>
                </a:cubicBezTo>
                <a:cubicBezTo>
                  <a:pt x="36" y="34"/>
                  <a:pt x="37" y="37"/>
                  <a:pt x="39" y="39"/>
                </a:cubicBezTo>
                <a:cubicBezTo>
                  <a:pt x="17" y="72"/>
                  <a:pt x="17" y="72"/>
                  <a:pt x="17" y="72"/>
                </a:cubicBezTo>
                <a:cubicBezTo>
                  <a:pt x="16" y="72"/>
                  <a:pt x="14" y="72"/>
                  <a:pt x="13" y="72"/>
                </a:cubicBezTo>
                <a:cubicBezTo>
                  <a:pt x="6" y="72"/>
                  <a:pt x="0" y="78"/>
                  <a:pt x="0" y="85"/>
                </a:cubicBezTo>
                <a:cubicBezTo>
                  <a:pt x="0" y="92"/>
                  <a:pt x="6" y="98"/>
                  <a:pt x="13" y="98"/>
                </a:cubicBezTo>
                <a:cubicBezTo>
                  <a:pt x="20" y="98"/>
                  <a:pt x="26" y="92"/>
                  <a:pt x="26" y="85"/>
                </a:cubicBezTo>
                <a:cubicBezTo>
                  <a:pt x="26" y="82"/>
                  <a:pt x="25" y="79"/>
                  <a:pt x="23" y="77"/>
                </a:cubicBezTo>
                <a:cubicBezTo>
                  <a:pt x="45" y="43"/>
                  <a:pt x="45" y="43"/>
                  <a:pt x="45" y="43"/>
                </a:cubicBezTo>
                <a:cubicBezTo>
                  <a:pt x="46" y="44"/>
                  <a:pt x="48" y="44"/>
                  <a:pt x="49" y="44"/>
                </a:cubicBezTo>
                <a:cubicBezTo>
                  <a:pt x="51" y="44"/>
                  <a:pt x="53" y="43"/>
                  <a:pt x="55" y="43"/>
                </a:cubicBezTo>
                <a:cubicBezTo>
                  <a:pt x="73" y="61"/>
                  <a:pt x="73" y="61"/>
                  <a:pt x="73" y="61"/>
                </a:cubicBezTo>
                <a:cubicBezTo>
                  <a:pt x="72" y="63"/>
                  <a:pt x="72" y="65"/>
                  <a:pt x="72" y="67"/>
                </a:cubicBezTo>
                <a:cubicBezTo>
                  <a:pt x="72" y="74"/>
                  <a:pt x="78" y="80"/>
                  <a:pt x="85" y="80"/>
                </a:cubicBezTo>
                <a:cubicBezTo>
                  <a:pt x="92" y="80"/>
                  <a:pt x="98" y="74"/>
                  <a:pt x="98" y="67"/>
                </a:cubicBezTo>
                <a:cubicBezTo>
                  <a:pt x="98" y="64"/>
                  <a:pt x="97" y="61"/>
                  <a:pt x="95" y="59"/>
                </a:cubicBezTo>
                <a:cubicBezTo>
                  <a:pt x="117" y="25"/>
                  <a:pt x="117" y="25"/>
                  <a:pt x="117" y="25"/>
                </a:cubicBezTo>
                <a:cubicBezTo>
                  <a:pt x="118" y="26"/>
                  <a:pt x="119" y="26"/>
                  <a:pt x="121" y="26"/>
                </a:cubicBezTo>
                <a:cubicBezTo>
                  <a:pt x="128" y="26"/>
                  <a:pt x="134" y="20"/>
                  <a:pt x="134" y="13"/>
                </a:cubicBezTo>
                <a:cubicBezTo>
                  <a:pt x="134" y="6"/>
                  <a:pt x="128" y="0"/>
                  <a:pt x="1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3600">
              <a:solidFill>
                <a:srgbClr val="5E5E5E"/>
              </a:solidFill>
              <a:latin typeface="Arial"/>
            </a:endParaRPr>
          </a:p>
        </p:txBody>
      </p:sp>
      <p:sp>
        <p:nvSpPr>
          <p:cNvPr id="18" name="Freeform 61">
            <a:extLst>
              <a:ext uri="{FF2B5EF4-FFF2-40B4-BE49-F238E27FC236}">
                <a16:creationId xmlns:a16="http://schemas.microsoft.com/office/drawing/2014/main" id="{B3D78633-8C39-408D-9283-49E582E17BBF}"/>
              </a:ext>
            </a:extLst>
          </p:cNvPr>
          <p:cNvSpPr>
            <a:spLocks/>
          </p:cNvSpPr>
          <p:nvPr/>
        </p:nvSpPr>
        <p:spPr bwMode="auto">
          <a:xfrm>
            <a:off x="12810842" y="3714208"/>
            <a:ext cx="364814" cy="909995"/>
          </a:xfrm>
          <a:custGeom>
            <a:avLst/>
            <a:gdLst>
              <a:gd name="T0" fmla="*/ 39 w 51"/>
              <a:gd name="T1" fmla="*/ 0 h 125"/>
              <a:gd name="T2" fmla="*/ 35 w 51"/>
              <a:gd name="T3" fmla="*/ 18 h 125"/>
              <a:gd name="T4" fmla="*/ 16 w 51"/>
              <a:gd name="T5" fmla="*/ 18 h 125"/>
              <a:gd name="T6" fmla="*/ 12 w 51"/>
              <a:gd name="T7" fmla="*/ 0 h 125"/>
              <a:gd name="T8" fmla="*/ 9 w 51"/>
              <a:gd name="T9" fmla="*/ 0 h 125"/>
              <a:gd name="T10" fmla="*/ 9 w 51"/>
              <a:gd name="T11" fmla="*/ 36 h 125"/>
              <a:gd name="T12" fmla="*/ 16 w 51"/>
              <a:gd name="T13" fmla="*/ 40 h 125"/>
              <a:gd name="T14" fmla="*/ 16 w 51"/>
              <a:gd name="T15" fmla="*/ 86 h 125"/>
              <a:gd name="T16" fmla="*/ 9 w 51"/>
              <a:gd name="T17" fmla="*/ 89 h 125"/>
              <a:gd name="T18" fmla="*/ 9 w 51"/>
              <a:gd name="T19" fmla="*/ 125 h 125"/>
              <a:gd name="T20" fmla="*/ 12 w 51"/>
              <a:gd name="T21" fmla="*/ 125 h 125"/>
              <a:gd name="T22" fmla="*/ 16 w 51"/>
              <a:gd name="T23" fmla="*/ 108 h 125"/>
              <a:gd name="T24" fmla="*/ 35 w 51"/>
              <a:gd name="T25" fmla="*/ 108 h 125"/>
              <a:gd name="T26" fmla="*/ 39 w 51"/>
              <a:gd name="T27" fmla="*/ 125 h 125"/>
              <a:gd name="T28" fmla="*/ 42 w 51"/>
              <a:gd name="T29" fmla="*/ 125 h 125"/>
              <a:gd name="T30" fmla="*/ 42 w 51"/>
              <a:gd name="T31" fmla="*/ 89 h 125"/>
              <a:gd name="T32" fmla="*/ 36 w 51"/>
              <a:gd name="T33" fmla="*/ 86 h 125"/>
              <a:gd name="T34" fmla="*/ 36 w 51"/>
              <a:gd name="T35" fmla="*/ 40 h 125"/>
              <a:gd name="T36" fmla="*/ 42 w 51"/>
              <a:gd name="T37" fmla="*/ 36 h 125"/>
              <a:gd name="T38" fmla="*/ 42 w 51"/>
              <a:gd name="T39" fmla="*/ 0 h 125"/>
              <a:gd name="T40" fmla="*/ 39 w 51"/>
              <a:gd name="T41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" h="125">
                <a:moveTo>
                  <a:pt x="39" y="0"/>
                </a:moveTo>
                <a:cubicBezTo>
                  <a:pt x="39" y="15"/>
                  <a:pt x="39" y="13"/>
                  <a:pt x="35" y="18"/>
                </a:cubicBezTo>
                <a:cubicBezTo>
                  <a:pt x="31" y="21"/>
                  <a:pt x="20" y="21"/>
                  <a:pt x="16" y="18"/>
                </a:cubicBezTo>
                <a:cubicBezTo>
                  <a:pt x="11" y="13"/>
                  <a:pt x="12" y="15"/>
                  <a:pt x="12" y="0"/>
                </a:cubicBezTo>
                <a:cubicBezTo>
                  <a:pt x="11" y="0"/>
                  <a:pt x="9" y="0"/>
                  <a:pt x="9" y="0"/>
                </a:cubicBezTo>
                <a:cubicBezTo>
                  <a:pt x="0" y="10"/>
                  <a:pt x="0" y="27"/>
                  <a:pt x="9" y="36"/>
                </a:cubicBezTo>
                <a:cubicBezTo>
                  <a:pt x="11" y="38"/>
                  <a:pt x="13" y="39"/>
                  <a:pt x="16" y="40"/>
                </a:cubicBezTo>
                <a:cubicBezTo>
                  <a:pt x="16" y="86"/>
                  <a:pt x="16" y="86"/>
                  <a:pt x="16" y="86"/>
                </a:cubicBezTo>
                <a:cubicBezTo>
                  <a:pt x="13" y="87"/>
                  <a:pt x="11" y="88"/>
                  <a:pt x="9" y="89"/>
                </a:cubicBezTo>
                <a:cubicBezTo>
                  <a:pt x="0" y="99"/>
                  <a:pt x="0" y="116"/>
                  <a:pt x="9" y="125"/>
                </a:cubicBezTo>
                <a:cubicBezTo>
                  <a:pt x="9" y="125"/>
                  <a:pt x="11" y="125"/>
                  <a:pt x="12" y="125"/>
                </a:cubicBezTo>
                <a:cubicBezTo>
                  <a:pt x="12" y="111"/>
                  <a:pt x="12" y="112"/>
                  <a:pt x="16" y="108"/>
                </a:cubicBezTo>
                <a:cubicBezTo>
                  <a:pt x="20" y="104"/>
                  <a:pt x="31" y="104"/>
                  <a:pt x="35" y="108"/>
                </a:cubicBezTo>
                <a:cubicBezTo>
                  <a:pt x="40" y="113"/>
                  <a:pt x="39" y="110"/>
                  <a:pt x="39" y="125"/>
                </a:cubicBezTo>
                <a:cubicBezTo>
                  <a:pt x="40" y="125"/>
                  <a:pt x="42" y="125"/>
                  <a:pt x="42" y="125"/>
                </a:cubicBezTo>
                <a:cubicBezTo>
                  <a:pt x="51" y="116"/>
                  <a:pt x="51" y="99"/>
                  <a:pt x="42" y="89"/>
                </a:cubicBezTo>
                <a:cubicBezTo>
                  <a:pt x="40" y="88"/>
                  <a:pt x="38" y="87"/>
                  <a:pt x="36" y="86"/>
                </a:cubicBezTo>
                <a:cubicBezTo>
                  <a:pt x="36" y="40"/>
                  <a:pt x="36" y="40"/>
                  <a:pt x="36" y="40"/>
                </a:cubicBezTo>
                <a:cubicBezTo>
                  <a:pt x="38" y="39"/>
                  <a:pt x="40" y="38"/>
                  <a:pt x="42" y="36"/>
                </a:cubicBezTo>
                <a:cubicBezTo>
                  <a:pt x="51" y="27"/>
                  <a:pt x="51" y="9"/>
                  <a:pt x="42" y="0"/>
                </a:cubicBezTo>
                <a:cubicBezTo>
                  <a:pt x="42" y="0"/>
                  <a:pt x="40" y="0"/>
                  <a:pt x="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3600">
              <a:solidFill>
                <a:srgbClr val="5E5E5E"/>
              </a:solidFill>
              <a:latin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831843-743A-404A-A3B0-D5A6DB5E4E4A}"/>
              </a:ext>
            </a:extLst>
          </p:cNvPr>
          <p:cNvSpPr txBox="1"/>
          <p:nvPr/>
        </p:nvSpPr>
        <p:spPr>
          <a:xfrm>
            <a:off x="2731661" y="6665361"/>
            <a:ext cx="2545050" cy="2395528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 defTabSz="1371600">
              <a:lnSpc>
                <a:spcPct val="150000"/>
              </a:lnSpc>
            </a:pPr>
            <a:r>
              <a:rPr lang="en-US" sz="2000" dirty="0">
                <a:solidFill>
                  <a:srgbClr val="5E5E5E">
                    <a:lumMod val="75000"/>
                  </a:srgbClr>
                </a:solidFill>
                <a:latin typeface="Roboto" pitchFamily="2" charset="0"/>
                <a:ea typeface="Roboto" pitchFamily="2" charset="0"/>
                <a:cs typeface="Open Sans" panose="020B0606030504020204" pitchFamily="34" charset="0"/>
              </a:rPr>
              <a:t>Ensures candidates will benefit from training and can meet employer requirements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EF240B-0287-46E9-BE32-4095B7711F0B}"/>
              </a:ext>
            </a:extLst>
          </p:cNvPr>
          <p:cNvSpPr/>
          <p:nvPr/>
        </p:nvSpPr>
        <p:spPr>
          <a:xfrm>
            <a:off x="2670428" y="5678822"/>
            <a:ext cx="2579615" cy="595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lnSpc>
                <a:spcPts val="4500"/>
              </a:lnSpc>
            </a:pPr>
            <a:r>
              <a:rPr lang="en-US" sz="2201" b="1" dirty="0">
                <a:solidFill>
                  <a:srgbClr val="005392"/>
                </a:solidFill>
                <a:latin typeface="Roboto" pitchFamily="2" charset="0"/>
                <a:ea typeface="Roboto" pitchFamily="2" charset="0"/>
                <a:cs typeface="Open Sans Extrabold" panose="020B0906030804020204" pitchFamily="34" charset="0"/>
              </a:rPr>
              <a:t>SCREENING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7CF85B-1A2A-4A04-8C81-C3E810EB2143}"/>
              </a:ext>
            </a:extLst>
          </p:cNvPr>
          <p:cNvSpPr/>
          <p:nvPr/>
        </p:nvSpPr>
        <p:spPr>
          <a:xfrm>
            <a:off x="5703625" y="5678823"/>
            <a:ext cx="2546492" cy="769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US" sz="2201" b="1" dirty="0">
                <a:solidFill>
                  <a:srgbClr val="005392"/>
                </a:solidFill>
                <a:latin typeface="Roboto" pitchFamily="2" charset="0"/>
                <a:ea typeface="Roboto" pitchFamily="2" charset="0"/>
                <a:cs typeface="Open Sans Extrabold" panose="020B0906030804020204" pitchFamily="34" charset="0"/>
              </a:rPr>
              <a:t>CAREER READINESS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AD5112B-8382-42DA-8A99-CDCE0EF993FD}"/>
              </a:ext>
            </a:extLst>
          </p:cNvPr>
          <p:cNvSpPr/>
          <p:nvPr/>
        </p:nvSpPr>
        <p:spPr>
          <a:xfrm>
            <a:off x="8720966" y="5678823"/>
            <a:ext cx="2531363" cy="769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US" sz="2201" b="1" dirty="0">
                <a:solidFill>
                  <a:srgbClr val="005392"/>
                </a:solidFill>
                <a:latin typeface="Roboto" pitchFamily="2" charset="0"/>
                <a:ea typeface="Roboto" pitchFamily="2" charset="0"/>
                <a:cs typeface="Open Sans Extrabold" panose="020B0906030804020204" pitchFamily="34" charset="0"/>
              </a:rPr>
              <a:t>TECHNICAL SKILLS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A6481F9-DA17-471A-BC01-295F750172AD}"/>
              </a:ext>
            </a:extLst>
          </p:cNvPr>
          <p:cNvSpPr/>
          <p:nvPr/>
        </p:nvSpPr>
        <p:spPr>
          <a:xfrm>
            <a:off x="11713052" y="5678822"/>
            <a:ext cx="2542920" cy="43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US" sz="2201" b="1" dirty="0">
                <a:solidFill>
                  <a:srgbClr val="005392"/>
                </a:solidFill>
                <a:latin typeface="Roboto" pitchFamily="2" charset="0"/>
                <a:ea typeface="Roboto" pitchFamily="2" charset="0"/>
                <a:cs typeface="Open Sans Extrabold" panose="020B0906030804020204" pitchFamily="34" charset="0"/>
              </a:rPr>
              <a:t>JOB PLACEMENT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7C3AE0-CAEC-E7E8-557B-333A27A5D23D}"/>
              </a:ext>
            </a:extLst>
          </p:cNvPr>
          <p:cNvSpPr txBox="1"/>
          <p:nvPr/>
        </p:nvSpPr>
        <p:spPr>
          <a:xfrm>
            <a:off x="5746023" y="6678515"/>
            <a:ext cx="2545050" cy="1472198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 defTabSz="1371600">
              <a:lnSpc>
                <a:spcPct val="150000"/>
              </a:lnSpc>
            </a:pPr>
            <a:r>
              <a:rPr lang="en-US" sz="2000" dirty="0">
                <a:solidFill>
                  <a:srgbClr val="5E5E5E">
                    <a:lumMod val="75000"/>
                  </a:srgbClr>
                </a:solidFill>
                <a:latin typeface="Roboto" pitchFamily="2" charset="0"/>
                <a:ea typeface="Roboto" pitchFamily="2" charset="0"/>
                <a:cs typeface="Open Sans" panose="020B0606030504020204" pitchFamily="34" charset="0"/>
              </a:rPr>
              <a:t>Includes workplace skills, soft skills and</a:t>
            </a:r>
          </a:p>
          <a:p>
            <a:pPr algn="ctr" defTabSz="1371600">
              <a:lnSpc>
                <a:spcPct val="150000"/>
              </a:lnSpc>
            </a:pPr>
            <a:r>
              <a:rPr lang="en-US" sz="2000" dirty="0">
                <a:solidFill>
                  <a:srgbClr val="5E5E5E">
                    <a:lumMod val="75000"/>
                  </a:srgbClr>
                </a:solidFill>
                <a:latin typeface="Roboto" pitchFamily="2" charset="0"/>
                <a:ea typeface="Roboto" pitchFamily="2" charset="0"/>
                <a:cs typeface="Open Sans" panose="020B0606030504020204" pitchFamily="34" charset="0"/>
              </a:rPr>
              <a:t>math brush-up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F903DA0-1EDB-E91F-F6A5-53F10A0F41CC}"/>
              </a:ext>
            </a:extLst>
          </p:cNvPr>
          <p:cNvSpPr txBox="1"/>
          <p:nvPr/>
        </p:nvSpPr>
        <p:spPr>
          <a:xfrm>
            <a:off x="8741487" y="6646644"/>
            <a:ext cx="2545050" cy="2395528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pPr algn="ctr" defTabSz="1371600">
              <a:lnSpc>
                <a:spcPct val="150000"/>
              </a:lnSpc>
            </a:pPr>
            <a:r>
              <a:rPr lang="en-US" sz="2000" dirty="0">
                <a:solidFill>
                  <a:srgbClr val="5E5E5E">
                    <a:lumMod val="75000"/>
                  </a:srgbClr>
                </a:solidFill>
                <a:latin typeface="Roboto"/>
                <a:ea typeface="Roboto"/>
                <a:cs typeface="Open Sans"/>
              </a:rPr>
              <a:t>Technical skills training for industry-recognized credentials, OJT training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6A9CEA9-CF96-4841-E441-009550A87EE4}"/>
              </a:ext>
            </a:extLst>
          </p:cNvPr>
          <p:cNvSpPr txBox="1"/>
          <p:nvPr/>
        </p:nvSpPr>
        <p:spPr>
          <a:xfrm>
            <a:off x="11720723" y="6684920"/>
            <a:ext cx="2545050" cy="1933863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 defTabSz="1371600">
              <a:lnSpc>
                <a:spcPct val="150000"/>
              </a:lnSpc>
            </a:pPr>
            <a:r>
              <a:rPr lang="en-US" sz="2000" dirty="0">
                <a:solidFill>
                  <a:srgbClr val="5E5E5E">
                    <a:lumMod val="75000"/>
                  </a:srgbClr>
                </a:solidFill>
                <a:latin typeface="Roboto" pitchFamily="2" charset="0"/>
                <a:ea typeface="Roboto" pitchFamily="2" charset="0"/>
                <a:cs typeface="Open Sans" panose="020B0606030504020204" pitchFamily="34" charset="0"/>
              </a:rPr>
              <a:t>Facilitates entry into jobs and acclimation to the workplace</a:t>
            </a:r>
          </a:p>
        </p:txBody>
      </p:sp>
      <p:sp>
        <p:nvSpPr>
          <p:cNvPr id="35" name="Freeform 6">
            <a:extLst>
              <a:ext uri="{FF2B5EF4-FFF2-40B4-BE49-F238E27FC236}">
                <a16:creationId xmlns:a16="http://schemas.microsoft.com/office/drawing/2014/main" id="{B566DAC4-F213-C2C2-82C9-A141D1F27FB8}"/>
              </a:ext>
            </a:extLst>
          </p:cNvPr>
          <p:cNvSpPr>
            <a:spLocks noEditPoints="1"/>
          </p:cNvSpPr>
          <p:nvPr/>
        </p:nvSpPr>
        <p:spPr bwMode="auto">
          <a:xfrm>
            <a:off x="3404033" y="3610277"/>
            <a:ext cx="1112394" cy="1054055"/>
          </a:xfrm>
          <a:custGeom>
            <a:avLst/>
            <a:gdLst>
              <a:gd name="T0" fmla="*/ 173 w 180"/>
              <a:gd name="T1" fmla="*/ 150 h 180"/>
              <a:gd name="T2" fmla="*/ 132 w 180"/>
              <a:gd name="T3" fmla="*/ 109 h 180"/>
              <a:gd name="T4" fmla="*/ 109 w 180"/>
              <a:gd name="T5" fmla="*/ 132 h 180"/>
              <a:gd name="T6" fmla="*/ 150 w 180"/>
              <a:gd name="T7" fmla="*/ 173 h 180"/>
              <a:gd name="T8" fmla="*/ 173 w 180"/>
              <a:gd name="T9" fmla="*/ 173 h 180"/>
              <a:gd name="T10" fmla="*/ 173 w 180"/>
              <a:gd name="T11" fmla="*/ 150 h 180"/>
              <a:gd name="T12" fmla="*/ 134 w 180"/>
              <a:gd name="T13" fmla="*/ 67 h 180"/>
              <a:gd name="T14" fmla="*/ 67 w 180"/>
              <a:gd name="T15" fmla="*/ 0 h 180"/>
              <a:gd name="T16" fmla="*/ 0 w 180"/>
              <a:gd name="T17" fmla="*/ 67 h 180"/>
              <a:gd name="T18" fmla="*/ 67 w 180"/>
              <a:gd name="T19" fmla="*/ 134 h 180"/>
              <a:gd name="T20" fmla="*/ 134 w 180"/>
              <a:gd name="T21" fmla="*/ 67 h 180"/>
              <a:gd name="T22" fmla="*/ 67 w 180"/>
              <a:gd name="T23" fmla="*/ 117 h 180"/>
              <a:gd name="T24" fmla="*/ 17 w 180"/>
              <a:gd name="T25" fmla="*/ 67 h 180"/>
              <a:gd name="T26" fmla="*/ 67 w 180"/>
              <a:gd name="T27" fmla="*/ 17 h 180"/>
              <a:gd name="T28" fmla="*/ 117 w 180"/>
              <a:gd name="T29" fmla="*/ 67 h 180"/>
              <a:gd name="T30" fmla="*/ 67 w 180"/>
              <a:gd name="T31" fmla="*/ 117 h 180"/>
              <a:gd name="T32" fmla="*/ 28 w 180"/>
              <a:gd name="T33" fmla="*/ 67 h 180"/>
              <a:gd name="T34" fmla="*/ 39 w 180"/>
              <a:gd name="T35" fmla="*/ 67 h 180"/>
              <a:gd name="T36" fmla="*/ 67 w 180"/>
              <a:gd name="T37" fmla="*/ 39 h 180"/>
              <a:gd name="T38" fmla="*/ 67 w 180"/>
              <a:gd name="T39" fmla="*/ 28 h 180"/>
              <a:gd name="T40" fmla="*/ 28 w 180"/>
              <a:gd name="T41" fmla="*/ 67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0" h="180">
                <a:moveTo>
                  <a:pt x="173" y="150"/>
                </a:moveTo>
                <a:cubicBezTo>
                  <a:pt x="132" y="109"/>
                  <a:pt x="132" y="109"/>
                  <a:pt x="132" y="109"/>
                </a:cubicBezTo>
                <a:cubicBezTo>
                  <a:pt x="126" y="118"/>
                  <a:pt x="118" y="126"/>
                  <a:pt x="109" y="132"/>
                </a:cubicBezTo>
                <a:cubicBezTo>
                  <a:pt x="150" y="173"/>
                  <a:pt x="150" y="173"/>
                  <a:pt x="150" y="173"/>
                </a:cubicBezTo>
                <a:cubicBezTo>
                  <a:pt x="156" y="180"/>
                  <a:pt x="167" y="180"/>
                  <a:pt x="173" y="173"/>
                </a:cubicBezTo>
                <a:cubicBezTo>
                  <a:pt x="180" y="167"/>
                  <a:pt x="180" y="156"/>
                  <a:pt x="173" y="150"/>
                </a:cubicBezTo>
                <a:close/>
                <a:moveTo>
                  <a:pt x="134" y="67"/>
                </a:moveTo>
                <a:cubicBezTo>
                  <a:pt x="134" y="30"/>
                  <a:pt x="104" y="0"/>
                  <a:pt x="67" y="0"/>
                </a:cubicBezTo>
                <a:cubicBezTo>
                  <a:pt x="30" y="0"/>
                  <a:pt x="0" y="30"/>
                  <a:pt x="0" y="67"/>
                </a:cubicBezTo>
                <a:cubicBezTo>
                  <a:pt x="0" y="104"/>
                  <a:pt x="30" y="134"/>
                  <a:pt x="67" y="134"/>
                </a:cubicBezTo>
                <a:cubicBezTo>
                  <a:pt x="104" y="134"/>
                  <a:pt x="134" y="104"/>
                  <a:pt x="134" y="67"/>
                </a:cubicBezTo>
                <a:close/>
                <a:moveTo>
                  <a:pt x="67" y="117"/>
                </a:moveTo>
                <a:cubicBezTo>
                  <a:pt x="39" y="117"/>
                  <a:pt x="17" y="95"/>
                  <a:pt x="17" y="67"/>
                </a:cubicBezTo>
                <a:cubicBezTo>
                  <a:pt x="17" y="39"/>
                  <a:pt x="39" y="17"/>
                  <a:pt x="67" y="17"/>
                </a:cubicBezTo>
                <a:cubicBezTo>
                  <a:pt x="95" y="17"/>
                  <a:pt x="117" y="39"/>
                  <a:pt x="117" y="67"/>
                </a:cubicBezTo>
                <a:cubicBezTo>
                  <a:pt x="117" y="95"/>
                  <a:pt x="95" y="117"/>
                  <a:pt x="67" y="117"/>
                </a:cubicBezTo>
                <a:close/>
                <a:moveTo>
                  <a:pt x="28" y="67"/>
                </a:moveTo>
                <a:cubicBezTo>
                  <a:pt x="39" y="67"/>
                  <a:pt x="39" y="67"/>
                  <a:pt x="39" y="67"/>
                </a:cubicBezTo>
                <a:cubicBezTo>
                  <a:pt x="39" y="51"/>
                  <a:pt x="51" y="39"/>
                  <a:pt x="67" y="39"/>
                </a:cubicBezTo>
                <a:cubicBezTo>
                  <a:pt x="67" y="28"/>
                  <a:pt x="67" y="28"/>
                  <a:pt x="67" y="28"/>
                </a:cubicBezTo>
                <a:cubicBezTo>
                  <a:pt x="45" y="28"/>
                  <a:pt x="28" y="45"/>
                  <a:pt x="28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3600">
              <a:solidFill>
                <a:srgbClr val="5E5E5E"/>
              </a:solidFill>
              <a:latin typeface="Arial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B647636-4B0E-6F92-1664-3BA849E00B5D}"/>
              </a:ext>
            </a:extLst>
          </p:cNvPr>
          <p:cNvGrpSpPr/>
          <p:nvPr/>
        </p:nvGrpSpPr>
        <p:grpSpPr>
          <a:xfrm>
            <a:off x="14675343" y="2900855"/>
            <a:ext cx="2584278" cy="6483023"/>
            <a:chOff x="7337671" y="1450427"/>
            <a:chExt cx="1292139" cy="3241511"/>
          </a:xfrm>
        </p:grpSpPr>
        <p:sp>
          <p:nvSpPr>
            <p:cNvPr id="7" name="Freeform 30">
              <a:extLst>
                <a:ext uri="{FF2B5EF4-FFF2-40B4-BE49-F238E27FC236}">
                  <a16:creationId xmlns:a16="http://schemas.microsoft.com/office/drawing/2014/main" id="{7295D56D-1A76-4FAB-980B-C7C4E33C6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4778" y="1450427"/>
              <a:ext cx="1275032" cy="3241511"/>
            </a:xfrm>
            <a:custGeom>
              <a:avLst/>
              <a:gdLst>
                <a:gd name="T0" fmla="*/ 302 w 302"/>
                <a:gd name="T1" fmla="*/ 604 h 760"/>
                <a:gd name="T2" fmla="*/ 151 w 302"/>
                <a:gd name="T3" fmla="*/ 760 h 760"/>
                <a:gd name="T4" fmla="*/ 0 w 302"/>
                <a:gd name="T5" fmla="*/ 604 h 760"/>
                <a:gd name="T6" fmla="*/ 0 w 302"/>
                <a:gd name="T7" fmla="*/ 155 h 760"/>
                <a:gd name="T8" fmla="*/ 151 w 302"/>
                <a:gd name="T9" fmla="*/ 0 h 760"/>
                <a:gd name="T10" fmla="*/ 302 w 302"/>
                <a:gd name="T11" fmla="*/ 155 h 760"/>
                <a:gd name="T12" fmla="*/ 302 w 302"/>
                <a:gd name="T13" fmla="*/ 604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760">
                  <a:moveTo>
                    <a:pt x="302" y="604"/>
                  </a:moveTo>
                  <a:cubicBezTo>
                    <a:pt x="302" y="690"/>
                    <a:pt x="234" y="760"/>
                    <a:pt x="151" y="760"/>
                  </a:cubicBezTo>
                  <a:cubicBezTo>
                    <a:pt x="68" y="760"/>
                    <a:pt x="0" y="690"/>
                    <a:pt x="0" y="604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70"/>
                    <a:pt x="68" y="0"/>
                    <a:pt x="151" y="0"/>
                  </a:cubicBezTo>
                  <a:cubicBezTo>
                    <a:pt x="234" y="0"/>
                    <a:pt x="302" y="70"/>
                    <a:pt x="302" y="155"/>
                  </a:cubicBezTo>
                  <a:lnTo>
                    <a:pt x="302" y="60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/>
              <a:endParaRPr lang="en-US" sz="3600">
                <a:solidFill>
                  <a:srgbClr val="5E5E5E"/>
                </a:solidFill>
                <a:latin typeface="Arial"/>
              </a:endParaRPr>
            </a:p>
          </p:txBody>
        </p:sp>
        <p:sp>
          <p:nvSpPr>
            <p:cNvPr id="12" name="Freeform 31">
              <a:extLst>
                <a:ext uri="{FF2B5EF4-FFF2-40B4-BE49-F238E27FC236}">
                  <a16:creationId xmlns:a16="http://schemas.microsoft.com/office/drawing/2014/main" id="{D7DC81C7-DC13-4F75-8619-28251BF2B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4778" y="1450427"/>
              <a:ext cx="1275032" cy="1296605"/>
            </a:xfrm>
            <a:custGeom>
              <a:avLst/>
              <a:gdLst>
                <a:gd name="T0" fmla="*/ 151 w 302"/>
                <a:gd name="T1" fmla="*/ 0 h 304"/>
                <a:gd name="T2" fmla="*/ 0 w 302"/>
                <a:gd name="T3" fmla="*/ 155 h 304"/>
                <a:gd name="T4" fmla="*/ 0 w 302"/>
                <a:gd name="T5" fmla="*/ 216 h 304"/>
                <a:gd name="T6" fmla="*/ 151 w 302"/>
                <a:gd name="T7" fmla="*/ 304 h 304"/>
                <a:gd name="T8" fmla="*/ 302 w 302"/>
                <a:gd name="T9" fmla="*/ 216 h 304"/>
                <a:gd name="T10" fmla="*/ 302 w 302"/>
                <a:gd name="T11" fmla="*/ 155 h 304"/>
                <a:gd name="T12" fmla="*/ 151 w 302"/>
                <a:gd name="T1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304">
                  <a:moveTo>
                    <a:pt x="151" y="0"/>
                  </a:moveTo>
                  <a:cubicBezTo>
                    <a:pt x="68" y="0"/>
                    <a:pt x="0" y="70"/>
                    <a:pt x="0" y="155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151" y="304"/>
                    <a:pt x="151" y="304"/>
                    <a:pt x="151" y="304"/>
                  </a:cubicBezTo>
                  <a:cubicBezTo>
                    <a:pt x="302" y="216"/>
                    <a:pt x="302" y="216"/>
                    <a:pt x="302" y="216"/>
                  </a:cubicBezTo>
                  <a:cubicBezTo>
                    <a:pt x="302" y="155"/>
                    <a:pt x="302" y="155"/>
                    <a:pt x="302" y="155"/>
                  </a:cubicBezTo>
                  <a:cubicBezTo>
                    <a:pt x="302" y="70"/>
                    <a:pt x="234" y="0"/>
                    <a:pt x="151" y="0"/>
                  </a:cubicBezTo>
                  <a:close/>
                </a:path>
              </a:pathLst>
            </a:custGeom>
            <a:solidFill>
              <a:srgbClr val="0C84A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/>
              <a:endParaRPr lang="en-US" sz="3600">
                <a:solidFill>
                  <a:srgbClr val="5E5E5E"/>
                </a:solidFill>
                <a:latin typeface="Arial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4929368-9C7B-406C-8A93-0F63F172C67E}"/>
                </a:ext>
              </a:extLst>
            </p:cNvPr>
            <p:cNvSpPr/>
            <p:nvPr/>
          </p:nvSpPr>
          <p:spPr>
            <a:xfrm>
              <a:off x="7350196" y="2839411"/>
              <a:ext cx="1271461" cy="3848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71600"/>
              <a:r>
                <a:rPr lang="en-US" sz="2201" b="1" dirty="0">
                  <a:solidFill>
                    <a:srgbClr val="005392"/>
                  </a:solidFill>
                  <a:latin typeface="Roboto" pitchFamily="2" charset="0"/>
                  <a:ea typeface="Roboto" pitchFamily="2" charset="0"/>
                  <a:cs typeface="Open Sans Extrabold" panose="020B0906030804020204" pitchFamily="34" charset="0"/>
                </a:rPr>
                <a:t>RETENTION &amp; ADVANCEMENT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AD053C2-4B64-C4AA-1DBA-75BA81819B54}"/>
                </a:ext>
              </a:extLst>
            </p:cNvPr>
            <p:cNvSpPr txBox="1"/>
            <p:nvPr/>
          </p:nvSpPr>
          <p:spPr>
            <a:xfrm>
              <a:off x="7337671" y="3347628"/>
              <a:ext cx="1272525" cy="966931"/>
            </a:xfrm>
            <a:prstGeom prst="rect">
              <a:avLst/>
            </a:prstGeom>
            <a:noFill/>
          </p:spPr>
          <p:txBody>
            <a:bodyPr wrap="square" lIns="137160" tIns="68580" rIns="137160" bIns="68580" rtlCol="0">
              <a:spAutoFit/>
            </a:bodyPr>
            <a:lstStyle/>
            <a:p>
              <a:pPr algn="ctr" defTabSz="1371600">
                <a:lnSpc>
                  <a:spcPct val="150000"/>
                </a:lnSpc>
              </a:pPr>
              <a:r>
                <a:rPr lang="en-US" sz="2000" dirty="0">
                  <a:solidFill>
                    <a:srgbClr val="5E5E5E">
                      <a:lumMod val="75000"/>
                    </a:srgbClr>
                  </a:solidFill>
                  <a:latin typeface="Roboto" pitchFamily="2" charset="0"/>
                  <a:ea typeface="Roboto" pitchFamily="2" charset="0"/>
                  <a:cs typeface="Open Sans" panose="020B0606030504020204" pitchFamily="34" charset="0"/>
                </a:rPr>
                <a:t>Supports job performance and career mobility after initial placement</a:t>
              </a:r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2E59299-4B76-303F-F5BC-36AA60A5FA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0452" y="1836199"/>
              <a:ext cx="519901" cy="455813"/>
            </a:xfrm>
            <a:custGeom>
              <a:avLst/>
              <a:gdLst>
                <a:gd name="T0" fmla="*/ 53 w 55"/>
                <a:gd name="T1" fmla="*/ 0 h 44"/>
                <a:gd name="T2" fmla="*/ 1 w 55"/>
                <a:gd name="T3" fmla="*/ 19 h 44"/>
                <a:gd name="T4" fmla="*/ 1 w 55"/>
                <a:gd name="T5" fmla="*/ 20 h 44"/>
                <a:gd name="T6" fmla="*/ 12 w 55"/>
                <a:gd name="T7" fmla="*/ 25 h 44"/>
                <a:gd name="T8" fmla="*/ 19 w 55"/>
                <a:gd name="T9" fmla="*/ 27 h 44"/>
                <a:gd name="T10" fmla="*/ 51 w 55"/>
                <a:gd name="T11" fmla="*/ 3 h 44"/>
                <a:gd name="T12" fmla="*/ 52 w 55"/>
                <a:gd name="T13" fmla="*/ 4 h 44"/>
                <a:gd name="T14" fmla="*/ 29 w 55"/>
                <a:gd name="T15" fmla="*/ 29 h 44"/>
                <a:gd name="T16" fmla="*/ 29 w 55"/>
                <a:gd name="T17" fmla="*/ 29 h 44"/>
                <a:gd name="T18" fmla="*/ 27 w 55"/>
                <a:gd name="T19" fmla="*/ 31 h 44"/>
                <a:gd name="T20" fmla="*/ 29 w 55"/>
                <a:gd name="T21" fmla="*/ 32 h 44"/>
                <a:gd name="T22" fmla="*/ 29 w 55"/>
                <a:gd name="T23" fmla="*/ 32 h 44"/>
                <a:gd name="T24" fmla="*/ 44 w 55"/>
                <a:gd name="T25" fmla="*/ 40 h 44"/>
                <a:gd name="T26" fmla="*/ 46 w 55"/>
                <a:gd name="T27" fmla="*/ 39 h 44"/>
                <a:gd name="T28" fmla="*/ 55 w 55"/>
                <a:gd name="T29" fmla="*/ 2 h 44"/>
                <a:gd name="T30" fmla="*/ 53 w 55"/>
                <a:gd name="T31" fmla="*/ 0 h 44"/>
                <a:gd name="T32" fmla="*/ 19 w 55"/>
                <a:gd name="T33" fmla="*/ 43 h 44"/>
                <a:gd name="T34" fmla="*/ 20 w 55"/>
                <a:gd name="T35" fmla="*/ 44 h 44"/>
                <a:gd name="T36" fmla="*/ 28 w 55"/>
                <a:gd name="T37" fmla="*/ 36 h 44"/>
                <a:gd name="T38" fmla="*/ 19 w 55"/>
                <a:gd name="T39" fmla="*/ 31 h 44"/>
                <a:gd name="T40" fmla="*/ 19 w 55"/>
                <a:gd name="T41" fmla="*/ 43 h 44"/>
                <a:gd name="T42" fmla="*/ 19 w 55"/>
                <a:gd name="T43" fmla="*/ 43 h 44"/>
                <a:gd name="T44" fmla="*/ 19 w 55"/>
                <a:gd name="T4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44">
                  <a:moveTo>
                    <a:pt x="53" y="0"/>
                  </a:moveTo>
                  <a:cubicBezTo>
                    <a:pt x="52" y="1"/>
                    <a:pt x="2" y="18"/>
                    <a:pt x="1" y="19"/>
                  </a:cubicBezTo>
                  <a:cubicBezTo>
                    <a:pt x="0" y="19"/>
                    <a:pt x="0" y="20"/>
                    <a:pt x="1" y="20"/>
                  </a:cubicBezTo>
                  <a:cubicBezTo>
                    <a:pt x="2" y="21"/>
                    <a:pt x="12" y="25"/>
                    <a:pt x="12" y="25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51" y="4"/>
                    <a:pt x="51" y="3"/>
                  </a:cubicBezTo>
                  <a:cubicBezTo>
                    <a:pt x="52" y="3"/>
                    <a:pt x="52" y="4"/>
                    <a:pt x="52" y="4"/>
                  </a:cubicBezTo>
                  <a:cubicBezTo>
                    <a:pt x="52" y="4"/>
                    <a:pt x="29" y="29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43" y="39"/>
                    <a:pt x="44" y="40"/>
                  </a:cubicBezTo>
                  <a:cubicBezTo>
                    <a:pt x="45" y="40"/>
                    <a:pt x="46" y="40"/>
                    <a:pt x="46" y="39"/>
                  </a:cubicBezTo>
                  <a:cubicBezTo>
                    <a:pt x="46" y="37"/>
                    <a:pt x="54" y="2"/>
                    <a:pt x="55" y="2"/>
                  </a:cubicBezTo>
                  <a:cubicBezTo>
                    <a:pt x="55" y="1"/>
                    <a:pt x="54" y="0"/>
                    <a:pt x="53" y="0"/>
                  </a:cubicBezTo>
                  <a:close/>
                  <a:moveTo>
                    <a:pt x="19" y="43"/>
                  </a:moveTo>
                  <a:cubicBezTo>
                    <a:pt x="19" y="44"/>
                    <a:pt x="19" y="44"/>
                    <a:pt x="20" y="44"/>
                  </a:cubicBezTo>
                  <a:cubicBezTo>
                    <a:pt x="20" y="43"/>
                    <a:pt x="28" y="36"/>
                    <a:pt x="28" y="36"/>
                  </a:cubicBezTo>
                  <a:cubicBezTo>
                    <a:pt x="19" y="31"/>
                    <a:pt x="19" y="31"/>
                    <a:pt x="19" y="31"/>
                  </a:cubicBezTo>
                  <a:lnTo>
                    <a:pt x="19" y="43"/>
                  </a:lnTo>
                  <a:close/>
                  <a:moveTo>
                    <a:pt x="19" y="43"/>
                  </a:moveTo>
                  <a:cubicBezTo>
                    <a:pt x="19" y="43"/>
                    <a:pt x="19" y="43"/>
                    <a:pt x="19" y="4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/>
              <a:endParaRPr lang="en-US" sz="3600">
                <a:solidFill>
                  <a:srgbClr val="5E5E5E"/>
                </a:solidFill>
                <a:latin typeface="Arial"/>
              </a:endParaRPr>
            </a:p>
          </p:txBody>
        </p:sp>
      </p:grpSp>
      <p:sp>
        <p:nvSpPr>
          <p:cNvPr id="38" name="Trapezoid 37">
            <a:extLst>
              <a:ext uri="{FF2B5EF4-FFF2-40B4-BE49-F238E27FC236}">
                <a16:creationId xmlns:a16="http://schemas.microsoft.com/office/drawing/2014/main" id="{DE3EFD0F-4F51-ABC5-FEED-471C02DFA62B}"/>
              </a:ext>
            </a:extLst>
          </p:cNvPr>
          <p:cNvSpPr/>
          <p:nvPr/>
        </p:nvSpPr>
        <p:spPr>
          <a:xfrm rot="5400000">
            <a:off x="-1305303" y="5080322"/>
            <a:ext cx="4851978" cy="2241386"/>
          </a:xfrm>
          <a:custGeom>
            <a:avLst/>
            <a:gdLst>
              <a:gd name="connsiteX0" fmla="*/ 0 w 760814"/>
              <a:gd name="connsiteY0" fmla="*/ 1120691 h 1120691"/>
              <a:gd name="connsiteX1" fmla="*/ 190204 w 760814"/>
              <a:gd name="connsiteY1" fmla="*/ 0 h 1120691"/>
              <a:gd name="connsiteX2" fmla="*/ 570611 w 760814"/>
              <a:gd name="connsiteY2" fmla="*/ 0 h 1120691"/>
              <a:gd name="connsiteX3" fmla="*/ 760814 w 760814"/>
              <a:gd name="connsiteY3" fmla="*/ 1120691 h 1120691"/>
              <a:gd name="connsiteX4" fmla="*/ 0 w 760814"/>
              <a:gd name="connsiteY4" fmla="*/ 1120691 h 1120691"/>
              <a:gd name="connsiteX0" fmla="*/ 0 w 1559712"/>
              <a:gd name="connsiteY0" fmla="*/ 1120693 h 1120693"/>
              <a:gd name="connsiteX1" fmla="*/ 989102 w 1559712"/>
              <a:gd name="connsiteY1" fmla="*/ 0 h 1120693"/>
              <a:gd name="connsiteX2" fmla="*/ 1369509 w 1559712"/>
              <a:gd name="connsiteY2" fmla="*/ 0 h 1120693"/>
              <a:gd name="connsiteX3" fmla="*/ 1559712 w 1559712"/>
              <a:gd name="connsiteY3" fmla="*/ 1120691 h 1120693"/>
              <a:gd name="connsiteX4" fmla="*/ 0 w 1559712"/>
              <a:gd name="connsiteY4" fmla="*/ 1120693 h 1120693"/>
              <a:gd name="connsiteX0" fmla="*/ 0 w 2425989"/>
              <a:gd name="connsiteY0" fmla="*/ 1120693 h 1120693"/>
              <a:gd name="connsiteX1" fmla="*/ 989102 w 2425989"/>
              <a:gd name="connsiteY1" fmla="*/ 0 h 1120693"/>
              <a:gd name="connsiteX2" fmla="*/ 1369509 w 2425989"/>
              <a:gd name="connsiteY2" fmla="*/ 0 h 1120693"/>
              <a:gd name="connsiteX3" fmla="*/ 2425989 w 2425989"/>
              <a:gd name="connsiteY3" fmla="*/ 1120691 h 1120693"/>
              <a:gd name="connsiteX4" fmla="*/ 0 w 2425989"/>
              <a:gd name="connsiteY4" fmla="*/ 1120693 h 112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989" h="1120693">
                <a:moveTo>
                  <a:pt x="0" y="1120693"/>
                </a:moveTo>
                <a:lnTo>
                  <a:pt x="989102" y="0"/>
                </a:lnTo>
                <a:lnTo>
                  <a:pt x="1369509" y="0"/>
                </a:lnTo>
                <a:lnTo>
                  <a:pt x="2425989" y="1120691"/>
                </a:lnTo>
                <a:lnTo>
                  <a:pt x="0" y="112069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3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1E50F2D-3667-D129-BC3F-DD745AB23FE8}"/>
              </a:ext>
            </a:extLst>
          </p:cNvPr>
          <p:cNvSpPr/>
          <p:nvPr/>
        </p:nvSpPr>
        <p:spPr>
          <a:xfrm>
            <a:off x="-180793" y="5753471"/>
            <a:ext cx="2579615" cy="595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lnSpc>
                <a:spcPts val="4500"/>
              </a:lnSpc>
            </a:pPr>
            <a:r>
              <a:rPr lang="en-US" sz="2201" b="1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Open Sans Extrabold" panose="020B0906030804020204" pitchFamily="34" charset="0"/>
              </a:rPr>
              <a:t>RECRUITMENT</a:t>
            </a:r>
          </a:p>
        </p:txBody>
      </p:sp>
    </p:spTree>
    <p:extLst>
      <p:ext uri="{BB962C8B-B14F-4D97-AF65-F5344CB8AC3E}">
        <p14:creationId xmlns:p14="http://schemas.microsoft.com/office/powerpoint/2010/main" val="405275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E806C7-FBC1-4D1C-BC28-360A0431B76A}"/>
              </a:ext>
            </a:extLst>
          </p:cNvPr>
          <p:cNvSpPr/>
          <p:nvPr/>
        </p:nvSpPr>
        <p:spPr>
          <a:xfrm>
            <a:off x="0" y="4582205"/>
            <a:ext cx="18288000" cy="5704787"/>
          </a:xfrm>
          <a:prstGeom prst="rect">
            <a:avLst/>
          </a:prstGeom>
          <a:solidFill>
            <a:srgbClr val="005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3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0E05725-A15D-487A-A90F-8297E8127EA2}"/>
              </a:ext>
            </a:extLst>
          </p:cNvPr>
          <p:cNvSpPr txBox="1">
            <a:spLocks/>
          </p:cNvSpPr>
          <p:nvPr/>
        </p:nvSpPr>
        <p:spPr>
          <a:xfrm>
            <a:off x="5062426" y="1355834"/>
            <a:ext cx="8163152" cy="908148"/>
          </a:xfrm>
          <a:prstGeom prst="rect">
            <a:avLst/>
          </a:prstGeom>
        </p:spPr>
        <p:txBody>
          <a:bodyPr lIns="137160" tIns="68580" rIns="137160" bIns="6858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1371600"/>
            <a:r>
              <a:rPr lang="en-US" sz="6000" dirty="0">
                <a:solidFill>
                  <a:srgbClr val="5E5E5E"/>
                </a:solidFill>
                <a:latin typeface="Montserrat Medium" panose="00000600000000000000" pitchFamily="50" charset="0"/>
                <a:ea typeface="Roboto" pitchFamily="2" charset="0"/>
              </a:rPr>
              <a:t>Career Coaching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EFEE0D5-3A82-432C-BABD-0382D0C81841}"/>
              </a:ext>
            </a:extLst>
          </p:cNvPr>
          <p:cNvSpPr/>
          <p:nvPr/>
        </p:nvSpPr>
        <p:spPr>
          <a:xfrm>
            <a:off x="12947351" y="2894113"/>
            <a:ext cx="3376184" cy="3376184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>
            <a:outerShdw blurRad="1143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3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2C5D4CB-D0EC-4F4A-A11A-C24748269D2F}"/>
              </a:ext>
            </a:extLst>
          </p:cNvPr>
          <p:cNvSpPr/>
          <p:nvPr/>
        </p:nvSpPr>
        <p:spPr>
          <a:xfrm>
            <a:off x="9286391" y="2894113"/>
            <a:ext cx="3376184" cy="3376184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>
            <a:outerShdw blurRad="1143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3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0A3F1F0-FB30-47A4-A287-E9B7A4A07800}"/>
              </a:ext>
            </a:extLst>
          </p:cNvPr>
          <p:cNvSpPr/>
          <p:nvPr/>
        </p:nvSpPr>
        <p:spPr>
          <a:xfrm>
            <a:off x="5625430" y="2894113"/>
            <a:ext cx="3376184" cy="3376184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>
            <a:outerShdw blurRad="1143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3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B3A86D1-343B-4DDB-B71D-499BE942D562}"/>
              </a:ext>
            </a:extLst>
          </p:cNvPr>
          <p:cNvSpPr/>
          <p:nvPr/>
        </p:nvSpPr>
        <p:spPr>
          <a:xfrm>
            <a:off x="1964467" y="2894113"/>
            <a:ext cx="3376184" cy="3376184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>
            <a:outerShdw blurRad="1143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3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82D31940-FEEB-49FB-9D86-9295C78FAF93}"/>
              </a:ext>
            </a:extLst>
          </p:cNvPr>
          <p:cNvSpPr>
            <a:spLocks noEditPoints="1"/>
          </p:cNvSpPr>
          <p:nvPr/>
        </p:nvSpPr>
        <p:spPr bwMode="auto">
          <a:xfrm>
            <a:off x="3214481" y="3126553"/>
            <a:ext cx="876155" cy="883397"/>
          </a:xfrm>
          <a:custGeom>
            <a:avLst/>
            <a:gdLst>
              <a:gd name="T0" fmla="*/ 173 w 180"/>
              <a:gd name="T1" fmla="*/ 150 h 180"/>
              <a:gd name="T2" fmla="*/ 132 w 180"/>
              <a:gd name="T3" fmla="*/ 109 h 180"/>
              <a:gd name="T4" fmla="*/ 109 w 180"/>
              <a:gd name="T5" fmla="*/ 132 h 180"/>
              <a:gd name="T6" fmla="*/ 150 w 180"/>
              <a:gd name="T7" fmla="*/ 173 h 180"/>
              <a:gd name="T8" fmla="*/ 173 w 180"/>
              <a:gd name="T9" fmla="*/ 173 h 180"/>
              <a:gd name="T10" fmla="*/ 173 w 180"/>
              <a:gd name="T11" fmla="*/ 150 h 180"/>
              <a:gd name="T12" fmla="*/ 134 w 180"/>
              <a:gd name="T13" fmla="*/ 67 h 180"/>
              <a:gd name="T14" fmla="*/ 67 w 180"/>
              <a:gd name="T15" fmla="*/ 0 h 180"/>
              <a:gd name="T16" fmla="*/ 0 w 180"/>
              <a:gd name="T17" fmla="*/ 67 h 180"/>
              <a:gd name="T18" fmla="*/ 67 w 180"/>
              <a:gd name="T19" fmla="*/ 134 h 180"/>
              <a:gd name="T20" fmla="*/ 134 w 180"/>
              <a:gd name="T21" fmla="*/ 67 h 180"/>
              <a:gd name="T22" fmla="*/ 67 w 180"/>
              <a:gd name="T23" fmla="*/ 117 h 180"/>
              <a:gd name="T24" fmla="*/ 17 w 180"/>
              <a:gd name="T25" fmla="*/ 67 h 180"/>
              <a:gd name="T26" fmla="*/ 67 w 180"/>
              <a:gd name="T27" fmla="*/ 17 h 180"/>
              <a:gd name="T28" fmla="*/ 117 w 180"/>
              <a:gd name="T29" fmla="*/ 67 h 180"/>
              <a:gd name="T30" fmla="*/ 67 w 180"/>
              <a:gd name="T31" fmla="*/ 117 h 180"/>
              <a:gd name="T32" fmla="*/ 28 w 180"/>
              <a:gd name="T33" fmla="*/ 67 h 180"/>
              <a:gd name="T34" fmla="*/ 39 w 180"/>
              <a:gd name="T35" fmla="*/ 67 h 180"/>
              <a:gd name="T36" fmla="*/ 67 w 180"/>
              <a:gd name="T37" fmla="*/ 39 h 180"/>
              <a:gd name="T38" fmla="*/ 67 w 180"/>
              <a:gd name="T39" fmla="*/ 28 h 180"/>
              <a:gd name="T40" fmla="*/ 28 w 180"/>
              <a:gd name="T41" fmla="*/ 67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0" h="180">
                <a:moveTo>
                  <a:pt x="173" y="150"/>
                </a:moveTo>
                <a:cubicBezTo>
                  <a:pt x="132" y="109"/>
                  <a:pt x="132" y="109"/>
                  <a:pt x="132" y="109"/>
                </a:cubicBezTo>
                <a:cubicBezTo>
                  <a:pt x="126" y="118"/>
                  <a:pt x="118" y="126"/>
                  <a:pt x="109" y="132"/>
                </a:cubicBezTo>
                <a:cubicBezTo>
                  <a:pt x="150" y="173"/>
                  <a:pt x="150" y="173"/>
                  <a:pt x="150" y="173"/>
                </a:cubicBezTo>
                <a:cubicBezTo>
                  <a:pt x="156" y="180"/>
                  <a:pt x="167" y="180"/>
                  <a:pt x="173" y="173"/>
                </a:cubicBezTo>
                <a:cubicBezTo>
                  <a:pt x="180" y="167"/>
                  <a:pt x="180" y="156"/>
                  <a:pt x="173" y="150"/>
                </a:cubicBezTo>
                <a:close/>
                <a:moveTo>
                  <a:pt x="134" y="67"/>
                </a:moveTo>
                <a:cubicBezTo>
                  <a:pt x="134" y="30"/>
                  <a:pt x="104" y="0"/>
                  <a:pt x="67" y="0"/>
                </a:cubicBezTo>
                <a:cubicBezTo>
                  <a:pt x="30" y="0"/>
                  <a:pt x="0" y="30"/>
                  <a:pt x="0" y="67"/>
                </a:cubicBezTo>
                <a:cubicBezTo>
                  <a:pt x="0" y="104"/>
                  <a:pt x="30" y="134"/>
                  <a:pt x="67" y="134"/>
                </a:cubicBezTo>
                <a:cubicBezTo>
                  <a:pt x="104" y="134"/>
                  <a:pt x="134" y="104"/>
                  <a:pt x="134" y="67"/>
                </a:cubicBezTo>
                <a:close/>
                <a:moveTo>
                  <a:pt x="67" y="117"/>
                </a:moveTo>
                <a:cubicBezTo>
                  <a:pt x="39" y="117"/>
                  <a:pt x="17" y="95"/>
                  <a:pt x="17" y="67"/>
                </a:cubicBezTo>
                <a:cubicBezTo>
                  <a:pt x="17" y="39"/>
                  <a:pt x="39" y="17"/>
                  <a:pt x="67" y="17"/>
                </a:cubicBezTo>
                <a:cubicBezTo>
                  <a:pt x="95" y="17"/>
                  <a:pt x="117" y="39"/>
                  <a:pt x="117" y="67"/>
                </a:cubicBezTo>
                <a:cubicBezTo>
                  <a:pt x="117" y="95"/>
                  <a:pt x="95" y="117"/>
                  <a:pt x="67" y="117"/>
                </a:cubicBezTo>
                <a:close/>
                <a:moveTo>
                  <a:pt x="28" y="67"/>
                </a:moveTo>
                <a:cubicBezTo>
                  <a:pt x="39" y="67"/>
                  <a:pt x="39" y="67"/>
                  <a:pt x="39" y="67"/>
                </a:cubicBezTo>
                <a:cubicBezTo>
                  <a:pt x="39" y="51"/>
                  <a:pt x="51" y="39"/>
                  <a:pt x="67" y="39"/>
                </a:cubicBezTo>
                <a:cubicBezTo>
                  <a:pt x="67" y="28"/>
                  <a:pt x="67" y="28"/>
                  <a:pt x="67" y="28"/>
                </a:cubicBezTo>
                <a:cubicBezTo>
                  <a:pt x="45" y="28"/>
                  <a:pt x="28" y="45"/>
                  <a:pt x="28" y="6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3600">
              <a:solidFill>
                <a:srgbClr val="5E5E5E"/>
              </a:solidFill>
              <a:latin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B0FC11-2CBC-481F-8750-5E7FEB772825}"/>
              </a:ext>
            </a:extLst>
          </p:cNvPr>
          <p:cNvSpPr/>
          <p:nvPr/>
        </p:nvSpPr>
        <p:spPr>
          <a:xfrm>
            <a:off x="2103577" y="4205846"/>
            <a:ext cx="3097961" cy="1292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US" sz="2599" dirty="0">
                <a:solidFill>
                  <a:srgbClr val="5E5E5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Key service provider throughout model</a:t>
            </a:r>
            <a:endParaRPr lang="en-US" sz="2599" dirty="0">
              <a:solidFill>
                <a:srgbClr val="5E5E5E"/>
              </a:solidFill>
              <a:latin typeface="Arial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D1B64509-5CFC-4CF8-B247-A860096DEF84}"/>
              </a:ext>
            </a:extLst>
          </p:cNvPr>
          <p:cNvSpPr>
            <a:spLocks noEditPoints="1"/>
          </p:cNvSpPr>
          <p:nvPr/>
        </p:nvSpPr>
        <p:spPr bwMode="auto">
          <a:xfrm>
            <a:off x="6847429" y="3235312"/>
            <a:ext cx="915377" cy="850520"/>
          </a:xfrm>
          <a:custGeom>
            <a:avLst/>
            <a:gdLst>
              <a:gd name="T0" fmla="*/ 136 w 184"/>
              <a:gd name="T1" fmla="*/ 109 h 169"/>
              <a:gd name="T2" fmla="*/ 147 w 184"/>
              <a:gd name="T3" fmla="*/ 80 h 169"/>
              <a:gd name="T4" fmla="*/ 151 w 184"/>
              <a:gd name="T5" fmla="*/ 47 h 169"/>
              <a:gd name="T6" fmla="*/ 113 w 184"/>
              <a:gd name="T7" fmla="*/ 0 h 169"/>
              <a:gd name="T8" fmla="*/ 59 w 184"/>
              <a:gd name="T9" fmla="*/ 21 h 169"/>
              <a:gd name="T10" fmla="*/ 21 w 184"/>
              <a:gd name="T11" fmla="*/ 71 h 169"/>
              <a:gd name="T12" fmla="*/ 36 w 184"/>
              <a:gd name="T13" fmla="*/ 109 h 169"/>
              <a:gd name="T14" fmla="*/ 13 w 184"/>
              <a:gd name="T15" fmla="*/ 133 h 169"/>
              <a:gd name="T16" fmla="*/ 184 w 184"/>
              <a:gd name="T17" fmla="*/ 169 h 169"/>
              <a:gd name="T18" fmla="*/ 46 w 184"/>
              <a:gd name="T19" fmla="*/ 116 h 169"/>
              <a:gd name="T20" fmla="*/ 34 w 184"/>
              <a:gd name="T21" fmla="*/ 87 h 169"/>
              <a:gd name="T22" fmla="*/ 31 w 184"/>
              <a:gd name="T23" fmla="*/ 81 h 169"/>
              <a:gd name="T24" fmla="*/ 34 w 184"/>
              <a:gd name="T25" fmla="*/ 67 h 169"/>
              <a:gd name="T26" fmla="*/ 75 w 184"/>
              <a:gd name="T27" fmla="*/ 35 h 169"/>
              <a:gd name="T28" fmla="*/ 72 w 184"/>
              <a:gd name="T29" fmla="*/ 68 h 169"/>
              <a:gd name="T30" fmla="*/ 73 w 184"/>
              <a:gd name="T31" fmla="*/ 73 h 169"/>
              <a:gd name="T32" fmla="*/ 77 w 184"/>
              <a:gd name="T33" fmla="*/ 78 h 169"/>
              <a:gd name="T34" fmla="*/ 78 w 184"/>
              <a:gd name="T35" fmla="*/ 82 h 169"/>
              <a:gd name="T36" fmla="*/ 81 w 184"/>
              <a:gd name="T37" fmla="*/ 84 h 169"/>
              <a:gd name="T38" fmla="*/ 81 w 184"/>
              <a:gd name="T39" fmla="*/ 84 h 169"/>
              <a:gd name="T40" fmla="*/ 80 w 184"/>
              <a:gd name="T41" fmla="*/ 88 h 169"/>
              <a:gd name="T42" fmla="*/ 83 w 184"/>
              <a:gd name="T43" fmla="*/ 94 h 169"/>
              <a:gd name="T44" fmla="*/ 85 w 184"/>
              <a:gd name="T45" fmla="*/ 97 h 169"/>
              <a:gd name="T46" fmla="*/ 84 w 184"/>
              <a:gd name="T47" fmla="*/ 114 h 169"/>
              <a:gd name="T48" fmla="*/ 73 w 184"/>
              <a:gd name="T49" fmla="*/ 120 h 169"/>
              <a:gd name="T50" fmla="*/ 42 w 184"/>
              <a:gd name="T51" fmla="*/ 159 h 169"/>
              <a:gd name="T52" fmla="*/ 18 w 184"/>
              <a:gd name="T53" fmla="*/ 142 h 169"/>
              <a:gd name="T54" fmla="*/ 85 w 184"/>
              <a:gd name="T55" fmla="*/ 30 h 169"/>
              <a:gd name="T56" fmla="*/ 113 w 184"/>
              <a:gd name="T57" fmla="*/ 10 h 169"/>
              <a:gd name="T58" fmla="*/ 141 w 184"/>
              <a:gd name="T59" fmla="*/ 52 h 169"/>
              <a:gd name="T60" fmla="*/ 144 w 184"/>
              <a:gd name="T61" fmla="*/ 68 h 169"/>
              <a:gd name="T62" fmla="*/ 138 w 184"/>
              <a:gd name="T63" fmla="*/ 75 h 169"/>
              <a:gd name="T64" fmla="*/ 126 w 184"/>
              <a:gd name="T65" fmla="*/ 96 h 169"/>
              <a:gd name="T66" fmla="*/ 163 w 184"/>
              <a:gd name="T67" fmla="*/ 138 h 169"/>
              <a:gd name="T68" fmla="*/ 52 w 184"/>
              <a:gd name="T69" fmla="*/ 159 h 169"/>
              <a:gd name="T70" fmla="*/ 89 w 184"/>
              <a:gd name="T71" fmla="*/ 123 h 169"/>
              <a:gd name="T72" fmla="*/ 95 w 184"/>
              <a:gd name="T73" fmla="*/ 93 h 169"/>
              <a:gd name="T74" fmla="*/ 92 w 184"/>
              <a:gd name="T75" fmla="*/ 90 h 169"/>
              <a:gd name="T76" fmla="*/ 90 w 184"/>
              <a:gd name="T77" fmla="*/ 86 h 169"/>
              <a:gd name="T78" fmla="*/ 88 w 184"/>
              <a:gd name="T79" fmla="*/ 80 h 169"/>
              <a:gd name="T80" fmla="*/ 86 w 184"/>
              <a:gd name="T81" fmla="*/ 74 h 169"/>
              <a:gd name="T82" fmla="*/ 82 w 184"/>
              <a:gd name="T83" fmla="*/ 68 h 169"/>
              <a:gd name="T84" fmla="*/ 85 w 184"/>
              <a:gd name="T85" fmla="*/ 52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4" h="169">
                <a:moveTo>
                  <a:pt x="168" y="129"/>
                </a:moveTo>
                <a:cubicBezTo>
                  <a:pt x="139" y="115"/>
                  <a:pt x="139" y="115"/>
                  <a:pt x="139" y="115"/>
                </a:cubicBezTo>
                <a:cubicBezTo>
                  <a:pt x="137" y="114"/>
                  <a:pt x="136" y="112"/>
                  <a:pt x="136" y="109"/>
                </a:cubicBezTo>
                <a:cubicBezTo>
                  <a:pt x="136" y="100"/>
                  <a:pt x="136" y="100"/>
                  <a:pt x="136" y="100"/>
                </a:cubicBezTo>
                <a:cubicBezTo>
                  <a:pt x="137" y="99"/>
                  <a:pt x="137" y="98"/>
                  <a:pt x="138" y="97"/>
                </a:cubicBezTo>
                <a:cubicBezTo>
                  <a:pt x="141" y="92"/>
                  <a:pt x="144" y="86"/>
                  <a:pt x="147" y="80"/>
                </a:cubicBezTo>
                <a:cubicBezTo>
                  <a:pt x="151" y="78"/>
                  <a:pt x="154" y="73"/>
                  <a:pt x="154" y="68"/>
                </a:cubicBezTo>
                <a:cubicBezTo>
                  <a:pt x="154" y="56"/>
                  <a:pt x="154" y="56"/>
                  <a:pt x="154" y="56"/>
                </a:cubicBezTo>
                <a:cubicBezTo>
                  <a:pt x="154" y="53"/>
                  <a:pt x="153" y="50"/>
                  <a:pt x="151" y="47"/>
                </a:cubicBezTo>
                <a:cubicBezTo>
                  <a:pt x="151" y="32"/>
                  <a:pt x="151" y="32"/>
                  <a:pt x="151" y="32"/>
                </a:cubicBezTo>
                <a:cubicBezTo>
                  <a:pt x="151" y="30"/>
                  <a:pt x="152" y="20"/>
                  <a:pt x="144" y="11"/>
                </a:cubicBezTo>
                <a:cubicBezTo>
                  <a:pt x="138" y="4"/>
                  <a:pt x="127" y="0"/>
                  <a:pt x="113" y="0"/>
                </a:cubicBezTo>
                <a:cubicBezTo>
                  <a:pt x="99" y="0"/>
                  <a:pt x="88" y="4"/>
                  <a:pt x="82" y="11"/>
                </a:cubicBezTo>
                <a:cubicBezTo>
                  <a:pt x="78" y="16"/>
                  <a:pt x="76" y="20"/>
                  <a:pt x="76" y="24"/>
                </a:cubicBezTo>
                <a:cubicBezTo>
                  <a:pt x="71" y="22"/>
                  <a:pt x="65" y="21"/>
                  <a:pt x="59" y="21"/>
                </a:cubicBezTo>
                <a:cubicBezTo>
                  <a:pt x="26" y="21"/>
                  <a:pt x="24" y="50"/>
                  <a:pt x="24" y="50"/>
                </a:cubicBezTo>
                <a:cubicBezTo>
                  <a:pt x="24" y="63"/>
                  <a:pt x="24" y="63"/>
                  <a:pt x="24" y="63"/>
                </a:cubicBezTo>
                <a:cubicBezTo>
                  <a:pt x="22" y="65"/>
                  <a:pt x="21" y="68"/>
                  <a:pt x="21" y="71"/>
                </a:cubicBezTo>
                <a:cubicBezTo>
                  <a:pt x="21" y="81"/>
                  <a:pt x="21" y="81"/>
                  <a:pt x="21" y="81"/>
                </a:cubicBezTo>
                <a:cubicBezTo>
                  <a:pt x="21" y="85"/>
                  <a:pt x="23" y="88"/>
                  <a:pt x="25" y="91"/>
                </a:cubicBezTo>
                <a:cubicBezTo>
                  <a:pt x="28" y="99"/>
                  <a:pt x="33" y="106"/>
                  <a:pt x="36" y="109"/>
                </a:cubicBezTo>
                <a:cubicBezTo>
                  <a:pt x="36" y="116"/>
                  <a:pt x="36" y="116"/>
                  <a:pt x="36" y="116"/>
                </a:cubicBezTo>
                <a:cubicBezTo>
                  <a:pt x="36" y="118"/>
                  <a:pt x="35" y="120"/>
                  <a:pt x="33" y="121"/>
                </a:cubicBezTo>
                <a:cubicBezTo>
                  <a:pt x="13" y="133"/>
                  <a:pt x="13" y="133"/>
                  <a:pt x="13" y="133"/>
                </a:cubicBezTo>
                <a:cubicBezTo>
                  <a:pt x="5" y="138"/>
                  <a:pt x="0" y="146"/>
                  <a:pt x="0" y="156"/>
                </a:cubicBezTo>
                <a:cubicBezTo>
                  <a:pt x="0" y="169"/>
                  <a:pt x="0" y="169"/>
                  <a:pt x="0" y="169"/>
                </a:cubicBezTo>
                <a:cubicBezTo>
                  <a:pt x="184" y="169"/>
                  <a:pt x="184" y="169"/>
                  <a:pt x="184" y="169"/>
                </a:cubicBezTo>
                <a:cubicBezTo>
                  <a:pt x="184" y="155"/>
                  <a:pt x="184" y="155"/>
                  <a:pt x="184" y="155"/>
                </a:cubicBezTo>
                <a:cubicBezTo>
                  <a:pt x="184" y="144"/>
                  <a:pt x="178" y="134"/>
                  <a:pt x="168" y="129"/>
                </a:cubicBezTo>
                <a:close/>
                <a:moveTo>
                  <a:pt x="46" y="116"/>
                </a:moveTo>
                <a:cubicBezTo>
                  <a:pt x="46" y="105"/>
                  <a:pt x="46" y="105"/>
                  <a:pt x="46" y="105"/>
                </a:cubicBezTo>
                <a:cubicBezTo>
                  <a:pt x="44" y="103"/>
                  <a:pt x="44" y="103"/>
                  <a:pt x="44" y="103"/>
                </a:cubicBezTo>
                <a:cubicBezTo>
                  <a:pt x="44" y="103"/>
                  <a:pt x="37" y="96"/>
                  <a:pt x="34" y="87"/>
                </a:cubicBezTo>
                <a:cubicBezTo>
                  <a:pt x="34" y="85"/>
                  <a:pt x="34" y="85"/>
                  <a:pt x="34" y="85"/>
                </a:cubicBezTo>
                <a:cubicBezTo>
                  <a:pt x="32" y="83"/>
                  <a:pt x="32" y="83"/>
                  <a:pt x="32" y="83"/>
                </a:cubicBezTo>
                <a:cubicBezTo>
                  <a:pt x="31" y="83"/>
                  <a:pt x="31" y="82"/>
                  <a:pt x="31" y="81"/>
                </a:cubicBezTo>
                <a:cubicBezTo>
                  <a:pt x="31" y="71"/>
                  <a:pt x="31" y="71"/>
                  <a:pt x="31" y="71"/>
                </a:cubicBezTo>
                <a:cubicBezTo>
                  <a:pt x="31" y="70"/>
                  <a:pt x="31" y="70"/>
                  <a:pt x="32" y="69"/>
                </a:cubicBezTo>
                <a:cubicBezTo>
                  <a:pt x="34" y="67"/>
                  <a:pt x="34" y="67"/>
                  <a:pt x="34" y="67"/>
                </a:cubicBezTo>
                <a:cubicBezTo>
                  <a:pt x="34" y="50"/>
                  <a:pt x="34" y="50"/>
                  <a:pt x="34" y="50"/>
                </a:cubicBezTo>
                <a:cubicBezTo>
                  <a:pt x="34" y="49"/>
                  <a:pt x="35" y="31"/>
                  <a:pt x="59" y="31"/>
                </a:cubicBezTo>
                <a:cubicBezTo>
                  <a:pt x="65" y="31"/>
                  <a:pt x="71" y="32"/>
                  <a:pt x="75" y="35"/>
                </a:cubicBezTo>
                <a:cubicBezTo>
                  <a:pt x="75" y="47"/>
                  <a:pt x="75" y="47"/>
                  <a:pt x="75" y="47"/>
                </a:cubicBezTo>
                <a:cubicBezTo>
                  <a:pt x="73" y="50"/>
                  <a:pt x="72" y="53"/>
                  <a:pt x="72" y="56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9"/>
                  <a:pt x="72" y="70"/>
                  <a:pt x="72" y="71"/>
                </a:cubicBezTo>
                <a:cubicBezTo>
                  <a:pt x="72" y="71"/>
                  <a:pt x="73" y="72"/>
                  <a:pt x="73" y="72"/>
                </a:cubicBezTo>
                <a:cubicBezTo>
                  <a:pt x="73" y="73"/>
                  <a:pt x="73" y="73"/>
                  <a:pt x="73" y="73"/>
                </a:cubicBezTo>
                <a:cubicBezTo>
                  <a:pt x="73" y="73"/>
                  <a:pt x="73" y="73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74" y="76"/>
                  <a:pt x="75" y="77"/>
                  <a:pt x="77" y="78"/>
                </a:cubicBezTo>
                <a:cubicBezTo>
                  <a:pt x="77" y="81"/>
                  <a:pt x="77" y="81"/>
                  <a:pt x="77" y="81"/>
                </a:cubicBezTo>
                <a:cubicBezTo>
                  <a:pt x="77" y="81"/>
                  <a:pt x="78" y="81"/>
                  <a:pt x="78" y="81"/>
                </a:cubicBezTo>
                <a:cubicBezTo>
                  <a:pt x="78" y="82"/>
                  <a:pt x="78" y="82"/>
                  <a:pt x="78" y="82"/>
                </a:cubicBezTo>
                <a:cubicBezTo>
                  <a:pt x="78" y="83"/>
                  <a:pt x="78" y="83"/>
                  <a:pt x="79" y="84"/>
                </a:cubicBezTo>
                <a:cubicBezTo>
                  <a:pt x="79" y="85"/>
                  <a:pt x="79" y="85"/>
                  <a:pt x="79" y="85"/>
                </a:cubicBezTo>
                <a:cubicBezTo>
                  <a:pt x="81" y="84"/>
                  <a:pt x="81" y="84"/>
                  <a:pt x="81" y="84"/>
                </a:cubicBezTo>
                <a:cubicBezTo>
                  <a:pt x="81" y="84"/>
                  <a:pt x="81" y="84"/>
                  <a:pt x="81" y="84"/>
                </a:cubicBezTo>
                <a:cubicBezTo>
                  <a:pt x="81" y="84"/>
                  <a:pt x="81" y="84"/>
                  <a:pt x="81" y="84"/>
                </a:cubicBezTo>
                <a:cubicBezTo>
                  <a:pt x="81" y="84"/>
                  <a:pt x="81" y="84"/>
                  <a:pt x="81" y="84"/>
                </a:cubicBezTo>
                <a:cubicBezTo>
                  <a:pt x="79" y="85"/>
                  <a:pt x="79" y="85"/>
                  <a:pt x="79" y="85"/>
                </a:cubicBezTo>
                <a:cubicBezTo>
                  <a:pt x="79" y="86"/>
                  <a:pt x="79" y="86"/>
                  <a:pt x="80" y="87"/>
                </a:cubicBezTo>
                <a:cubicBezTo>
                  <a:pt x="80" y="88"/>
                  <a:pt x="80" y="88"/>
                  <a:pt x="80" y="88"/>
                </a:cubicBezTo>
                <a:cubicBezTo>
                  <a:pt x="81" y="89"/>
                  <a:pt x="81" y="89"/>
                  <a:pt x="81" y="90"/>
                </a:cubicBezTo>
                <a:cubicBezTo>
                  <a:pt x="82" y="91"/>
                  <a:pt x="82" y="91"/>
                  <a:pt x="82" y="91"/>
                </a:cubicBezTo>
                <a:cubicBezTo>
                  <a:pt x="82" y="92"/>
                  <a:pt x="83" y="93"/>
                  <a:pt x="83" y="94"/>
                </a:cubicBezTo>
                <a:cubicBezTo>
                  <a:pt x="83" y="94"/>
                  <a:pt x="83" y="94"/>
                  <a:pt x="83" y="94"/>
                </a:cubicBezTo>
                <a:cubicBezTo>
                  <a:pt x="84" y="95"/>
                  <a:pt x="84" y="96"/>
                  <a:pt x="85" y="96"/>
                </a:cubicBezTo>
                <a:cubicBezTo>
                  <a:pt x="85" y="97"/>
                  <a:pt x="85" y="97"/>
                  <a:pt x="85" y="97"/>
                </a:cubicBezTo>
                <a:cubicBezTo>
                  <a:pt x="86" y="98"/>
                  <a:pt x="86" y="99"/>
                  <a:pt x="87" y="99"/>
                </a:cubicBezTo>
                <a:cubicBezTo>
                  <a:pt x="87" y="109"/>
                  <a:pt x="87" y="109"/>
                  <a:pt x="87" y="109"/>
                </a:cubicBezTo>
                <a:cubicBezTo>
                  <a:pt x="87" y="111"/>
                  <a:pt x="86" y="113"/>
                  <a:pt x="84" y="114"/>
                </a:cubicBezTo>
                <a:cubicBezTo>
                  <a:pt x="76" y="118"/>
                  <a:pt x="76" y="118"/>
                  <a:pt x="76" y="118"/>
                </a:cubicBezTo>
                <a:cubicBezTo>
                  <a:pt x="74" y="118"/>
                  <a:pt x="74" y="118"/>
                  <a:pt x="74" y="118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57" y="129"/>
                  <a:pt x="57" y="129"/>
                  <a:pt x="57" y="129"/>
                </a:cubicBezTo>
                <a:cubicBezTo>
                  <a:pt x="48" y="134"/>
                  <a:pt x="42" y="144"/>
                  <a:pt x="42" y="154"/>
                </a:cubicBezTo>
                <a:cubicBezTo>
                  <a:pt x="42" y="159"/>
                  <a:pt x="42" y="159"/>
                  <a:pt x="42" y="159"/>
                </a:cubicBezTo>
                <a:cubicBezTo>
                  <a:pt x="10" y="159"/>
                  <a:pt x="10" y="159"/>
                  <a:pt x="10" y="159"/>
                </a:cubicBezTo>
                <a:cubicBezTo>
                  <a:pt x="10" y="156"/>
                  <a:pt x="10" y="156"/>
                  <a:pt x="10" y="156"/>
                </a:cubicBezTo>
                <a:cubicBezTo>
                  <a:pt x="10" y="150"/>
                  <a:pt x="13" y="144"/>
                  <a:pt x="18" y="142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43" y="127"/>
                  <a:pt x="46" y="122"/>
                  <a:pt x="46" y="116"/>
                </a:cubicBezTo>
                <a:close/>
                <a:moveTo>
                  <a:pt x="85" y="30"/>
                </a:moveTo>
                <a:cubicBezTo>
                  <a:pt x="85" y="30"/>
                  <a:pt x="85" y="30"/>
                  <a:pt x="85" y="30"/>
                </a:cubicBezTo>
                <a:cubicBezTo>
                  <a:pt x="85" y="27"/>
                  <a:pt x="85" y="22"/>
                  <a:pt x="89" y="18"/>
                </a:cubicBezTo>
                <a:cubicBezTo>
                  <a:pt x="94" y="13"/>
                  <a:pt x="102" y="10"/>
                  <a:pt x="113" y="10"/>
                </a:cubicBezTo>
                <a:cubicBezTo>
                  <a:pt x="124" y="10"/>
                  <a:pt x="132" y="13"/>
                  <a:pt x="137" y="18"/>
                </a:cubicBezTo>
                <a:cubicBezTo>
                  <a:pt x="142" y="23"/>
                  <a:pt x="141" y="31"/>
                  <a:pt x="141" y="32"/>
                </a:cubicBezTo>
                <a:cubicBezTo>
                  <a:pt x="141" y="52"/>
                  <a:pt x="141" y="52"/>
                  <a:pt x="141" y="52"/>
                </a:cubicBezTo>
                <a:cubicBezTo>
                  <a:pt x="143" y="53"/>
                  <a:pt x="143" y="53"/>
                  <a:pt x="143" y="53"/>
                </a:cubicBezTo>
                <a:cubicBezTo>
                  <a:pt x="144" y="54"/>
                  <a:pt x="144" y="55"/>
                  <a:pt x="144" y="56"/>
                </a:cubicBezTo>
                <a:cubicBezTo>
                  <a:pt x="144" y="68"/>
                  <a:pt x="144" y="68"/>
                  <a:pt x="144" y="68"/>
                </a:cubicBezTo>
                <a:cubicBezTo>
                  <a:pt x="144" y="70"/>
                  <a:pt x="143" y="71"/>
                  <a:pt x="141" y="72"/>
                </a:cubicBezTo>
                <a:cubicBezTo>
                  <a:pt x="139" y="73"/>
                  <a:pt x="139" y="73"/>
                  <a:pt x="139" y="73"/>
                </a:cubicBezTo>
                <a:cubicBezTo>
                  <a:pt x="138" y="75"/>
                  <a:pt x="138" y="75"/>
                  <a:pt x="138" y="75"/>
                </a:cubicBezTo>
                <a:cubicBezTo>
                  <a:pt x="136" y="81"/>
                  <a:pt x="133" y="87"/>
                  <a:pt x="130" y="92"/>
                </a:cubicBezTo>
                <a:cubicBezTo>
                  <a:pt x="129" y="93"/>
                  <a:pt x="128" y="94"/>
                  <a:pt x="127" y="95"/>
                </a:cubicBezTo>
                <a:cubicBezTo>
                  <a:pt x="126" y="96"/>
                  <a:pt x="126" y="96"/>
                  <a:pt x="126" y="96"/>
                </a:cubicBezTo>
                <a:cubicBezTo>
                  <a:pt x="126" y="109"/>
                  <a:pt x="126" y="109"/>
                  <a:pt x="126" y="109"/>
                </a:cubicBezTo>
                <a:cubicBezTo>
                  <a:pt x="126" y="115"/>
                  <a:pt x="129" y="121"/>
                  <a:pt x="135" y="123"/>
                </a:cubicBezTo>
                <a:cubicBezTo>
                  <a:pt x="163" y="138"/>
                  <a:pt x="163" y="138"/>
                  <a:pt x="163" y="138"/>
                </a:cubicBezTo>
                <a:cubicBezTo>
                  <a:pt x="170" y="141"/>
                  <a:pt x="174" y="148"/>
                  <a:pt x="174" y="155"/>
                </a:cubicBezTo>
                <a:cubicBezTo>
                  <a:pt x="174" y="159"/>
                  <a:pt x="174" y="159"/>
                  <a:pt x="174" y="159"/>
                </a:cubicBezTo>
                <a:cubicBezTo>
                  <a:pt x="52" y="159"/>
                  <a:pt x="52" y="159"/>
                  <a:pt x="52" y="159"/>
                </a:cubicBezTo>
                <a:cubicBezTo>
                  <a:pt x="52" y="154"/>
                  <a:pt x="52" y="154"/>
                  <a:pt x="52" y="154"/>
                </a:cubicBezTo>
                <a:cubicBezTo>
                  <a:pt x="52" y="147"/>
                  <a:pt x="56" y="141"/>
                  <a:pt x="62" y="138"/>
                </a:cubicBezTo>
                <a:cubicBezTo>
                  <a:pt x="89" y="123"/>
                  <a:pt x="89" y="123"/>
                  <a:pt x="89" y="123"/>
                </a:cubicBezTo>
                <a:cubicBezTo>
                  <a:pt x="94" y="120"/>
                  <a:pt x="97" y="115"/>
                  <a:pt x="97" y="109"/>
                </a:cubicBezTo>
                <a:cubicBezTo>
                  <a:pt x="97" y="96"/>
                  <a:pt x="97" y="96"/>
                  <a:pt x="97" y="96"/>
                </a:cubicBezTo>
                <a:cubicBezTo>
                  <a:pt x="95" y="93"/>
                  <a:pt x="95" y="93"/>
                  <a:pt x="95" y="93"/>
                </a:cubicBezTo>
                <a:cubicBezTo>
                  <a:pt x="94" y="93"/>
                  <a:pt x="94" y="92"/>
                  <a:pt x="93" y="91"/>
                </a:cubicBezTo>
                <a:cubicBezTo>
                  <a:pt x="93" y="91"/>
                  <a:pt x="93" y="91"/>
                  <a:pt x="93" y="91"/>
                </a:cubicBezTo>
                <a:cubicBezTo>
                  <a:pt x="93" y="91"/>
                  <a:pt x="93" y="90"/>
                  <a:pt x="92" y="90"/>
                </a:cubicBezTo>
                <a:cubicBezTo>
                  <a:pt x="92" y="90"/>
                  <a:pt x="92" y="90"/>
                  <a:pt x="92" y="90"/>
                </a:cubicBezTo>
                <a:cubicBezTo>
                  <a:pt x="92" y="88"/>
                  <a:pt x="91" y="87"/>
                  <a:pt x="90" y="86"/>
                </a:cubicBezTo>
                <a:cubicBezTo>
                  <a:pt x="90" y="86"/>
                  <a:pt x="90" y="86"/>
                  <a:pt x="90" y="86"/>
                </a:cubicBezTo>
                <a:cubicBezTo>
                  <a:pt x="90" y="85"/>
                  <a:pt x="89" y="84"/>
                  <a:pt x="89" y="84"/>
                </a:cubicBezTo>
                <a:cubicBezTo>
                  <a:pt x="88" y="82"/>
                  <a:pt x="88" y="82"/>
                  <a:pt x="88" y="82"/>
                </a:cubicBezTo>
                <a:cubicBezTo>
                  <a:pt x="88" y="81"/>
                  <a:pt x="88" y="81"/>
                  <a:pt x="88" y="80"/>
                </a:cubicBezTo>
                <a:cubicBezTo>
                  <a:pt x="88" y="80"/>
                  <a:pt x="87" y="79"/>
                  <a:pt x="87" y="78"/>
                </a:cubicBezTo>
                <a:cubicBezTo>
                  <a:pt x="87" y="77"/>
                  <a:pt x="87" y="77"/>
                  <a:pt x="87" y="77"/>
                </a:cubicBezTo>
                <a:cubicBezTo>
                  <a:pt x="87" y="76"/>
                  <a:pt x="86" y="75"/>
                  <a:pt x="86" y="74"/>
                </a:cubicBezTo>
                <a:cubicBezTo>
                  <a:pt x="86" y="72"/>
                  <a:pt x="86" y="72"/>
                  <a:pt x="86" y="72"/>
                </a:cubicBezTo>
                <a:cubicBezTo>
                  <a:pt x="84" y="71"/>
                  <a:pt x="84" y="71"/>
                  <a:pt x="84" y="71"/>
                </a:cubicBezTo>
                <a:cubicBezTo>
                  <a:pt x="83" y="71"/>
                  <a:pt x="82" y="69"/>
                  <a:pt x="82" y="68"/>
                </a:cubicBezTo>
                <a:cubicBezTo>
                  <a:pt x="82" y="56"/>
                  <a:pt x="82" y="56"/>
                  <a:pt x="82" y="56"/>
                </a:cubicBezTo>
                <a:cubicBezTo>
                  <a:pt x="82" y="55"/>
                  <a:pt x="82" y="54"/>
                  <a:pt x="83" y="53"/>
                </a:cubicBezTo>
                <a:cubicBezTo>
                  <a:pt x="85" y="52"/>
                  <a:pt x="85" y="52"/>
                  <a:pt x="85" y="52"/>
                </a:cubicBezTo>
                <a:cubicBezTo>
                  <a:pt x="85" y="31"/>
                  <a:pt x="85" y="31"/>
                  <a:pt x="85" y="31"/>
                </a:cubicBezTo>
                <a:lnTo>
                  <a:pt x="85" y="3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3600">
              <a:solidFill>
                <a:srgbClr val="5E5E5E"/>
              </a:solidFill>
              <a:latin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DBD1858-8D88-4BAB-A592-5643137FBF16}"/>
              </a:ext>
            </a:extLst>
          </p:cNvPr>
          <p:cNvSpPr/>
          <p:nvPr/>
        </p:nvSpPr>
        <p:spPr>
          <a:xfrm>
            <a:off x="5717383" y="4244039"/>
            <a:ext cx="3175469" cy="1692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US" sz="2599">
                <a:solidFill>
                  <a:srgbClr val="5E5E5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Supports completion of job readiness and tech training</a:t>
            </a:r>
            <a:endParaRPr lang="en-US" sz="2599">
              <a:solidFill>
                <a:srgbClr val="5E5E5E"/>
              </a:solidFill>
              <a:latin typeface="Arial"/>
            </a:endParaRPr>
          </a:p>
        </p:txBody>
      </p:sp>
      <p:sp>
        <p:nvSpPr>
          <p:cNvPr id="29" name="Freeform 15">
            <a:extLst>
              <a:ext uri="{FF2B5EF4-FFF2-40B4-BE49-F238E27FC236}">
                <a16:creationId xmlns:a16="http://schemas.microsoft.com/office/drawing/2014/main" id="{62A27455-79DD-4DAB-8405-C093741F1920}"/>
              </a:ext>
            </a:extLst>
          </p:cNvPr>
          <p:cNvSpPr>
            <a:spLocks noEditPoints="1"/>
          </p:cNvSpPr>
          <p:nvPr/>
        </p:nvSpPr>
        <p:spPr bwMode="auto">
          <a:xfrm>
            <a:off x="10533560" y="3207041"/>
            <a:ext cx="881846" cy="768929"/>
          </a:xfrm>
          <a:custGeom>
            <a:avLst/>
            <a:gdLst>
              <a:gd name="T0" fmla="*/ 164 w 164"/>
              <a:gd name="T1" fmla="*/ 42 h 143"/>
              <a:gd name="T2" fmla="*/ 83 w 164"/>
              <a:gd name="T3" fmla="*/ 0 h 143"/>
              <a:gd name="T4" fmla="*/ 0 w 164"/>
              <a:gd name="T5" fmla="*/ 42 h 143"/>
              <a:gd name="T6" fmla="*/ 83 w 164"/>
              <a:gd name="T7" fmla="*/ 81 h 143"/>
              <a:gd name="T8" fmla="*/ 164 w 164"/>
              <a:gd name="T9" fmla="*/ 42 h 143"/>
              <a:gd name="T10" fmla="*/ 83 w 164"/>
              <a:gd name="T11" fmla="*/ 14 h 143"/>
              <a:gd name="T12" fmla="*/ 136 w 164"/>
              <a:gd name="T13" fmla="*/ 42 h 143"/>
              <a:gd name="T14" fmla="*/ 83 w 164"/>
              <a:gd name="T15" fmla="*/ 67 h 143"/>
              <a:gd name="T16" fmla="*/ 28 w 164"/>
              <a:gd name="T17" fmla="*/ 42 h 143"/>
              <a:gd name="T18" fmla="*/ 83 w 164"/>
              <a:gd name="T19" fmla="*/ 14 h 143"/>
              <a:gd name="T20" fmla="*/ 148 w 164"/>
              <a:gd name="T21" fmla="*/ 63 h 143"/>
              <a:gd name="T22" fmla="*/ 164 w 164"/>
              <a:gd name="T23" fmla="*/ 72 h 143"/>
              <a:gd name="T24" fmla="*/ 83 w 164"/>
              <a:gd name="T25" fmla="*/ 111 h 143"/>
              <a:gd name="T26" fmla="*/ 0 w 164"/>
              <a:gd name="T27" fmla="*/ 72 h 143"/>
              <a:gd name="T28" fmla="*/ 16 w 164"/>
              <a:gd name="T29" fmla="*/ 63 h 143"/>
              <a:gd name="T30" fmla="*/ 83 w 164"/>
              <a:gd name="T31" fmla="*/ 95 h 143"/>
              <a:gd name="T32" fmla="*/ 148 w 164"/>
              <a:gd name="T33" fmla="*/ 63 h 143"/>
              <a:gd name="T34" fmla="*/ 148 w 164"/>
              <a:gd name="T35" fmla="*/ 93 h 143"/>
              <a:gd name="T36" fmla="*/ 164 w 164"/>
              <a:gd name="T37" fmla="*/ 102 h 143"/>
              <a:gd name="T38" fmla="*/ 83 w 164"/>
              <a:gd name="T39" fmla="*/ 143 h 143"/>
              <a:gd name="T40" fmla="*/ 0 w 164"/>
              <a:gd name="T41" fmla="*/ 102 h 143"/>
              <a:gd name="T42" fmla="*/ 16 w 164"/>
              <a:gd name="T43" fmla="*/ 93 h 143"/>
              <a:gd name="T44" fmla="*/ 83 w 164"/>
              <a:gd name="T45" fmla="*/ 127 h 143"/>
              <a:gd name="T46" fmla="*/ 148 w 164"/>
              <a:gd name="T47" fmla="*/ 93 h 143"/>
              <a:gd name="T48" fmla="*/ 148 w 164"/>
              <a:gd name="T49" fmla="*/ 93 h 143"/>
              <a:gd name="T50" fmla="*/ 148 w 164"/>
              <a:gd name="T51" fmla="*/ 93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4" h="143">
                <a:moveTo>
                  <a:pt x="164" y="42"/>
                </a:moveTo>
                <a:lnTo>
                  <a:pt x="83" y="0"/>
                </a:lnTo>
                <a:lnTo>
                  <a:pt x="0" y="42"/>
                </a:lnTo>
                <a:lnTo>
                  <a:pt x="83" y="81"/>
                </a:lnTo>
                <a:lnTo>
                  <a:pt x="164" y="42"/>
                </a:lnTo>
                <a:close/>
                <a:moveTo>
                  <a:pt x="83" y="14"/>
                </a:moveTo>
                <a:lnTo>
                  <a:pt x="136" y="42"/>
                </a:lnTo>
                <a:lnTo>
                  <a:pt x="83" y="67"/>
                </a:lnTo>
                <a:lnTo>
                  <a:pt x="28" y="42"/>
                </a:lnTo>
                <a:lnTo>
                  <a:pt x="83" y="14"/>
                </a:lnTo>
                <a:close/>
                <a:moveTo>
                  <a:pt x="148" y="63"/>
                </a:moveTo>
                <a:lnTo>
                  <a:pt x="164" y="72"/>
                </a:lnTo>
                <a:lnTo>
                  <a:pt x="83" y="111"/>
                </a:lnTo>
                <a:lnTo>
                  <a:pt x="0" y="72"/>
                </a:lnTo>
                <a:lnTo>
                  <a:pt x="16" y="63"/>
                </a:lnTo>
                <a:lnTo>
                  <a:pt x="83" y="95"/>
                </a:lnTo>
                <a:lnTo>
                  <a:pt x="148" y="63"/>
                </a:lnTo>
                <a:close/>
                <a:moveTo>
                  <a:pt x="148" y="93"/>
                </a:moveTo>
                <a:lnTo>
                  <a:pt x="164" y="102"/>
                </a:lnTo>
                <a:lnTo>
                  <a:pt x="83" y="143"/>
                </a:lnTo>
                <a:lnTo>
                  <a:pt x="0" y="102"/>
                </a:lnTo>
                <a:lnTo>
                  <a:pt x="16" y="93"/>
                </a:lnTo>
                <a:lnTo>
                  <a:pt x="83" y="127"/>
                </a:lnTo>
                <a:lnTo>
                  <a:pt x="148" y="93"/>
                </a:lnTo>
                <a:close/>
                <a:moveTo>
                  <a:pt x="148" y="93"/>
                </a:moveTo>
                <a:lnTo>
                  <a:pt x="148" y="9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3600">
              <a:solidFill>
                <a:srgbClr val="5E5E5E"/>
              </a:solidFill>
              <a:latin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BD88045-C3B3-4FB2-929E-4606E7983987}"/>
              </a:ext>
            </a:extLst>
          </p:cNvPr>
          <p:cNvSpPr/>
          <p:nvPr/>
        </p:nvSpPr>
        <p:spPr>
          <a:xfrm>
            <a:off x="9321682" y="4392698"/>
            <a:ext cx="3366203" cy="1292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US" sz="2599">
                <a:solidFill>
                  <a:srgbClr val="5E5E5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Develops individual goal plans with participants</a:t>
            </a:r>
            <a:endParaRPr lang="en-US" sz="2599">
              <a:solidFill>
                <a:srgbClr val="5E5E5E"/>
              </a:solidFill>
              <a:latin typeface="Arial"/>
            </a:endParaRPr>
          </a:p>
        </p:txBody>
      </p:sp>
      <p:sp>
        <p:nvSpPr>
          <p:cNvPr id="31" name="Freeform 14">
            <a:extLst>
              <a:ext uri="{FF2B5EF4-FFF2-40B4-BE49-F238E27FC236}">
                <a16:creationId xmlns:a16="http://schemas.microsoft.com/office/drawing/2014/main" id="{6D007363-F7F3-4635-A132-775E17DCED48}"/>
              </a:ext>
            </a:extLst>
          </p:cNvPr>
          <p:cNvSpPr>
            <a:spLocks noEditPoints="1"/>
          </p:cNvSpPr>
          <p:nvPr/>
        </p:nvSpPr>
        <p:spPr bwMode="auto">
          <a:xfrm>
            <a:off x="14110748" y="3232541"/>
            <a:ext cx="962772" cy="765671"/>
          </a:xfrm>
          <a:custGeom>
            <a:avLst/>
            <a:gdLst>
              <a:gd name="T0" fmla="*/ 53 w 55"/>
              <a:gd name="T1" fmla="*/ 0 h 44"/>
              <a:gd name="T2" fmla="*/ 1 w 55"/>
              <a:gd name="T3" fmla="*/ 19 h 44"/>
              <a:gd name="T4" fmla="*/ 1 w 55"/>
              <a:gd name="T5" fmla="*/ 20 h 44"/>
              <a:gd name="T6" fmla="*/ 12 w 55"/>
              <a:gd name="T7" fmla="*/ 25 h 44"/>
              <a:gd name="T8" fmla="*/ 19 w 55"/>
              <a:gd name="T9" fmla="*/ 27 h 44"/>
              <a:gd name="T10" fmla="*/ 51 w 55"/>
              <a:gd name="T11" fmla="*/ 3 h 44"/>
              <a:gd name="T12" fmla="*/ 52 w 55"/>
              <a:gd name="T13" fmla="*/ 4 h 44"/>
              <a:gd name="T14" fmla="*/ 29 w 55"/>
              <a:gd name="T15" fmla="*/ 29 h 44"/>
              <a:gd name="T16" fmla="*/ 29 w 55"/>
              <a:gd name="T17" fmla="*/ 29 h 44"/>
              <a:gd name="T18" fmla="*/ 27 w 55"/>
              <a:gd name="T19" fmla="*/ 31 h 44"/>
              <a:gd name="T20" fmla="*/ 29 w 55"/>
              <a:gd name="T21" fmla="*/ 32 h 44"/>
              <a:gd name="T22" fmla="*/ 29 w 55"/>
              <a:gd name="T23" fmla="*/ 32 h 44"/>
              <a:gd name="T24" fmla="*/ 44 w 55"/>
              <a:gd name="T25" fmla="*/ 40 h 44"/>
              <a:gd name="T26" fmla="*/ 46 w 55"/>
              <a:gd name="T27" fmla="*/ 39 h 44"/>
              <a:gd name="T28" fmla="*/ 55 w 55"/>
              <a:gd name="T29" fmla="*/ 2 h 44"/>
              <a:gd name="T30" fmla="*/ 53 w 55"/>
              <a:gd name="T31" fmla="*/ 0 h 44"/>
              <a:gd name="T32" fmla="*/ 19 w 55"/>
              <a:gd name="T33" fmla="*/ 43 h 44"/>
              <a:gd name="T34" fmla="*/ 20 w 55"/>
              <a:gd name="T35" fmla="*/ 44 h 44"/>
              <a:gd name="T36" fmla="*/ 28 w 55"/>
              <a:gd name="T37" fmla="*/ 36 h 44"/>
              <a:gd name="T38" fmla="*/ 19 w 55"/>
              <a:gd name="T39" fmla="*/ 31 h 44"/>
              <a:gd name="T40" fmla="*/ 19 w 55"/>
              <a:gd name="T41" fmla="*/ 43 h 44"/>
              <a:gd name="T42" fmla="*/ 19 w 55"/>
              <a:gd name="T43" fmla="*/ 43 h 44"/>
              <a:gd name="T44" fmla="*/ 19 w 55"/>
              <a:gd name="T45" fmla="*/ 4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5" h="44">
                <a:moveTo>
                  <a:pt x="53" y="0"/>
                </a:moveTo>
                <a:cubicBezTo>
                  <a:pt x="52" y="1"/>
                  <a:pt x="2" y="18"/>
                  <a:pt x="1" y="19"/>
                </a:cubicBezTo>
                <a:cubicBezTo>
                  <a:pt x="0" y="19"/>
                  <a:pt x="0" y="20"/>
                  <a:pt x="1" y="20"/>
                </a:cubicBezTo>
                <a:cubicBezTo>
                  <a:pt x="2" y="21"/>
                  <a:pt x="12" y="25"/>
                  <a:pt x="12" y="25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7"/>
                  <a:pt x="51" y="4"/>
                  <a:pt x="51" y="3"/>
                </a:cubicBezTo>
                <a:cubicBezTo>
                  <a:pt x="52" y="3"/>
                  <a:pt x="52" y="4"/>
                  <a:pt x="52" y="4"/>
                </a:cubicBezTo>
                <a:cubicBezTo>
                  <a:pt x="52" y="4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7" y="31"/>
                  <a:pt x="27" y="31"/>
                  <a:pt x="27" y="31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2"/>
                  <a:pt x="43" y="39"/>
                  <a:pt x="44" y="40"/>
                </a:cubicBezTo>
                <a:cubicBezTo>
                  <a:pt x="45" y="40"/>
                  <a:pt x="46" y="40"/>
                  <a:pt x="46" y="39"/>
                </a:cubicBezTo>
                <a:cubicBezTo>
                  <a:pt x="46" y="37"/>
                  <a:pt x="54" y="2"/>
                  <a:pt x="55" y="2"/>
                </a:cubicBezTo>
                <a:cubicBezTo>
                  <a:pt x="55" y="1"/>
                  <a:pt x="54" y="0"/>
                  <a:pt x="53" y="0"/>
                </a:cubicBezTo>
                <a:close/>
                <a:moveTo>
                  <a:pt x="19" y="43"/>
                </a:moveTo>
                <a:cubicBezTo>
                  <a:pt x="19" y="44"/>
                  <a:pt x="19" y="44"/>
                  <a:pt x="20" y="44"/>
                </a:cubicBezTo>
                <a:cubicBezTo>
                  <a:pt x="20" y="43"/>
                  <a:pt x="28" y="36"/>
                  <a:pt x="28" y="36"/>
                </a:cubicBezTo>
                <a:cubicBezTo>
                  <a:pt x="19" y="31"/>
                  <a:pt x="19" y="31"/>
                  <a:pt x="19" y="31"/>
                </a:cubicBezTo>
                <a:lnTo>
                  <a:pt x="19" y="43"/>
                </a:lnTo>
                <a:close/>
                <a:moveTo>
                  <a:pt x="19" y="43"/>
                </a:moveTo>
                <a:cubicBezTo>
                  <a:pt x="19" y="43"/>
                  <a:pt x="19" y="43"/>
                  <a:pt x="19" y="43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3600">
              <a:solidFill>
                <a:srgbClr val="5E5E5E"/>
              </a:solidFill>
              <a:latin typeface="Arial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07AF96F-AA92-4348-8A75-9B2B7DAB2081}"/>
              </a:ext>
            </a:extLst>
          </p:cNvPr>
          <p:cNvSpPr/>
          <p:nvPr/>
        </p:nvSpPr>
        <p:spPr>
          <a:xfrm>
            <a:off x="12972659" y="4307654"/>
            <a:ext cx="3376184" cy="1692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US" sz="2599" dirty="0">
                <a:solidFill>
                  <a:srgbClr val="5E5E5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Contributes to job placement; supports retention and advancement</a:t>
            </a:r>
            <a:endParaRPr lang="en-US" sz="2599" dirty="0">
              <a:solidFill>
                <a:srgbClr val="5E5E5E"/>
              </a:solidFill>
              <a:latin typeface="Arial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683F0A1-4284-96AF-08CE-35B075EDF6E3}"/>
              </a:ext>
            </a:extLst>
          </p:cNvPr>
          <p:cNvSpPr txBox="1">
            <a:spLocks/>
          </p:cNvSpPr>
          <p:nvPr/>
        </p:nvSpPr>
        <p:spPr>
          <a:xfrm>
            <a:off x="648930" y="6687024"/>
            <a:ext cx="17068800" cy="340087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784" lvl="1" indent="0" defTabSz="102870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3600" dirty="0">
                <a:solidFill>
                  <a:srgbClr val="FFFFFF"/>
                </a:solidFill>
                <a:latin typeface="Montserrat" pitchFamily="2" charset="77"/>
                <a:cs typeface="Calibri" panose="020F0502020204030204" pitchFamily="34" charset="0"/>
              </a:rPr>
              <a:t>Partner Characteristics</a:t>
            </a:r>
          </a:p>
          <a:p>
            <a:pPr marL="1285875" lvl="2" indent="-257175" defTabSz="1028700">
              <a:spcBef>
                <a:spcPts val="0"/>
              </a:spcBef>
              <a:spcAft>
                <a:spcPts val="2400"/>
              </a:spcAft>
            </a:pPr>
            <a:r>
              <a:rPr lang="en-US" sz="2599" dirty="0">
                <a:solidFill>
                  <a:srgbClr val="FFFFFF"/>
                </a:solidFill>
                <a:latin typeface="Montserrat" pitchFamily="2" charset="77"/>
                <a:cs typeface="Calibri" panose="020F0502020204030204" pitchFamily="34" charset="0"/>
              </a:rPr>
              <a:t>Experience working with both employers and job seekers</a:t>
            </a:r>
          </a:p>
          <a:p>
            <a:pPr marL="1285875" lvl="2" indent="-257175" defTabSz="1028700">
              <a:spcBef>
                <a:spcPts val="0"/>
              </a:spcBef>
              <a:spcAft>
                <a:spcPts val="2400"/>
              </a:spcAft>
            </a:pPr>
            <a:r>
              <a:rPr lang="en-US" sz="2599" dirty="0">
                <a:solidFill>
                  <a:srgbClr val="FFFFFF"/>
                </a:solidFill>
                <a:latin typeface="Montserrat" pitchFamily="2" charset="77"/>
                <a:cs typeface="Calibri" panose="020F0502020204030204" pitchFamily="34" charset="0"/>
              </a:rPr>
              <a:t>Understanding of career pathways and career ladders</a:t>
            </a:r>
          </a:p>
          <a:p>
            <a:pPr marL="1285875" lvl="2" indent="-257175" defTabSz="1028700">
              <a:spcBef>
                <a:spcPts val="0"/>
              </a:spcBef>
              <a:spcAft>
                <a:spcPts val="2400"/>
              </a:spcAft>
            </a:pPr>
            <a:r>
              <a:rPr lang="en-US" sz="2599" dirty="0">
                <a:solidFill>
                  <a:srgbClr val="FFFFFF"/>
                </a:solidFill>
                <a:latin typeface="Montserrat" pitchFamily="2" charset="77"/>
                <a:cs typeface="Calibri" panose="020F0502020204030204" pitchFamily="34" charset="0"/>
              </a:rPr>
              <a:t>Proven protocols and tracking systems for job placement and retention recordkeeping</a:t>
            </a:r>
          </a:p>
          <a:p>
            <a:pPr marL="1285875" lvl="2" indent="-257175" defTabSz="1028700">
              <a:spcBef>
                <a:spcPts val="0"/>
              </a:spcBef>
              <a:spcAft>
                <a:spcPts val="2400"/>
              </a:spcAft>
            </a:pPr>
            <a:r>
              <a:rPr lang="en-US" sz="2599" dirty="0">
                <a:solidFill>
                  <a:srgbClr val="FFFFFF"/>
                </a:solidFill>
                <a:latin typeface="Montserrat" pitchFamily="2" charset="77"/>
                <a:cs typeface="Calibri" panose="020F0502020204030204" pitchFamily="34" charset="0"/>
              </a:rPr>
              <a:t>Access to emergency assistance and supportive services</a:t>
            </a:r>
          </a:p>
        </p:txBody>
      </p:sp>
    </p:spTree>
    <p:extLst>
      <p:ext uri="{BB962C8B-B14F-4D97-AF65-F5344CB8AC3E}">
        <p14:creationId xmlns:p14="http://schemas.microsoft.com/office/powerpoint/2010/main" val="2832980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31C69B-072E-B5F0-6878-696FAE35C62D}"/>
              </a:ext>
            </a:extLst>
          </p:cNvPr>
          <p:cNvSpPr txBox="1"/>
          <p:nvPr/>
        </p:nvSpPr>
        <p:spPr>
          <a:xfrm>
            <a:off x="0" y="835417"/>
            <a:ext cx="18288000" cy="1431161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 defTabSz="1371600"/>
            <a:r>
              <a:rPr lang="en-US" sz="4800" b="1">
                <a:solidFill>
                  <a:srgbClr val="005392"/>
                </a:solidFill>
                <a:latin typeface="Montserrat" pitchFamily="2" charset="77"/>
                <a:ea typeface="Roboto" panose="02000000000000000000" pitchFamily="2" charset="0"/>
              </a:rPr>
              <a:t>Tips for Designing Program</a:t>
            </a:r>
          </a:p>
          <a:p>
            <a:pPr algn="ctr" defTabSz="1371600"/>
            <a:r>
              <a:rPr lang="en-US" sz="3600">
                <a:solidFill>
                  <a:srgbClr val="005392"/>
                </a:solidFill>
                <a:latin typeface="Montserrat" pitchFamily="2" charset="77"/>
                <a:ea typeface="Roboto" panose="02000000000000000000" pitchFamily="2" charset="0"/>
              </a:rPr>
              <a:t>All WorkAdvance Projects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5BD30B1-A573-C726-A4AD-037A48E041B1}"/>
              </a:ext>
            </a:extLst>
          </p:cNvPr>
          <p:cNvGrpSpPr/>
          <p:nvPr/>
        </p:nvGrpSpPr>
        <p:grpSpPr>
          <a:xfrm>
            <a:off x="320843" y="7345037"/>
            <a:ext cx="17646317" cy="2758572"/>
            <a:chOff x="168443" y="3224463"/>
            <a:chExt cx="8823158" cy="1379286"/>
          </a:xfrm>
        </p:grpSpPr>
        <p:graphicFrame>
          <p:nvGraphicFramePr>
            <p:cNvPr id="16" name="Diagram 15">
              <a:extLst>
                <a:ext uri="{FF2B5EF4-FFF2-40B4-BE49-F238E27FC236}">
                  <a16:creationId xmlns:a16="http://schemas.microsoft.com/office/drawing/2014/main" id="{9EC8ED0C-DBD8-F3A6-703B-99944F496F07}"/>
                </a:ext>
              </a:extLst>
            </p:cNvPr>
            <p:cNvGraphicFramePr/>
            <p:nvPr/>
          </p:nvGraphicFramePr>
          <p:xfrm>
            <a:off x="168443" y="3224463"/>
            <a:ext cx="8823158" cy="13792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8" name="Left Bracket 17">
              <a:extLst>
                <a:ext uri="{FF2B5EF4-FFF2-40B4-BE49-F238E27FC236}">
                  <a16:creationId xmlns:a16="http://schemas.microsoft.com/office/drawing/2014/main" id="{4036568E-0804-DB34-9DD8-9542F6E67CF6}"/>
                </a:ext>
              </a:extLst>
            </p:cNvPr>
            <p:cNvSpPr/>
            <p:nvPr/>
          </p:nvSpPr>
          <p:spPr>
            <a:xfrm rot="16200000">
              <a:off x="6324601" y="1793038"/>
              <a:ext cx="248652" cy="5085348"/>
            </a:xfrm>
            <a:prstGeom prst="leftBracket">
              <a:avLst/>
            </a:prstGeom>
            <a:ln w="28575">
              <a:solidFill>
                <a:srgbClr val="00539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371600"/>
              <a:endParaRPr lang="en-US" sz="3600">
                <a:solidFill>
                  <a:srgbClr val="5E5E5E"/>
                </a:solidFill>
                <a:latin typeface="Arial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BECDB87-3D5E-4E14-22ED-74808A76408B}"/>
                </a:ext>
              </a:extLst>
            </p:cNvPr>
            <p:cNvSpPr txBox="1"/>
            <p:nvPr/>
          </p:nvSpPr>
          <p:spPr>
            <a:xfrm>
              <a:off x="5316012" y="4150134"/>
              <a:ext cx="2346040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/>
              <a:r>
                <a:rPr lang="en-US" sz="3600">
                  <a:solidFill>
                    <a:srgbClr val="5E5E5E"/>
                  </a:solidFill>
                  <a:latin typeface="Arial"/>
                </a:rPr>
                <a:t>Career Coaching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BF0C531-9B4F-08EC-8B1F-97AC61C2D9E1}"/>
              </a:ext>
            </a:extLst>
          </p:cNvPr>
          <p:cNvSpPr txBox="1"/>
          <p:nvPr/>
        </p:nvSpPr>
        <p:spPr>
          <a:xfrm>
            <a:off x="1185113" y="2719811"/>
            <a:ext cx="1547500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485" indent="-571485" defTabSz="1371566"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rgbClr val="5E5E5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Identify committed employer partners, ensure optimal geographic location, integrate job shadowing, site tours, and other career exposure activities into programming</a:t>
            </a:r>
          </a:p>
          <a:p>
            <a:pPr marL="571485" indent="-571485" defTabSz="1371600"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rgbClr val="5E5E5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an established technical training curriculum for entry or mid-level manufacturing jobs, ideally with an opportunity for credential attainment</a:t>
            </a:r>
          </a:p>
          <a:p>
            <a:pPr marL="571485" indent="-571485" defTabSz="1371600"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rgbClr val="5E5E5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When participants have been out of school for some time, provide math remediation as part of career readiness training</a:t>
            </a:r>
          </a:p>
          <a:p>
            <a:pPr marL="571485" indent="-571485" defTabSz="1371600"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rgbClr val="5E5E5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Shorten the time between training and placement by coordinating with employers to interview/hire during class</a:t>
            </a:r>
          </a:p>
        </p:txBody>
      </p:sp>
    </p:spTree>
    <p:extLst>
      <p:ext uri="{BB962C8B-B14F-4D97-AF65-F5344CB8AC3E}">
        <p14:creationId xmlns:p14="http://schemas.microsoft.com/office/powerpoint/2010/main" val="4277503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E903273-B1D8-4397-B761-9A8F9AF6704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flip="none" rotWithShape="1">
            <a:gsLst>
              <a:gs pos="45000">
                <a:srgbClr val="29396B"/>
              </a:gs>
              <a:gs pos="0">
                <a:schemeClr val="accent2">
                  <a:alpha val="90000"/>
                </a:schemeClr>
              </a:gs>
              <a:gs pos="100000">
                <a:schemeClr val="accent4">
                  <a:alpha val="9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3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BBC53E4-3B3E-44F7-AC0F-4A8549CEB22B}"/>
              </a:ext>
            </a:extLst>
          </p:cNvPr>
          <p:cNvSpPr txBox="1">
            <a:spLocks/>
          </p:cNvSpPr>
          <p:nvPr/>
        </p:nvSpPr>
        <p:spPr>
          <a:xfrm>
            <a:off x="3710867" y="4335851"/>
            <a:ext cx="10173575" cy="1615301"/>
          </a:xfrm>
          <a:prstGeom prst="rect">
            <a:avLst/>
          </a:prstGeom>
        </p:spPr>
        <p:txBody>
          <a:bodyPr lIns="137160" tIns="68580" rIns="137160" bIns="6858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1371600"/>
            <a:r>
              <a:rPr lang="en-US" sz="6401" dirty="0">
                <a:solidFill>
                  <a:srgbClr val="FFFFFF"/>
                </a:solidFill>
                <a:latin typeface="Montserrat Light" panose="00000400000000000000" pitchFamily="50" charset="0"/>
              </a:rPr>
              <a:t>New Worker Customizations</a:t>
            </a:r>
          </a:p>
        </p:txBody>
      </p:sp>
    </p:spTree>
    <p:extLst>
      <p:ext uri="{BB962C8B-B14F-4D97-AF65-F5344CB8AC3E}">
        <p14:creationId xmlns:p14="http://schemas.microsoft.com/office/powerpoint/2010/main" val="135799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9436B08-C0E9-9F01-C36A-F45B6FEEFC2E}"/>
              </a:ext>
            </a:extLst>
          </p:cNvPr>
          <p:cNvSpPr txBox="1">
            <a:spLocks/>
          </p:cNvSpPr>
          <p:nvPr/>
        </p:nvSpPr>
        <p:spPr>
          <a:xfrm>
            <a:off x="6850088" y="661250"/>
            <a:ext cx="4243943" cy="1609907"/>
          </a:xfrm>
          <a:prstGeom prst="rect">
            <a:avLst/>
          </a:prstGeom>
        </p:spPr>
        <p:txBody>
          <a:bodyPr lIns="137160" tIns="68582" rIns="137160" bIns="68582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1828755"/>
            <a:endParaRPr lang="en-US" sz="320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44FE247-FD4A-72C7-F7AF-6016854C9AA4}"/>
              </a:ext>
            </a:extLst>
          </p:cNvPr>
          <p:cNvSpPr txBox="1">
            <a:spLocks/>
          </p:cNvSpPr>
          <p:nvPr/>
        </p:nvSpPr>
        <p:spPr>
          <a:xfrm>
            <a:off x="9999679" y="620909"/>
            <a:ext cx="6985409" cy="1379537"/>
          </a:xfrm>
          <a:prstGeom prst="rect">
            <a:avLst/>
          </a:prstGeom>
        </p:spPr>
        <p:txBody>
          <a:bodyPr lIns="137160" tIns="68582" rIns="137160" bIns="68582"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 defTabSz="1828755">
              <a:lnSpc>
                <a:spcPct val="100000"/>
              </a:lnSpc>
            </a:pPr>
            <a:endParaRPr lang="en-US" sz="4800">
              <a:solidFill>
                <a:srgbClr val="005392"/>
              </a:solidFill>
              <a:latin typeface="Montserrat Medium" panose="00000600000000000000" pitchFamily="50" charset="0"/>
              <a:ea typeface="Roboto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892CEA0-0357-06DB-8550-CC9C764C4717}"/>
              </a:ext>
            </a:extLst>
          </p:cNvPr>
          <p:cNvGrpSpPr/>
          <p:nvPr/>
        </p:nvGrpSpPr>
        <p:grpSpPr>
          <a:xfrm>
            <a:off x="320843" y="7379244"/>
            <a:ext cx="17646317" cy="2758572"/>
            <a:chOff x="160421" y="926712"/>
            <a:chExt cx="8823158" cy="1379286"/>
          </a:xfrm>
        </p:grpSpPr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43A17A91-5163-7A75-C441-CB26658F3314}"/>
                </a:ext>
              </a:extLst>
            </p:cNvPr>
            <p:cNvGraphicFramePr/>
            <p:nvPr/>
          </p:nvGraphicFramePr>
          <p:xfrm>
            <a:off x="160421" y="926712"/>
            <a:ext cx="8823158" cy="13792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Left Bracket 5">
              <a:extLst>
                <a:ext uri="{FF2B5EF4-FFF2-40B4-BE49-F238E27FC236}">
                  <a16:creationId xmlns:a16="http://schemas.microsoft.com/office/drawing/2014/main" id="{4502A754-DE6E-D8D3-E0BE-9925FACA0969}"/>
                </a:ext>
              </a:extLst>
            </p:cNvPr>
            <p:cNvSpPr/>
            <p:nvPr/>
          </p:nvSpPr>
          <p:spPr>
            <a:xfrm rot="16200000">
              <a:off x="6316579" y="-504713"/>
              <a:ext cx="248652" cy="5085348"/>
            </a:xfrm>
            <a:prstGeom prst="leftBracket">
              <a:avLst/>
            </a:prstGeom>
            <a:ln w="28575">
              <a:solidFill>
                <a:srgbClr val="00539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371566"/>
              <a:endParaRPr lang="en-US" sz="2801">
                <a:solidFill>
                  <a:srgbClr val="5E5E5E"/>
                </a:solidFill>
                <a:latin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E08EF44-BFAF-381F-5267-31C330AA97EF}"/>
                </a:ext>
              </a:extLst>
            </p:cNvPr>
            <p:cNvSpPr txBox="1"/>
            <p:nvPr/>
          </p:nvSpPr>
          <p:spPr>
            <a:xfrm>
              <a:off x="5307990" y="1852383"/>
              <a:ext cx="2346040" cy="26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566"/>
              <a:r>
                <a:rPr lang="en-US" sz="2801">
                  <a:solidFill>
                    <a:srgbClr val="005392"/>
                  </a:solidFill>
                  <a:latin typeface="Arial"/>
                </a:rPr>
                <a:t>Career Coaching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5BABFF9-6A4C-B41B-D909-D79D08E33E40}"/>
                </a:ext>
              </a:extLst>
            </p:cNvPr>
            <p:cNvSpPr txBox="1"/>
            <p:nvPr/>
          </p:nvSpPr>
          <p:spPr>
            <a:xfrm>
              <a:off x="3826202" y="1040657"/>
              <a:ext cx="2892490" cy="26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566"/>
              <a:r>
                <a:rPr lang="en-US" sz="2801" b="1" u="sng">
                  <a:solidFill>
                    <a:srgbClr val="FFFFFF"/>
                  </a:solidFill>
                  <a:latin typeface="Arial"/>
                </a:rPr>
                <a:t>MONTH TWO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49273EE-CCEE-CEA0-CDA6-3B610871790E}"/>
                </a:ext>
              </a:extLst>
            </p:cNvPr>
            <p:cNvSpPr txBox="1"/>
            <p:nvPr/>
          </p:nvSpPr>
          <p:spPr>
            <a:xfrm>
              <a:off x="1242619" y="1043835"/>
              <a:ext cx="2892490" cy="26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566"/>
              <a:r>
                <a:rPr lang="en-US" sz="2801" b="1" u="sng">
                  <a:solidFill>
                    <a:srgbClr val="FFFFFF"/>
                  </a:solidFill>
                  <a:latin typeface="Arial"/>
                </a:rPr>
                <a:t>MONTH ONE</a:t>
              </a:r>
            </a:p>
          </p:txBody>
        </p:sp>
        <p:sp>
          <p:nvSpPr>
            <p:cNvPr id="15" name="Left Bracket 14">
              <a:extLst>
                <a:ext uri="{FF2B5EF4-FFF2-40B4-BE49-F238E27FC236}">
                  <a16:creationId xmlns:a16="http://schemas.microsoft.com/office/drawing/2014/main" id="{F0D8EAA8-9702-CB11-831C-C6743BBE99EF}"/>
                </a:ext>
              </a:extLst>
            </p:cNvPr>
            <p:cNvSpPr/>
            <p:nvPr/>
          </p:nvSpPr>
          <p:spPr>
            <a:xfrm rot="5400000">
              <a:off x="5487718" y="-433096"/>
              <a:ext cx="248652" cy="3139333"/>
            </a:xfrm>
            <a:prstGeom prst="leftBracket">
              <a:avLst/>
            </a:prstGeom>
            <a:ln w="28575">
              <a:solidFill>
                <a:schemeClr val="tx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371566"/>
              <a:endParaRPr lang="en-US" sz="2801">
                <a:solidFill>
                  <a:srgbClr val="5E5E5E"/>
                </a:solidFill>
                <a:latin typeface="Arial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7A9F07-E3A6-A853-9330-0054013E37C2}"/>
                </a:ext>
              </a:extLst>
            </p:cNvPr>
            <p:cNvSpPr txBox="1"/>
            <p:nvPr/>
          </p:nvSpPr>
          <p:spPr>
            <a:xfrm>
              <a:off x="1213518" y="1038522"/>
              <a:ext cx="2684711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566"/>
              <a:r>
                <a:rPr lang="en-US" sz="2400">
                  <a:solidFill>
                    <a:srgbClr val="5E5E5E"/>
                  </a:solidFill>
                  <a:latin typeface="Arial"/>
                </a:rPr>
                <a:t>4 – 8 Weeks</a:t>
              </a:r>
            </a:p>
          </p:txBody>
        </p:sp>
        <p:sp>
          <p:nvSpPr>
            <p:cNvPr id="14" name="Left Bracket 13">
              <a:extLst>
                <a:ext uri="{FF2B5EF4-FFF2-40B4-BE49-F238E27FC236}">
                  <a16:creationId xmlns:a16="http://schemas.microsoft.com/office/drawing/2014/main" id="{F4DF89EE-83F3-6E0D-6E80-3C8DC428FC1A}"/>
                </a:ext>
              </a:extLst>
            </p:cNvPr>
            <p:cNvSpPr/>
            <p:nvPr/>
          </p:nvSpPr>
          <p:spPr>
            <a:xfrm rot="5400000">
              <a:off x="2431549" y="-191327"/>
              <a:ext cx="248652" cy="2684712"/>
            </a:xfrm>
            <a:prstGeom prst="leftBracket">
              <a:avLst/>
            </a:prstGeom>
            <a:ln w="28575">
              <a:solidFill>
                <a:schemeClr val="tx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371566"/>
              <a:endParaRPr lang="en-US" sz="2801">
                <a:solidFill>
                  <a:srgbClr val="5E5E5E"/>
                </a:solidFill>
                <a:latin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CC08E0-2F4F-2B66-E8E5-B88915D05C90}"/>
                </a:ext>
              </a:extLst>
            </p:cNvPr>
            <p:cNvSpPr txBox="1"/>
            <p:nvPr/>
          </p:nvSpPr>
          <p:spPr>
            <a:xfrm>
              <a:off x="4049049" y="1011800"/>
              <a:ext cx="3139333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566"/>
              <a:r>
                <a:rPr lang="en-US" sz="2400">
                  <a:solidFill>
                    <a:srgbClr val="5E5E5E"/>
                  </a:solidFill>
                  <a:latin typeface="Arial"/>
                </a:rPr>
                <a:t>3 – 6 Weeks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BF2D1EC-382C-102D-29CB-6AEC25747B4F}"/>
              </a:ext>
            </a:extLst>
          </p:cNvPr>
          <p:cNvSpPr txBox="1"/>
          <p:nvPr/>
        </p:nvSpPr>
        <p:spPr>
          <a:xfrm>
            <a:off x="1389689" y="2844413"/>
            <a:ext cx="15595398" cy="403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485" indent="-571485" defTabSz="1371566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1" dirty="0">
                <a:solidFill>
                  <a:srgbClr val="5E5E5E"/>
                </a:solidFill>
                <a:latin typeface="Arial"/>
              </a:rPr>
              <a:t>Ideal for companies interested in expanding and diversifying their candidate pool</a:t>
            </a:r>
          </a:p>
          <a:p>
            <a:pPr marL="571485" indent="-571485" defTabSz="1371566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1" dirty="0">
                <a:solidFill>
                  <a:srgbClr val="5E5E5E"/>
                </a:solidFill>
                <a:latin typeface="Arial"/>
              </a:rPr>
              <a:t>With optimal partnerships, programming can be launched relatively quickly and once a pipeline forms, a new group of prospective employees will be available monthly</a:t>
            </a:r>
          </a:p>
          <a:p>
            <a:pPr marL="571485" indent="-571485" defTabSz="1371566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1" dirty="0">
                <a:solidFill>
                  <a:srgbClr val="5E5E5E"/>
                </a:solidFill>
                <a:latin typeface="Arial"/>
              </a:rPr>
              <a:t>Participant outreach and recruitment should include several strategies – marketing blitz, grassroots efforts and referrals partnerships with local CBOs</a:t>
            </a:r>
          </a:p>
          <a:p>
            <a:pPr marL="571485" indent="-571485" defTabSz="1371566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1" dirty="0">
                <a:solidFill>
                  <a:srgbClr val="5E5E5E"/>
                </a:solidFill>
                <a:latin typeface="Arial"/>
              </a:rPr>
              <a:t>Based on targeted recruitment strategies, many population-specific iterations of this model are possible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B350361-C44D-68D9-F5E6-A20DCF5D6D11}"/>
              </a:ext>
            </a:extLst>
          </p:cNvPr>
          <p:cNvSpPr txBox="1">
            <a:spLocks/>
          </p:cNvSpPr>
          <p:nvPr/>
        </p:nvSpPr>
        <p:spPr>
          <a:xfrm>
            <a:off x="2705879" y="812825"/>
            <a:ext cx="4906218" cy="1425797"/>
          </a:xfrm>
          <a:prstGeom prst="rect">
            <a:avLst/>
          </a:prstGeom>
        </p:spPr>
        <p:txBody>
          <a:bodyPr lIns="137160" tIns="68582" rIns="137160" bIns="68582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 defTabSz="1828755"/>
            <a:r>
              <a:rPr lang="en-US" sz="4800">
                <a:solidFill>
                  <a:srgbClr val="005392"/>
                </a:solidFill>
                <a:latin typeface="Montserrat Medium" panose="00000600000000000000" pitchFamily="50" charset="0"/>
                <a:ea typeface="Roboto" pitchFamily="2" charset="0"/>
              </a:rPr>
              <a:t>Adult Job Seekers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539796-34FE-771E-E298-EE0A2AC41E60}"/>
              </a:ext>
            </a:extLst>
          </p:cNvPr>
          <p:cNvSpPr txBox="1"/>
          <p:nvPr/>
        </p:nvSpPr>
        <p:spPr>
          <a:xfrm>
            <a:off x="7259216" y="750852"/>
            <a:ext cx="9208439" cy="1359800"/>
          </a:xfrm>
          <a:prstGeom prst="rect">
            <a:avLst/>
          </a:prstGeom>
          <a:noFill/>
        </p:spPr>
        <p:txBody>
          <a:bodyPr wrap="square" lIns="137160" tIns="68582" rIns="137160" bIns="68582" rtlCol="0">
            <a:spAutoFit/>
          </a:bodyPr>
          <a:lstStyle/>
          <a:p>
            <a:pPr defTabSz="1371566">
              <a:lnSpc>
                <a:spcPct val="150000"/>
              </a:lnSpc>
              <a:spcAft>
                <a:spcPts val="1200"/>
              </a:spcAft>
            </a:pPr>
            <a:r>
              <a:rPr lang="en-US" sz="2801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Designed for adults interested a career in manufacturing and willing to participate in short-term training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2F210AF-EB45-32EE-CC36-ED8304BB74D5}"/>
              </a:ext>
            </a:extLst>
          </p:cNvPr>
          <p:cNvCxnSpPr>
            <a:cxnSpLocks/>
          </p:cNvCxnSpPr>
          <p:nvPr/>
        </p:nvCxnSpPr>
        <p:spPr>
          <a:xfrm>
            <a:off x="1476463" y="2258790"/>
            <a:ext cx="15508625" cy="0"/>
          </a:xfrm>
          <a:prstGeom prst="line">
            <a:avLst/>
          </a:prstGeom>
          <a:ln w="12700">
            <a:solidFill>
              <a:srgbClr val="005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806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9436B08-C0E9-9F01-C36A-F45B6FEEFC2E}"/>
              </a:ext>
            </a:extLst>
          </p:cNvPr>
          <p:cNvSpPr txBox="1">
            <a:spLocks/>
          </p:cNvSpPr>
          <p:nvPr/>
        </p:nvSpPr>
        <p:spPr>
          <a:xfrm>
            <a:off x="6850088" y="661250"/>
            <a:ext cx="4243943" cy="1609907"/>
          </a:xfrm>
          <a:prstGeom prst="rect">
            <a:avLst/>
          </a:prstGeom>
        </p:spPr>
        <p:txBody>
          <a:bodyPr lIns="137160" tIns="68582" rIns="137160" bIns="68582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1828755"/>
            <a:endParaRPr lang="en-US" sz="320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44FE247-FD4A-72C7-F7AF-6016854C9AA4}"/>
              </a:ext>
            </a:extLst>
          </p:cNvPr>
          <p:cNvSpPr txBox="1">
            <a:spLocks/>
          </p:cNvSpPr>
          <p:nvPr/>
        </p:nvSpPr>
        <p:spPr>
          <a:xfrm>
            <a:off x="9999679" y="620909"/>
            <a:ext cx="6985409" cy="1379537"/>
          </a:xfrm>
          <a:prstGeom prst="rect">
            <a:avLst/>
          </a:prstGeom>
        </p:spPr>
        <p:txBody>
          <a:bodyPr lIns="137160" tIns="68582" rIns="137160" bIns="68582"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 defTabSz="1828755">
              <a:lnSpc>
                <a:spcPct val="100000"/>
              </a:lnSpc>
            </a:pPr>
            <a:endParaRPr lang="en-US" sz="4800">
              <a:solidFill>
                <a:srgbClr val="005392"/>
              </a:solidFill>
              <a:latin typeface="Montserrat Medium" panose="00000600000000000000" pitchFamily="50" charset="0"/>
              <a:ea typeface="Roboto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F2D1EC-382C-102D-29CB-6AEC25747B4F}"/>
              </a:ext>
            </a:extLst>
          </p:cNvPr>
          <p:cNvSpPr txBox="1"/>
          <p:nvPr/>
        </p:nvSpPr>
        <p:spPr>
          <a:xfrm>
            <a:off x="1389689" y="3152741"/>
            <a:ext cx="15595398" cy="3293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485" indent="-571485" defTabSz="1371566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1">
                <a:solidFill>
                  <a:srgbClr val="5E5E5E"/>
                </a:solidFill>
                <a:latin typeface="Arial"/>
              </a:rPr>
              <a:t>This model is time dependent. Seniors are identified early in the academic year and skills training is integrated into their academic work, job placement directly following graduation</a:t>
            </a:r>
          </a:p>
          <a:p>
            <a:pPr marL="571485" indent="-571485" defTabSz="1371566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1">
                <a:solidFill>
                  <a:srgbClr val="5E5E5E"/>
                </a:solidFill>
                <a:latin typeface="Arial"/>
              </a:rPr>
              <a:t>For outreach, partner with secondary schools, ideally where graduates are less likely to go on to college or enlist in the military</a:t>
            </a:r>
          </a:p>
          <a:p>
            <a:pPr marL="571485" indent="-571485" defTabSz="1371566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1">
                <a:solidFill>
                  <a:srgbClr val="5E5E5E"/>
                </a:solidFill>
                <a:latin typeface="Arial"/>
              </a:rPr>
              <a:t>Though this model can take an entire academic year to yield new employees, benefits include a steady stream of eager young workers who can be oriented to your workplace culture.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B350361-C44D-68D9-F5E6-A20DCF5D6D11}"/>
              </a:ext>
            </a:extLst>
          </p:cNvPr>
          <p:cNvSpPr txBox="1">
            <a:spLocks/>
          </p:cNvSpPr>
          <p:nvPr/>
        </p:nvSpPr>
        <p:spPr>
          <a:xfrm>
            <a:off x="2687216" y="832996"/>
            <a:ext cx="5172185" cy="1462934"/>
          </a:xfrm>
          <a:prstGeom prst="rect">
            <a:avLst/>
          </a:prstGeom>
        </p:spPr>
        <p:txBody>
          <a:bodyPr lIns="137160" tIns="68582" rIns="137160" bIns="68582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 defTabSz="1828755"/>
            <a:r>
              <a:rPr lang="en-US" sz="4800">
                <a:solidFill>
                  <a:srgbClr val="005392"/>
                </a:solidFill>
                <a:latin typeface="Montserrat Medium" panose="00000600000000000000" pitchFamily="50" charset="0"/>
                <a:ea typeface="Roboto" pitchFamily="2" charset="0"/>
              </a:rPr>
              <a:t>High School Seniors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539796-34FE-771E-E298-EE0A2AC41E60}"/>
              </a:ext>
            </a:extLst>
          </p:cNvPr>
          <p:cNvSpPr txBox="1"/>
          <p:nvPr/>
        </p:nvSpPr>
        <p:spPr>
          <a:xfrm>
            <a:off x="7394287" y="977701"/>
            <a:ext cx="9255968" cy="1000534"/>
          </a:xfrm>
          <a:prstGeom prst="rect">
            <a:avLst/>
          </a:prstGeom>
          <a:noFill/>
        </p:spPr>
        <p:txBody>
          <a:bodyPr wrap="square" lIns="137160" tIns="68582" rIns="137160" bIns="68582" rtlCol="0">
            <a:spAutoFit/>
          </a:bodyPr>
          <a:lstStyle/>
          <a:p>
            <a:pPr defTabSz="1371566"/>
            <a:r>
              <a:rPr lang="en-US" sz="2801" dirty="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Designed for seniors with an undefined plan for education or employment after graduation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2F210AF-EB45-32EE-CC36-ED8304BB74D5}"/>
              </a:ext>
            </a:extLst>
          </p:cNvPr>
          <p:cNvCxnSpPr>
            <a:cxnSpLocks/>
          </p:cNvCxnSpPr>
          <p:nvPr/>
        </p:nvCxnSpPr>
        <p:spPr>
          <a:xfrm>
            <a:off x="1476463" y="2258790"/>
            <a:ext cx="15508625" cy="0"/>
          </a:xfrm>
          <a:prstGeom prst="line">
            <a:avLst/>
          </a:prstGeom>
          <a:ln w="12700">
            <a:solidFill>
              <a:srgbClr val="005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BCC5A4FF-559D-87B1-C3F6-8B032399FD20}"/>
              </a:ext>
            </a:extLst>
          </p:cNvPr>
          <p:cNvGrpSpPr/>
          <p:nvPr/>
        </p:nvGrpSpPr>
        <p:grpSpPr>
          <a:xfrm>
            <a:off x="320843" y="7397532"/>
            <a:ext cx="17646317" cy="2758572"/>
            <a:chOff x="160421" y="3433590"/>
            <a:chExt cx="8823158" cy="13792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218AF4-2764-A5D5-D0EC-58C185882778}"/>
                </a:ext>
              </a:extLst>
            </p:cNvPr>
            <p:cNvGrpSpPr/>
            <p:nvPr/>
          </p:nvGrpSpPr>
          <p:grpSpPr>
            <a:xfrm>
              <a:off x="160421" y="3433590"/>
              <a:ext cx="8823158" cy="1379286"/>
              <a:chOff x="160421" y="3433590"/>
              <a:chExt cx="8823158" cy="1379286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B892CEA0-0357-06DB-8550-CC9C764C4717}"/>
                  </a:ext>
                </a:extLst>
              </p:cNvPr>
              <p:cNvGrpSpPr/>
              <p:nvPr/>
            </p:nvGrpSpPr>
            <p:grpSpPr>
              <a:xfrm>
                <a:off x="160421" y="3433590"/>
                <a:ext cx="8823158" cy="1379286"/>
                <a:chOff x="160421" y="926712"/>
                <a:chExt cx="8823158" cy="1379286"/>
              </a:xfrm>
            </p:grpSpPr>
            <p:graphicFrame>
              <p:nvGraphicFramePr>
                <p:cNvPr id="5" name="Diagram 4">
                  <a:extLst>
                    <a:ext uri="{FF2B5EF4-FFF2-40B4-BE49-F238E27FC236}">
                      <a16:creationId xmlns:a16="http://schemas.microsoft.com/office/drawing/2014/main" id="{43A17A91-5163-7A75-C441-CB26658F3314}"/>
                    </a:ext>
                  </a:extLst>
                </p:cNvPr>
                <p:cNvGraphicFramePr/>
                <p:nvPr/>
              </p:nvGraphicFramePr>
              <p:xfrm>
                <a:off x="160421" y="926712"/>
                <a:ext cx="8823158" cy="1379286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3" r:lo="rId4" r:qs="rId5" r:cs="rId6"/>
                </a:graphicData>
              </a:graphic>
            </p:graphicFrame>
            <p:sp>
              <p:nvSpPr>
                <p:cNvPr id="6" name="Left Bracket 5">
                  <a:extLst>
                    <a:ext uri="{FF2B5EF4-FFF2-40B4-BE49-F238E27FC236}">
                      <a16:creationId xmlns:a16="http://schemas.microsoft.com/office/drawing/2014/main" id="{4502A754-DE6E-D8D3-E0BE-9925FACA0969}"/>
                    </a:ext>
                  </a:extLst>
                </p:cNvPr>
                <p:cNvSpPr/>
                <p:nvPr/>
              </p:nvSpPr>
              <p:spPr>
                <a:xfrm rot="16200000">
                  <a:off x="6316579" y="-504713"/>
                  <a:ext cx="248652" cy="5085348"/>
                </a:xfrm>
                <a:prstGeom prst="leftBracket">
                  <a:avLst/>
                </a:prstGeom>
                <a:ln w="28575">
                  <a:solidFill>
                    <a:srgbClr val="005392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1371566"/>
                  <a:endParaRPr lang="en-US" sz="2801">
                    <a:solidFill>
                      <a:srgbClr val="5E5E5E"/>
                    </a:solidFill>
                    <a:latin typeface="Arial"/>
                  </a:endParaRP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E08EF44-BFAF-381F-5267-31C330AA97EF}"/>
                    </a:ext>
                  </a:extLst>
                </p:cNvPr>
                <p:cNvSpPr txBox="1"/>
                <p:nvPr/>
              </p:nvSpPr>
              <p:spPr>
                <a:xfrm>
                  <a:off x="5307990" y="1852383"/>
                  <a:ext cx="2346040" cy="2616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371566"/>
                  <a:r>
                    <a:rPr lang="en-US" sz="2801">
                      <a:solidFill>
                        <a:srgbClr val="005392"/>
                      </a:solidFill>
                      <a:latin typeface="Arial"/>
                    </a:rPr>
                    <a:t>Career Coaching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5BABFF9-6A4C-B41B-D909-D79D08E33E40}"/>
                    </a:ext>
                  </a:extLst>
                </p:cNvPr>
                <p:cNvSpPr txBox="1"/>
                <p:nvPr/>
              </p:nvSpPr>
              <p:spPr>
                <a:xfrm>
                  <a:off x="3826202" y="1040657"/>
                  <a:ext cx="2892490" cy="2616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371566"/>
                  <a:r>
                    <a:rPr lang="en-US" sz="2801" b="1" u="sng">
                      <a:solidFill>
                        <a:srgbClr val="FFFFFF"/>
                      </a:solidFill>
                      <a:latin typeface="Arial"/>
                    </a:rPr>
                    <a:t>MONTH TWO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49273EE-CCEE-CEA0-CDA6-3B610871790E}"/>
                    </a:ext>
                  </a:extLst>
                </p:cNvPr>
                <p:cNvSpPr txBox="1"/>
                <p:nvPr/>
              </p:nvSpPr>
              <p:spPr>
                <a:xfrm>
                  <a:off x="1242619" y="1043835"/>
                  <a:ext cx="2892490" cy="2616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371566"/>
                  <a:r>
                    <a:rPr lang="en-US" sz="2801" b="1" u="sng">
                      <a:solidFill>
                        <a:srgbClr val="FFFFFF"/>
                      </a:solidFill>
                      <a:latin typeface="Arial"/>
                    </a:rPr>
                    <a:t>MONTH ONE</a:t>
                  </a:r>
                </a:p>
              </p:txBody>
            </p:sp>
            <p:sp>
              <p:nvSpPr>
                <p:cNvPr id="15" name="Left Bracket 14">
                  <a:extLst>
                    <a:ext uri="{FF2B5EF4-FFF2-40B4-BE49-F238E27FC236}">
                      <a16:creationId xmlns:a16="http://schemas.microsoft.com/office/drawing/2014/main" id="{F0D8EAA8-9702-CB11-831C-C6743BBE99EF}"/>
                    </a:ext>
                  </a:extLst>
                </p:cNvPr>
                <p:cNvSpPr/>
                <p:nvPr/>
              </p:nvSpPr>
              <p:spPr>
                <a:xfrm rot="5400000">
                  <a:off x="5123833" y="-62541"/>
                  <a:ext cx="283192" cy="2432763"/>
                </a:xfrm>
                <a:prstGeom prst="leftBracket">
                  <a:avLst/>
                </a:prstGeom>
                <a:ln w="28575">
                  <a:solidFill>
                    <a:schemeClr val="tx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1371566"/>
                  <a:endParaRPr lang="en-US" sz="2801">
                    <a:solidFill>
                      <a:srgbClr val="5E5E5E"/>
                    </a:solidFill>
                    <a:latin typeface="Arial"/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57A9F07-E3A6-A853-9330-0054013E37C2}"/>
                    </a:ext>
                  </a:extLst>
                </p:cNvPr>
                <p:cNvSpPr txBox="1"/>
                <p:nvPr/>
              </p:nvSpPr>
              <p:spPr>
                <a:xfrm>
                  <a:off x="1458795" y="1038522"/>
                  <a:ext cx="2427927" cy="2308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371566"/>
                  <a:r>
                    <a:rPr lang="en-US" sz="2400">
                      <a:solidFill>
                        <a:srgbClr val="5E5E5E"/>
                      </a:solidFill>
                      <a:latin typeface="Arial"/>
                    </a:rPr>
                    <a:t>Fall Semester</a:t>
                  </a:r>
                </a:p>
              </p:txBody>
            </p:sp>
            <p:sp>
              <p:nvSpPr>
                <p:cNvPr id="14" name="Left Bracket 13">
                  <a:extLst>
                    <a:ext uri="{FF2B5EF4-FFF2-40B4-BE49-F238E27FC236}">
                      <a16:creationId xmlns:a16="http://schemas.microsoft.com/office/drawing/2014/main" id="{F4DF89EE-83F3-6E0D-6E80-3C8DC428FC1A}"/>
                    </a:ext>
                  </a:extLst>
                </p:cNvPr>
                <p:cNvSpPr/>
                <p:nvPr/>
              </p:nvSpPr>
              <p:spPr>
                <a:xfrm rot="5400000">
                  <a:off x="2540012" y="-54515"/>
                  <a:ext cx="276999" cy="2439433"/>
                </a:xfrm>
                <a:prstGeom prst="leftBracket">
                  <a:avLst/>
                </a:prstGeom>
                <a:ln w="28575">
                  <a:solidFill>
                    <a:schemeClr val="tx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1371566"/>
                  <a:endParaRPr lang="en-US" sz="2801">
                    <a:solidFill>
                      <a:srgbClr val="5E5E5E"/>
                    </a:solidFill>
                    <a:latin typeface="Arial"/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6CC08E0-2F4F-2B66-E8E5-B88915D05C90}"/>
                    </a:ext>
                  </a:extLst>
                </p:cNvPr>
                <p:cNvSpPr txBox="1"/>
                <p:nvPr/>
              </p:nvSpPr>
              <p:spPr>
                <a:xfrm>
                  <a:off x="4049049" y="1011800"/>
                  <a:ext cx="2380149" cy="2308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371566"/>
                  <a:r>
                    <a:rPr lang="en-US" sz="2400">
                      <a:solidFill>
                        <a:srgbClr val="5E5E5E"/>
                      </a:solidFill>
                      <a:latin typeface="Arial"/>
                    </a:rPr>
                    <a:t>Spring Semester</a:t>
                  </a:r>
                </a:p>
              </p:txBody>
            </p:sp>
          </p:grp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86D18B0-7840-6241-88C5-E29CC4CA0F9A}"/>
                  </a:ext>
                </a:extLst>
              </p:cNvPr>
              <p:cNvSpPr txBox="1"/>
              <p:nvPr/>
            </p:nvSpPr>
            <p:spPr>
              <a:xfrm>
                <a:off x="6644136" y="3511644"/>
                <a:ext cx="2339442" cy="230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371566"/>
                <a:r>
                  <a:rPr lang="en-US" sz="2400">
                    <a:solidFill>
                      <a:srgbClr val="5E5E5E"/>
                    </a:solidFill>
                    <a:latin typeface="Arial"/>
                  </a:rPr>
                  <a:t>After Graduation</a:t>
                </a:r>
              </a:p>
            </p:txBody>
          </p:sp>
        </p:grpSp>
        <p:sp>
          <p:nvSpPr>
            <p:cNvPr id="3" name="Left Bracket 2">
              <a:extLst>
                <a:ext uri="{FF2B5EF4-FFF2-40B4-BE49-F238E27FC236}">
                  <a16:creationId xmlns:a16="http://schemas.microsoft.com/office/drawing/2014/main" id="{7E93EC1C-9AC6-27F7-DAC5-02288C387B54}"/>
                </a:ext>
              </a:extLst>
            </p:cNvPr>
            <p:cNvSpPr/>
            <p:nvPr/>
          </p:nvSpPr>
          <p:spPr>
            <a:xfrm rot="5400000">
              <a:off x="7649472" y="2454540"/>
              <a:ext cx="276157" cy="2392054"/>
            </a:xfrm>
            <a:prstGeom prst="leftBracket">
              <a:avLst/>
            </a:prstGeom>
            <a:ln w="28575">
              <a:solidFill>
                <a:schemeClr val="tx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371566"/>
              <a:endParaRPr lang="en-US" sz="2801">
                <a:solidFill>
                  <a:srgbClr val="5E5E5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3834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85F8558-8B97-2945-4804-FDE9BD90C482}"/>
              </a:ext>
            </a:extLst>
          </p:cNvPr>
          <p:cNvGrpSpPr/>
          <p:nvPr/>
        </p:nvGrpSpPr>
        <p:grpSpPr>
          <a:xfrm>
            <a:off x="320845" y="7352165"/>
            <a:ext cx="17967158" cy="2758572"/>
            <a:chOff x="160421" y="3433590"/>
            <a:chExt cx="8983579" cy="137928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892CEA0-0357-06DB-8550-CC9C764C4717}"/>
                </a:ext>
              </a:extLst>
            </p:cNvPr>
            <p:cNvGrpSpPr/>
            <p:nvPr/>
          </p:nvGrpSpPr>
          <p:grpSpPr>
            <a:xfrm>
              <a:off x="160421" y="3433590"/>
              <a:ext cx="8983579" cy="1379286"/>
              <a:chOff x="160421" y="926712"/>
              <a:chExt cx="8983579" cy="1379286"/>
            </a:xfrm>
          </p:grpSpPr>
          <p:graphicFrame>
            <p:nvGraphicFramePr>
              <p:cNvPr id="5" name="Diagram 4">
                <a:extLst>
                  <a:ext uri="{FF2B5EF4-FFF2-40B4-BE49-F238E27FC236}">
                    <a16:creationId xmlns:a16="http://schemas.microsoft.com/office/drawing/2014/main" id="{43A17A91-5163-7A75-C441-CB26658F3314}"/>
                  </a:ext>
                </a:extLst>
              </p:cNvPr>
              <p:cNvGraphicFramePr/>
              <p:nvPr/>
            </p:nvGraphicFramePr>
            <p:xfrm>
              <a:off x="160421" y="926712"/>
              <a:ext cx="8823158" cy="137928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6" name="Left Bracket 5">
                <a:extLst>
                  <a:ext uri="{FF2B5EF4-FFF2-40B4-BE49-F238E27FC236}">
                    <a16:creationId xmlns:a16="http://schemas.microsoft.com/office/drawing/2014/main" id="{4502A754-DE6E-D8D3-E0BE-9925FACA0969}"/>
                  </a:ext>
                </a:extLst>
              </p:cNvPr>
              <p:cNvSpPr/>
              <p:nvPr/>
            </p:nvSpPr>
            <p:spPr>
              <a:xfrm rot="16200000">
                <a:off x="6316579" y="-504713"/>
                <a:ext cx="248652" cy="5085348"/>
              </a:xfrm>
              <a:prstGeom prst="leftBracket">
                <a:avLst/>
              </a:prstGeom>
              <a:ln w="28575">
                <a:solidFill>
                  <a:srgbClr val="00539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566"/>
                <a:endParaRPr lang="en-US" sz="2801">
                  <a:solidFill>
                    <a:srgbClr val="5E5E5E"/>
                  </a:solidFill>
                  <a:latin typeface="Arial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E08EF44-BFAF-381F-5267-31C330AA97EF}"/>
                  </a:ext>
                </a:extLst>
              </p:cNvPr>
              <p:cNvSpPr txBox="1"/>
              <p:nvPr/>
            </p:nvSpPr>
            <p:spPr>
              <a:xfrm>
                <a:off x="3898230" y="1852383"/>
                <a:ext cx="5245770" cy="261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371566"/>
                <a:r>
                  <a:rPr lang="en-US" sz="2801" dirty="0">
                    <a:solidFill>
                      <a:srgbClr val="005392"/>
                    </a:solidFill>
                    <a:latin typeface="Arial"/>
                  </a:rPr>
                  <a:t>Career Coaching (with additional supports)</a:t>
                </a:r>
              </a:p>
            </p:txBody>
          </p:sp>
          <p:sp>
            <p:nvSpPr>
              <p:cNvPr id="15" name="Left Bracket 14">
                <a:extLst>
                  <a:ext uri="{FF2B5EF4-FFF2-40B4-BE49-F238E27FC236}">
                    <a16:creationId xmlns:a16="http://schemas.microsoft.com/office/drawing/2014/main" id="{F0D8EAA8-9702-CB11-831C-C6743BBE99EF}"/>
                  </a:ext>
                </a:extLst>
              </p:cNvPr>
              <p:cNvSpPr/>
              <p:nvPr/>
            </p:nvSpPr>
            <p:spPr>
              <a:xfrm rot="5400000">
                <a:off x="3830829" y="-1355545"/>
                <a:ext cx="283192" cy="5018771"/>
              </a:xfrm>
              <a:prstGeom prst="leftBracket">
                <a:avLst/>
              </a:prstGeom>
              <a:ln w="28575">
                <a:solidFill>
                  <a:schemeClr val="tx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566"/>
                <a:endParaRPr lang="en-US" sz="2801">
                  <a:solidFill>
                    <a:srgbClr val="5E5E5E"/>
                  </a:solidFill>
                  <a:latin typeface="Arial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6CC08E0-2F4F-2B66-E8E5-B88915D05C90}"/>
                  </a:ext>
                </a:extLst>
              </p:cNvPr>
              <p:cNvSpPr txBox="1"/>
              <p:nvPr/>
            </p:nvSpPr>
            <p:spPr>
              <a:xfrm>
                <a:off x="1561315" y="1011800"/>
                <a:ext cx="4867883" cy="230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371566"/>
                <a:r>
                  <a:rPr lang="en-US" sz="2400">
                    <a:solidFill>
                      <a:srgbClr val="5E5E5E"/>
                    </a:solidFill>
                    <a:latin typeface="Arial"/>
                  </a:rPr>
                  <a:t>Pre-release</a:t>
                </a:r>
              </a:p>
            </p:txBody>
          </p:sp>
        </p:grpSp>
        <p:sp>
          <p:nvSpPr>
            <p:cNvPr id="3" name="Left Bracket 2">
              <a:extLst>
                <a:ext uri="{FF2B5EF4-FFF2-40B4-BE49-F238E27FC236}">
                  <a16:creationId xmlns:a16="http://schemas.microsoft.com/office/drawing/2014/main" id="{7E93EC1C-9AC6-27F7-DAC5-02288C387B54}"/>
                </a:ext>
              </a:extLst>
            </p:cNvPr>
            <p:cNvSpPr/>
            <p:nvPr/>
          </p:nvSpPr>
          <p:spPr>
            <a:xfrm rot="5400000">
              <a:off x="7626465" y="2477548"/>
              <a:ext cx="276157" cy="2346039"/>
            </a:xfrm>
            <a:prstGeom prst="leftBracket">
              <a:avLst/>
            </a:prstGeom>
            <a:ln w="28575">
              <a:solidFill>
                <a:schemeClr val="tx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371566"/>
              <a:endParaRPr lang="en-US" sz="2801">
                <a:solidFill>
                  <a:srgbClr val="5E5E5E"/>
                </a:solidFill>
                <a:latin typeface="Arial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86D18B0-7840-6241-88C5-E29CC4CA0F9A}"/>
                </a:ext>
              </a:extLst>
            </p:cNvPr>
            <p:cNvSpPr txBox="1"/>
            <p:nvPr/>
          </p:nvSpPr>
          <p:spPr>
            <a:xfrm>
              <a:off x="6644137" y="3511644"/>
              <a:ext cx="2293426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566"/>
              <a:r>
                <a:rPr lang="en-US" sz="2400">
                  <a:solidFill>
                    <a:srgbClr val="5E5E5E"/>
                  </a:solidFill>
                  <a:latin typeface="Arial"/>
                </a:rPr>
                <a:t>Post-release</a:t>
              </a: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D9436B08-C0E9-9F01-C36A-F45B6FEEFC2E}"/>
              </a:ext>
            </a:extLst>
          </p:cNvPr>
          <p:cNvSpPr txBox="1">
            <a:spLocks/>
          </p:cNvSpPr>
          <p:nvPr/>
        </p:nvSpPr>
        <p:spPr>
          <a:xfrm>
            <a:off x="6850088" y="661250"/>
            <a:ext cx="4243943" cy="1609907"/>
          </a:xfrm>
          <a:prstGeom prst="rect">
            <a:avLst/>
          </a:prstGeom>
        </p:spPr>
        <p:txBody>
          <a:bodyPr lIns="137160" tIns="68582" rIns="137160" bIns="68582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1828755"/>
            <a:endParaRPr lang="en-US" sz="320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44FE247-FD4A-72C7-F7AF-6016854C9AA4}"/>
              </a:ext>
            </a:extLst>
          </p:cNvPr>
          <p:cNvSpPr txBox="1">
            <a:spLocks/>
          </p:cNvSpPr>
          <p:nvPr/>
        </p:nvSpPr>
        <p:spPr>
          <a:xfrm>
            <a:off x="9999679" y="620909"/>
            <a:ext cx="6985409" cy="1379537"/>
          </a:xfrm>
          <a:prstGeom prst="rect">
            <a:avLst/>
          </a:prstGeom>
        </p:spPr>
        <p:txBody>
          <a:bodyPr lIns="137160" tIns="68582" rIns="137160" bIns="68582"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 defTabSz="1828755">
              <a:lnSpc>
                <a:spcPct val="100000"/>
              </a:lnSpc>
            </a:pPr>
            <a:endParaRPr lang="en-US" sz="4800">
              <a:solidFill>
                <a:srgbClr val="005392"/>
              </a:solidFill>
              <a:latin typeface="Montserrat Medium" panose="00000600000000000000" pitchFamily="50" charset="0"/>
              <a:ea typeface="Roboto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F2D1EC-382C-102D-29CB-6AEC25747B4F}"/>
              </a:ext>
            </a:extLst>
          </p:cNvPr>
          <p:cNvSpPr txBox="1"/>
          <p:nvPr/>
        </p:nvSpPr>
        <p:spPr>
          <a:xfrm>
            <a:off x="1389689" y="2827262"/>
            <a:ext cx="15595398" cy="4463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485" indent="-571485" defTabSz="1371566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1">
                <a:solidFill>
                  <a:srgbClr val="5E5E5E"/>
                </a:solidFill>
                <a:latin typeface="Arial"/>
              </a:rPr>
              <a:t>Identify companies willing to hire recently released program participants; have a clear set of accepted/non-accepted backgrounds</a:t>
            </a:r>
          </a:p>
          <a:p>
            <a:pPr marL="571485" indent="-571485" defTabSz="1371566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1">
                <a:solidFill>
                  <a:srgbClr val="5E5E5E"/>
                </a:solidFill>
                <a:latin typeface="Arial"/>
              </a:rPr>
              <a:t>In partnership with a corrections facility, recruit individuals who are soon to be released. Provide career exposure to ensure interest in a manufacturing and cross-reference the job opportunities with the individual’s background</a:t>
            </a:r>
          </a:p>
          <a:p>
            <a:pPr marL="571485" indent="-571485" defTabSz="1371566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1">
                <a:solidFill>
                  <a:srgbClr val="5E5E5E"/>
                </a:solidFill>
                <a:latin typeface="Arial"/>
              </a:rPr>
              <a:t>To minimize program attrition, skills training and establishing a relationship with the career coach should take directly prior to release</a:t>
            </a:r>
          </a:p>
          <a:p>
            <a:pPr defTabSz="1371566">
              <a:spcAft>
                <a:spcPts val="1200"/>
              </a:spcAft>
            </a:pPr>
            <a:endParaRPr lang="en-US" sz="2801">
              <a:solidFill>
                <a:srgbClr val="5E5E5E"/>
              </a:solidFill>
              <a:latin typeface="Arial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B350361-C44D-68D9-F5E6-A20DCF5D6D11}"/>
              </a:ext>
            </a:extLst>
          </p:cNvPr>
          <p:cNvSpPr txBox="1">
            <a:spLocks/>
          </p:cNvSpPr>
          <p:nvPr/>
        </p:nvSpPr>
        <p:spPr>
          <a:xfrm>
            <a:off x="2198453" y="832994"/>
            <a:ext cx="6089873" cy="1425797"/>
          </a:xfrm>
          <a:prstGeom prst="rect">
            <a:avLst/>
          </a:prstGeom>
        </p:spPr>
        <p:txBody>
          <a:bodyPr lIns="137160" tIns="68582" rIns="137160" bIns="68582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 defTabSz="1828755"/>
            <a:r>
              <a:rPr lang="en-US" sz="4800">
                <a:solidFill>
                  <a:srgbClr val="005392"/>
                </a:solidFill>
                <a:latin typeface="Montserrat Medium" panose="00000600000000000000" pitchFamily="50" charset="0"/>
                <a:ea typeface="Roboto" pitchFamily="2" charset="0"/>
              </a:rPr>
              <a:t>Justice Impacted Prerelease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2F210AF-EB45-32EE-CC36-ED8304BB74D5}"/>
              </a:ext>
            </a:extLst>
          </p:cNvPr>
          <p:cNvCxnSpPr>
            <a:cxnSpLocks/>
          </p:cNvCxnSpPr>
          <p:nvPr/>
        </p:nvCxnSpPr>
        <p:spPr>
          <a:xfrm>
            <a:off x="1476463" y="2258790"/>
            <a:ext cx="15508625" cy="0"/>
          </a:xfrm>
          <a:prstGeom prst="line">
            <a:avLst/>
          </a:prstGeom>
          <a:ln w="12700">
            <a:solidFill>
              <a:srgbClr val="005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1FA1F59-76E7-ACDA-D41F-E9ADF67BBA73}"/>
              </a:ext>
            </a:extLst>
          </p:cNvPr>
          <p:cNvSpPr txBox="1"/>
          <p:nvPr/>
        </p:nvSpPr>
        <p:spPr>
          <a:xfrm>
            <a:off x="8288327" y="962302"/>
            <a:ext cx="8696760" cy="1000534"/>
          </a:xfrm>
          <a:prstGeom prst="rect">
            <a:avLst/>
          </a:prstGeom>
          <a:noFill/>
        </p:spPr>
        <p:txBody>
          <a:bodyPr wrap="square" lIns="137160" tIns="68582" rIns="137160" bIns="68582" rtlCol="0">
            <a:spAutoFit/>
          </a:bodyPr>
          <a:lstStyle/>
          <a:p>
            <a:pPr defTabSz="1371566"/>
            <a:r>
              <a:rPr lang="en-US" sz="2801" dirty="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Designed for participants with justice system involvement who are in a corrections facility</a:t>
            </a:r>
          </a:p>
        </p:txBody>
      </p:sp>
    </p:spTree>
    <p:extLst>
      <p:ext uri="{BB962C8B-B14F-4D97-AF65-F5344CB8AC3E}">
        <p14:creationId xmlns:p14="http://schemas.microsoft.com/office/powerpoint/2010/main" val="1469702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15840384" y="-118902"/>
            <a:ext cx="1060016" cy="1235189"/>
          </a:xfrm>
          <a:custGeom>
            <a:avLst/>
            <a:gdLst/>
            <a:ahLst/>
            <a:cxnLst/>
            <a:rect l="l" t="t" r="r" b="b"/>
            <a:pathLst>
              <a:path w="1060016" h="1235189">
                <a:moveTo>
                  <a:pt x="0" y="0"/>
                </a:moveTo>
                <a:lnTo>
                  <a:pt x="1060016" y="0"/>
                </a:lnTo>
                <a:lnTo>
                  <a:pt x="1060016" y="1235188"/>
                </a:lnTo>
                <a:lnTo>
                  <a:pt x="0" y="12351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0800000" flipH="1" flipV="1">
            <a:off x="4481647" y="9589974"/>
            <a:ext cx="14008160" cy="4474287"/>
          </a:xfrm>
          <a:custGeom>
            <a:avLst/>
            <a:gdLst/>
            <a:ahLst/>
            <a:cxnLst/>
            <a:rect l="l" t="t" r="r" b="b"/>
            <a:pathLst>
              <a:path w="14008160" h="4474287">
                <a:moveTo>
                  <a:pt x="14008160" y="4474287"/>
                </a:moveTo>
                <a:lnTo>
                  <a:pt x="0" y="4474287"/>
                </a:lnTo>
                <a:lnTo>
                  <a:pt x="0" y="0"/>
                </a:lnTo>
                <a:lnTo>
                  <a:pt x="14008160" y="0"/>
                </a:lnTo>
                <a:lnTo>
                  <a:pt x="14008160" y="4474287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007947" y="8847519"/>
            <a:ext cx="2819702" cy="1028810"/>
          </a:xfrm>
          <a:custGeom>
            <a:avLst/>
            <a:gdLst/>
            <a:ahLst/>
            <a:cxnLst/>
            <a:rect l="l" t="t" r="r" b="b"/>
            <a:pathLst>
              <a:path w="2819702" h="1028810">
                <a:moveTo>
                  <a:pt x="0" y="0"/>
                </a:moveTo>
                <a:lnTo>
                  <a:pt x="2819702" y="0"/>
                </a:lnTo>
                <a:lnTo>
                  <a:pt x="2819702" y="1028810"/>
                </a:lnTo>
                <a:lnTo>
                  <a:pt x="0" y="10288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213326" y="1028700"/>
            <a:ext cx="8333914" cy="881047"/>
            <a:chOff x="0" y="0"/>
            <a:chExt cx="2194940" cy="23204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94940" cy="232045"/>
            </a:xfrm>
            <a:custGeom>
              <a:avLst/>
              <a:gdLst/>
              <a:ahLst/>
              <a:cxnLst/>
              <a:rect l="l" t="t" r="r" b="b"/>
              <a:pathLst>
                <a:path w="2194940" h="232045">
                  <a:moveTo>
                    <a:pt x="0" y="0"/>
                  </a:moveTo>
                  <a:lnTo>
                    <a:pt x="2194940" y="0"/>
                  </a:lnTo>
                  <a:lnTo>
                    <a:pt x="2194940" y="232045"/>
                  </a:lnTo>
                  <a:lnTo>
                    <a:pt x="0" y="232045"/>
                  </a:lnTo>
                  <a:close/>
                </a:path>
              </a:pathLst>
            </a:custGeom>
            <a:solidFill>
              <a:srgbClr val="DE79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194940" cy="270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680064" y="1028700"/>
            <a:ext cx="881047" cy="88104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7B1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028700" y="2479805"/>
            <a:ext cx="12147475" cy="6726664"/>
          </a:xfrm>
          <a:custGeom>
            <a:avLst/>
            <a:gdLst/>
            <a:ahLst/>
            <a:cxnLst/>
            <a:rect l="l" t="t" r="r" b="b"/>
            <a:pathLst>
              <a:path w="12147475" h="6726664">
                <a:moveTo>
                  <a:pt x="0" y="0"/>
                </a:moveTo>
                <a:lnTo>
                  <a:pt x="12147475" y="0"/>
                </a:lnTo>
                <a:lnTo>
                  <a:pt x="12147475" y="6726664"/>
                </a:lnTo>
                <a:lnTo>
                  <a:pt x="0" y="67266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314714" y="1088858"/>
            <a:ext cx="5614194" cy="665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19"/>
              </a:lnSpc>
            </a:pPr>
            <a:r>
              <a:rPr lang="en-US" sz="3799" b="1" spc="56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OUTCOMES TO DATE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7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2774882" y="-306174"/>
            <a:ext cx="10686704" cy="10918398"/>
            <a:chOff x="0" y="0"/>
            <a:chExt cx="878585" cy="8976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8585" cy="897633"/>
            </a:xfrm>
            <a:custGeom>
              <a:avLst/>
              <a:gdLst/>
              <a:ahLst/>
              <a:cxnLst/>
              <a:rect l="l" t="t" r="r" b="b"/>
              <a:pathLst>
                <a:path w="878585" h="897633">
                  <a:moveTo>
                    <a:pt x="878585" y="448817"/>
                  </a:moveTo>
                  <a:lnTo>
                    <a:pt x="675385" y="897633"/>
                  </a:lnTo>
                  <a:lnTo>
                    <a:pt x="203200" y="897633"/>
                  </a:lnTo>
                  <a:lnTo>
                    <a:pt x="0" y="448817"/>
                  </a:lnTo>
                  <a:lnTo>
                    <a:pt x="203200" y="0"/>
                  </a:lnTo>
                  <a:lnTo>
                    <a:pt x="675385" y="0"/>
                  </a:lnTo>
                  <a:lnTo>
                    <a:pt x="878585" y="4488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649985" cy="9357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S</a:t>
              </a:r>
            </a:p>
          </p:txBody>
        </p:sp>
      </p:grpSp>
      <p:sp>
        <p:nvSpPr>
          <p:cNvPr id="5" name="AutoShape 5"/>
          <p:cNvSpPr/>
          <p:nvPr/>
        </p:nvSpPr>
        <p:spPr>
          <a:xfrm rot="3606691">
            <a:off x="3709495" y="2373306"/>
            <a:ext cx="6297185" cy="0"/>
          </a:xfrm>
          <a:prstGeom prst="line">
            <a:avLst/>
          </a:prstGeom>
          <a:ln w="1619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 rot="7201140">
            <a:off x="3703373" y="7754403"/>
            <a:ext cx="6297185" cy="0"/>
          </a:xfrm>
          <a:prstGeom prst="line">
            <a:avLst/>
          </a:prstGeom>
          <a:ln w="1619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1718414" y="0"/>
            <a:ext cx="4393457" cy="839228"/>
            <a:chOff x="0" y="0"/>
            <a:chExt cx="1157124" cy="22103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1600" y="-38100"/>
              <a:ext cx="953924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718414" y="9447772"/>
            <a:ext cx="4393457" cy="839228"/>
            <a:chOff x="0" y="0"/>
            <a:chExt cx="1157124" cy="22103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01600" y="-38100"/>
              <a:ext cx="953924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235591" y="-189472"/>
            <a:ext cx="2664422" cy="1218172"/>
            <a:chOff x="0" y="0"/>
            <a:chExt cx="483446" cy="22103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8B0F0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01600" y="-38100"/>
              <a:ext cx="280246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5235591" y="9258300"/>
            <a:ext cx="2664422" cy="1218172"/>
            <a:chOff x="0" y="0"/>
            <a:chExt cx="483446" cy="22103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8B0F0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01600" y="-38100"/>
              <a:ext cx="280246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6846001" y="-189472"/>
            <a:ext cx="2664422" cy="1218172"/>
            <a:chOff x="0" y="0"/>
            <a:chExt cx="483446" cy="22103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01600" y="-38100"/>
              <a:ext cx="280246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6846001" y="9258300"/>
            <a:ext cx="2664422" cy="1218172"/>
            <a:chOff x="0" y="0"/>
            <a:chExt cx="483446" cy="22103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01600" y="-38100"/>
              <a:ext cx="280246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708441" y="8384988"/>
            <a:ext cx="3512263" cy="1281501"/>
          </a:xfrm>
          <a:custGeom>
            <a:avLst/>
            <a:gdLst/>
            <a:ahLst/>
            <a:cxnLst/>
            <a:rect l="l" t="t" r="r" b="b"/>
            <a:pathLst>
              <a:path w="3512263" h="1281501">
                <a:moveTo>
                  <a:pt x="0" y="0"/>
                </a:moveTo>
                <a:lnTo>
                  <a:pt x="3512263" y="0"/>
                </a:lnTo>
                <a:lnTo>
                  <a:pt x="3512263" y="1281502"/>
                </a:lnTo>
                <a:lnTo>
                  <a:pt x="0" y="12815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>
            <a:off x="0" y="4245103"/>
            <a:ext cx="6670469" cy="855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340"/>
              </a:lnSpc>
            </a:pPr>
            <a:r>
              <a:rPr lang="en-US" sz="6000" b="1" spc="-252">
                <a:solidFill>
                  <a:srgbClr val="1F1B1C"/>
                </a:solidFill>
                <a:latin typeface="Arial Bold"/>
                <a:ea typeface="Arial Bold"/>
                <a:cs typeface="Arial Bold"/>
                <a:sym typeface="Arial Bold"/>
              </a:rPr>
              <a:t>Beth Hahn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144000" y="4576891"/>
            <a:ext cx="7702001" cy="3117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00"/>
              </a:lnSpc>
            </a:pPr>
            <a:r>
              <a:rPr lang="en-US" sz="8000" b="1" spc="-192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Statewide WorkAdvance Strategy</a:t>
            </a:r>
          </a:p>
        </p:txBody>
      </p:sp>
      <p:sp>
        <p:nvSpPr>
          <p:cNvPr id="28" name="Freeform 28"/>
          <p:cNvSpPr/>
          <p:nvPr/>
        </p:nvSpPr>
        <p:spPr>
          <a:xfrm rot="-10800000" flipH="1">
            <a:off x="-5058706" y="9906785"/>
            <a:ext cx="19815045" cy="6329039"/>
          </a:xfrm>
          <a:custGeom>
            <a:avLst/>
            <a:gdLst/>
            <a:ahLst/>
            <a:cxnLst/>
            <a:rect l="l" t="t" r="r" b="b"/>
            <a:pathLst>
              <a:path w="19815045" h="6329039">
                <a:moveTo>
                  <a:pt x="19815045" y="0"/>
                </a:moveTo>
                <a:lnTo>
                  <a:pt x="0" y="0"/>
                </a:lnTo>
                <a:lnTo>
                  <a:pt x="0" y="6329040"/>
                </a:lnTo>
                <a:lnTo>
                  <a:pt x="19815045" y="6329040"/>
                </a:lnTo>
                <a:lnTo>
                  <a:pt x="19815045" y="0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TextBox 29"/>
          <p:cNvSpPr txBox="1"/>
          <p:nvPr/>
        </p:nvSpPr>
        <p:spPr>
          <a:xfrm>
            <a:off x="1407947" y="5462399"/>
            <a:ext cx="5262522" cy="906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999" spc="164">
                <a:solidFill>
                  <a:srgbClr val="1F1B1C"/>
                </a:solidFill>
                <a:latin typeface="Arial"/>
                <a:ea typeface="Arial"/>
                <a:cs typeface="Arial"/>
                <a:sym typeface="Arial"/>
              </a:rPr>
              <a:t>Sr. Director, OMA Workforce Services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15840384" y="-118902"/>
            <a:ext cx="1060016" cy="1235189"/>
          </a:xfrm>
          <a:custGeom>
            <a:avLst/>
            <a:gdLst/>
            <a:ahLst/>
            <a:cxnLst/>
            <a:rect l="l" t="t" r="r" b="b"/>
            <a:pathLst>
              <a:path w="1060016" h="1235189">
                <a:moveTo>
                  <a:pt x="0" y="0"/>
                </a:moveTo>
                <a:lnTo>
                  <a:pt x="1060016" y="0"/>
                </a:lnTo>
                <a:lnTo>
                  <a:pt x="1060016" y="1235188"/>
                </a:lnTo>
                <a:lnTo>
                  <a:pt x="0" y="12351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0800000" flipH="1" flipV="1">
            <a:off x="4481647" y="9589974"/>
            <a:ext cx="14008160" cy="4474287"/>
          </a:xfrm>
          <a:custGeom>
            <a:avLst/>
            <a:gdLst/>
            <a:ahLst/>
            <a:cxnLst/>
            <a:rect l="l" t="t" r="r" b="b"/>
            <a:pathLst>
              <a:path w="14008160" h="4474287">
                <a:moveTo>
                  <a:pt x="14008160" y="4474287"/>
                </a:moveTo>
                <a:lnTo>
                  <a:pt x="0" y="4474287"/>
                </a:lnTo>
                <a:lnTo>
                  <a:pt x="0" y="0"/>
                </a:lnTo>
                <a:lnTo>
                  <a:pt x="14008160" y="0"/>
                </a:lnTo>
                <a:lnTo>
                  <a:pt x="14008160" y="4474287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007947" y="8847519"/>
            <a:ext cx="2819702" cy="1028810"/>
          </a:xfrm>
          <a:custGeom>
            <a:avLst/>
            <a:gdLst/>
            <a:ahLst/>
            <a:cxnLst/>
            <a:rect l="l" t="t" r="r" b="b"/>
            <a:pathLst>
              <a:path w="2819702" h="1028810">
                <a:moveTo>
                  <a:pt x="0" y="0"/>
                </a:moveTo>
                <a:lnTo>
                  <a:pt x="2819702" y="0"/>
                </a:lnTo>
                <a:lnTo>
                  <a:pt x="2819702" y="1028810"/>
                </a:lnTo>
                <a:lnTo>
                  <a:pt x="0" y="10288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213326" y="1028700"/>
            <a:ext cx="8333914" cy="881047"/>
            <a:chOff x="0" y="0"/>
            <a:chExt cx="2194940" cy="23204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94940" cy="232045"/>
            </a:xfrm>
            <a:custGeom>
              <a:avLst/>
              <a:gdLst/>
              <a:ahLst/>
              <a:cxnLst/>
              <a:rect l="l" t="t" r="r" b="b"/>
              <a:pathLst>
                <a:path w="2194940" h="232045">
                  <a:moveTo>
                    <a:pt x="0" y="0"/>
                  </a:moveTo>
                  <a:lnTo>
                    <a:pt x="2194940" y="0"/>
                  </a:lnTo>
                  <a:lnTo>
                    <a:pt x="2194940" y="232045"/>
                  </a:lnTo>
                  <a:lnTo>
                    <a:pt x="0" y="232045"/>
                  </a:lnTo>
                  <a:close/>
                </a:path>
              </a:pathLst>
            </a:custGeom>
            <a:solidFill>
              <a:srgbClr val="DE79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194940" cy="270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680064" y="1028700"/>
            <a:ext cx="881047" cy="88104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7B1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2362200" y="2184078"/>
            <a:ext cx="12944835" cy="7394737"/>
          </a:xfrm>
          <a:custGeom>
            <a:avLst/>
            <a:gdLst/>
            <a:ahLst/>
            <a:cxnLst/>
            <a:rect l="l" t="t" r="r" b="b"/>
            <a:pathLst>
              <a:path w="12944835" h="7394737">
                <a:moveTo>
                  <a:pt x="0" y="0"/>
                </a:moveTo>
                <a:lnTo>
                  <a:pt x="12944834" y="0"/>
                </a:lnTo>
                <a:lnTo>
                  <a:pt x="12944834" y="7394737"/>
                </a:lnTo>
                <a:lnTo>
                  <a:pt x="0" y="73947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5873176" y="4381499"/>
            <a:ext cx="3728024" cy="2047432"/>
          </a:xfrm>
          <a:custGeom>
            <a:avLst/>
            <a:gdLst/>
            <a:ahLst/>
            <a:cxnLst/>
            <a:rect l="l" t="t" r="r" b="b"/>
            <a:pathLst>
              <a:path w="3866099" h="1862901">
                <a:moveTo>
                  <a:pt x="0" y="0"/>
                </a:moveTo>
                <a:lnTo>
                  <a:pt x="3866099" y="0"/>
                </a:lnTo>
                <a:lnTo>
                  <a:pt x="3866099" y="1862901"/>
                </a:lnTo>
                <a:lnTo>
                  <a:pt x="0" y="18629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4210" t="-346" b="-470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6309184" y="5905501"/>
            <a:ext cx="2834815" cy="1248530"/>
          </a:xfrm>
          <a:custGeom>
            <a:avLst/>
            <a:gdLst/>
            <a:ahLst/>
            <a:cxnLst/>
            <a:rect l="l" t="t" r="r" b="b"/>
            <a:pathLst>
              <a:path w="3129863" h="1384031">
                <a:moveTo>
                  <a:pt x="0" y="0"/>
                </a:moveTo>
                <a:lnTo>
                  <a:pt x="3129863" y="0"/>
                </a:lnTo>
                <a:lnTo>
                  <a:pt x="3129863" y="1384032"/>
                </a:lnTo>
                <a:lnTo>
                  <a:pt x="0" y="13840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314714" y="1088858"/>
            <a:ext cx="5614194" cy="665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19"/>
              </a:lnSpc>
            </a:pPr>
            <a:r>
              <a:rPr lang="en-US" sz="3799" b="1" spc="56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OUTCOMES TO DATE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15840384" y="-118902"/>
            <a:ext cx="1060016" cy="1235189"/>
          </a:xfrm>
          <a:custGeom>
            <a:avLst/>
            <a:gdLst/>
            <a:ahLst/>
            <a:cxnLst/>
            <a:rect l="l" t="t" r="r" b="b"/>
            <a:pathLst>
              <a:path w="1060016" h="1235189">
                <a:moveTo>
                  <a:pt x="0" y="0"/>
                </a:moveTo>
                <a:lnTo>
                  <a:pt x="1060016" y="0"/>
                </a:lnTo>
                <a:lnTo>
                  <a:pt x="1060016" y="1235188"/>
                </a:lnTo>
                <a:lnTo>
                  <a:pt x="0" y="12351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0800000" flipH="1" flipV="1">
            <a:off x="4481647" y="9589974"/>
            <a:ext cx="14008160" cy="4474287"/>
          </a:xfrm>
          <a:custGeom>
            <a:avLst/>
            <a:gdLst/>
            <a:ahLst/>
            <a:cxnLst/>
            <a:rect l="l" t="t" r="r" b="b"/>
            <a:pathLst>
              <a:path w="14008160" h="4474287">
                <a:moveTo>
                  <a:pt x="14008160" y="4474287"/>
                </a:moveTo>
                <a:lnTo>
                  <a:pt x="0" y="4474287"/>
                </a:lnTo>
                <a:lnTo>
                  <a:pt x="0" y="0"/>
                </a:lnTo>
                <a:lnTo>
                  <a:pt x="14008160" y="0"/>
                </a:lnTo>
                <a:lnTo>
                  <a:pt x="14008160" y="4474287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007947" y="8847519"/>
            <a:ext cx="2819702" cy="1028810"/>
          </a:xfrm>
          <a:custGeom>
            <a:avLst/>
            <a:gdLst/>
            <a:ahLst/>
            <a:cxnLst/>
            <a:rect l="l" t="t" r="r" b="b"/>
            <a:pathLst>
              <a:path w="2819702" h="1028810">
                <a:moveTo>
                  <a:pt x="0" y="0"/>
                </a:moveTo>
                <a:lnTo>
                  <a:pt x="2819702" y="0"/>
                </a:lnTo>
                <a:lnTo>
                  <a:pt x="2819702" y="1028810"/>
                </a:lnTo>
                <a:lnTo>
                  <a:pt x="0" y="10288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213326" y="1028700"/>
            <a:ext cx="8333914" cy="881047"/>
            <a:chOff x="0" y="0"/>
            <a:chExt cx="2194940" cy="23204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94940" cy="232045"/>
            </a:xfrm>
            <a:custGeom>
              <a:avLst/>
              <a:gdLst/>
              <a:ahLst/>
              <a:cxnLst/>
              <a:rect l="l" t="t" r="r" b="b"/>
              <a:pathLst>
                <a:path w="2194940" h="232045">
                  <a:moveTo>
                    <a:pt x="0" y="0"/>
                  </a:moveTo>
                  <a:lnTo>
                    <a:pt x="2194940" y="0"/>
                  </a:lnTo>
                  <a:lnTo>
                    <a:pt x="2194940" y="232045"/>
                  </a:lnTo>
                  <a:lnTo>
                    <a:pt x="0" y="232045"/>
                  </a:lnTo>
                  <a:close/>
                </a:path>
              </a:pathLst>
            </a:custGeom>
            <a:solidFill>
              <a:srgbClr val="DE79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194940" cy="270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680064" y="1028700"/>
            <a:ext cx="881047" cy="88104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7B1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872205" y="2282367"/>
            <a:ext cx="12153745" cy="7079557"/>
          </a:xfrm>
          <a:custGeom>
            <a:avLst/>
            <a:gdLst/>
            <a:ahLst/>
            <a:cxnLst/>
            <a:rect l="l" t="t" r="r" b="b"/>
            <a:pathLst>
              <a:path w="12153745" h="7079557">
                <a:moveTo>
                  <a:pt x="0" y="0"/>
                </a:moveTo>
                <a:lnTo>
                  <a:pt x="12153745" y="0"/>
                </a:lnTo>
                <a:lnTo>
                  <a:pt x="12153745" y="7079557"/>
                </a:lnTo>
                <a:lnTo>
                  <a:pt x="0" y="707955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7076657" y="3692254"/>
            <a:ext cx="4747260" cy="1958594"/>
          </a:xfrm>
          <a:custGeom>
            <a:avLst/>
            <a:gdLst/>
            <a:ahLst/>
            <a:cxnLst/>
            <a:rect l="l" t="t" r="r" b="b"/>
            <a:pathLst>
              <a:path w="4747260" h="1958594">
                <a:moveTo>
                  <a:pt x="0" y="0"/>
                </a:moveTo>
                <a:lnTo>
                  <a:pt x="4747260" y="0"/>
                </a:lnTo>
                <a:lnTo>
                  <a:pt x="4747260" y="1958595"/>
                </a:lnTo>
                <a:lnTo>
                  <a:pt x="0" y="195859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426930" y="1084801"/>
            <a:ext cx="7717070" cy="664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17"/>
              </a:lnSpc>
            </a:pPr>
            <a:r>
              <a:rPr lang="en-US" sz="3727" b="1" spc="55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NEW WORKER VS. UPSKILL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15840384" y="-118902"/>
            <a:ext cx="1060016" cy="1235189"/>
          </a:xfrm>
          <a:custGeom>
            <a:avLst/>
            <a:gdLst/>
            <a:ahLst/>
            <a:cxnLst/>
            <a:rect l="l" t="t" r="r" b="b"/>
            <a:pathLst>
              <a:path w="1060016" h="1235189">
                <a:moveTo>
                  <a:pt x="0" y="0"/>
                </a:moveTo>
                <a:lnTo>
                  <a:pt x="1060016" y="0"/>
                </a:lnTo>
                <a:lnTo>
                  <a:pt x="1060016" y="1235188"/>
                </a:lnTo>
                <a:lnTo>
                  <a:pt x="0" y="12351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0800000" flipH="1" flipV="1">
            <a:off x="4481647" y="9589974"/>
            <a:ext cx="14008160" cy="4474287"/>
          </a:xfrm>
          <a:custGeom>
            <a:avLst/>
            <a:gdLst/>
            <a:ahLst/>
            <a:cxnLst/>
            <a:rect l="l" t="t" r="r" b="b"/>
            <a:pathLst>
              <a:path w="14008160" h="4474287">
                <a:moveTo>
                  <a:pt x="14008160" y="4474287"/>
                </a:moveTo>
                <a:lnTo>
                  <a:pt x="0" y="4474287"/>
                </a:lnTo>
                <a:lnTo>
                  <a:pt x="0" y="0"/>
                </a:lnTo>
                <a:lnTo>
                  <a:pt x="14008160" y="0"/>
                </a:lnTo>
                <a:lnTo>
                  <a:pt x="14008160" y="4474287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007947" y="8847519"/>
            <a:ext cx="2819702" cy="1028810"/>
          </a:xfrm>
          <a:custGeom>
            <a:avLst/>
            <a:gdLst/>
            <a:ahLst/>
            <a:cxnLst/>
            <a:rect l="l" t="t" r="r" b="b"/>
            <a:pathLst>
              <a:path w="2819702" h="1028810">
                <a:moveTo>
                  <a:pt x="0" y="0"/>
                </a:moveTo>
                <a:lnTo>
                  <a:pt x="2819702" y="0"/>
                </a:lnTo>
                <a:lnTo>
                  <a:pt x="2819702" y="1028810"/>
                </a:lnTo>
                <a:lnTo>
                  <a:pt x="0" y="10288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213326" y="1028700"/>
            <a:ext cx="8333914" cy="881047"/>
            <a:chOff x="0" y="0"/>
            <a:chExt cx="2194940" cy="23204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94940" cy="232045"/>
            </a:xfrm>
            <a:custGeom>
              <a:avLst/>
              <a:gdLst/>
              <a:ahLst/>
              <a:cxnLst/>
              <a:rect l="l" t="t" r="r" b="b"/>
              <a:pathLst>
                <a:path w="2194940" h="232045">
                  <a:moveTo>
                    <a:pt x="0" y="0"/>
                  </a:moveTo>
                  <a:lnTo>
                    <a:pt x="2194940" y="0"/>
                  </a:lnTo>
                  <a:lnTo>
                    <a:pt x="2194940" y="232045"/>
                  </a:lnTo>
                  <a:lnTo>
                    <a:pt x="0" y="232045"/>
                  </a:lnTo>
                  <a:close/>
                </a:path>
              </a:pathLst>
            </a:custGeom>
            <a:solidFill>
              <a:srgbClr val="DE79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194940" cy="270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680064" y="1028700"/>
            <a:ext cx="881047" cy="88104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7B1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14714" y="2466112"/>
            <a:ext cx="15673273" cy="52860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14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Certified Manufacturing Associate (</a:t>
            </a:r>
            <a:r>
              <a:rPr lang="en-US" sz="414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CMfgA</a:t>
            </a:r>
            <a:r>
              <a:rPr lang="en-US" sz="414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571500" indent="-571500" algn="l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14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CPT 4.0</a:t>
            </a:r>
          </a:p>
          <a:p>
            <a:pPr marL="571500" indent="-571500" algn="l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14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FANUC Robotics</a:t>
            </a:r>
          </a:p>
          <a:p>
            <a:pPr marL="571500" indent="-571500" algn="l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14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WISE Pathways</a:t>
            </a:r>
          </a:p>
          <a:p>
            <a:pPr marL="571500" indent="-571500" algn="l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14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OSHA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14714" y="1079333"/>
            <a:ext cx="6635245" cy="778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87"/>
              </a:lnSpc>
            </a:pPr>
            <a:r>
              <a:rPr lang="en-US" sz="4491" b="1" spc="67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TOP CREDENTIALS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16457978" y="-87586"/>
            <a:ext cx="1060016" cy="1235189"/>
          </a:xfrm>
          <a:custGeom>
            <a:avLst/>
            <a:gdLst/>
            <a:ahLst/>
            <a:cxnLst/>
            <a:rect l="l" t="t" r="r" b="b"/>
            <a:pathLst>
              <a:path w="1060016" h="1235189">
                <a:moveTo>
                  <a:pt x="0" y="0"/>
                </a:moveTo>
                <a:lnTo>
                  <a:pt x="1060017" y="0"/>
                </a:lnTo>
                <a:lnTo>
                  <a:pt x="1060017" y="1235188"/>
                </a:lnTo>
                <a:lnTo>
                  <a:pt x="0" y="12351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007947" y="8847519"/>
            <a:ext cx="2819702" cy="1028810"/>
          </a:xfrm>
          <a:custGeom>
            <a:avLst/>
            <a:gdLst/>
            <a:ahLst/>
            <a:cxnLst/>
            <a:rect l="l" t="t" r="r" b="b"/>
            <a:pathLst>
              <a:path w="2819702" h="1028810">
                <a:moveTo>
                  <a:pt x="0" y="0"/>
                </a:moveTo>
                <a:lnTo>
                  <a:pt x="2819702" y="0"/>
                </a:lnTo>
                <a:lnTo>
                  <a:pt x="2819702" y="1028810"/>
                </a:lnTo>
                <a:lnTo>
                  <a:pt x="0" y="10288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0800000" flipH="1" flipV="1">
            <a:off x="619943" y="9947438"/>
            <a:ext cx="14008160" cy="4474287"/>
          </a:xfrm>
          <a:custGeom>
            <a:avLst/>
            <a:gdLst/>
            <a:ahLst/>
            <a:cxnLst/>
            <a:rect l="l" t="t" r="r" b="b"/>
            <a:pathLst>
              <a:path w="14008160" h="4474287">
                <a:moveTo>
                  <a:pt x="14008160" y="4474287"/>
                </a:moveTo>
                <a:lnTo>
                  <a:pt x="0" y="4474287"/>
                </a:lnTo>
                <a:lnTo>
                  <a:pt x="0" y="0"/>
                </a:lnTo>
                <a:lnTo>
                  <a:pt x="14008160" y="0"/>
                </a:lnTo>
                <a:lnTo>
                  <a:pt x="14008160" y="4474287"/>
                </a:lnTo>
                <a:close/>
              </a:path>
            </a:pathLst>
          </a:custGeom>
          <a:blipFill>
            <a:blip r:embed="rId5">
              <a:alphaModFix amt="2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261015" y="4377061"/>
            <a:ext cx="9765969" cy="899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  <a:spcBef>
                <a:spcPct val="0"/>
              </a:spcBef>
            </a:pPr>
            <a:r>
              <a:rPr lang="en-US" sz="50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Questions?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-159798" y="1052836"/>
            <a:ext cx="7108223" cy="808978"/>
            <a:chOff x="0" y="0"/>
            <a:chExt cx="1872125" cy="21306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72125" cy="213064"/>
            </a:xfrm>
            <a:custGeom>
              <a:avLst/>
              <a:gdLst/>
              <a:ahLst/>
              <a:cxnLst/>
              <a:rect l="l" t="t" r="r" b="b"/>
              <a:pathLst>
                <a:path w="1872125" h="213064">
                  <a:moveTo>
                    <a:pt x="0" y="0"/>
                  </a:moveTo>
                  <a:lnTo>
                    <a:pt x="1872125" y="0"/>
                  </a:lnTo>
                  <a:lnTo>
                    <a:pt x="1872125" y="213064"/>
                  </a:lnTo>
                  <a:lnTo>
                    <a:pt x="0" y="213064"/>
                  </a:lnTo>
                  <a:close/>
                </a:path>
              </a:pathLst>
            </a:custGeom>
            <a:solidFill>
              <a:srgbClr val="DE79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872125" cy="2511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65315" y="1067434"/>
            <a:ext cx="3959457" cy="739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921"/>
              </a:lnSpc>
            </a:pPr>
            <a:r>
              <a:rPr lang="en-US" sz="4229" b="1" spc="63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QUESTIONS?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6543937" y="1060016"/>
            <a:ext cx="808978" cy="808978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79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261015" y="7278730"/>
            <a:ext cx="9765969" cy="1355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34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Beth Hahn, Senior Director</a:t>
            </a:r>
          </a:p>
          <a:p>
            <a:pPr algn="ctr">
              <a:lnSpc>
                <a:spcPts val="3499"/>
              </a:lnSpc>
            </a:pPr>
            <a:r>
              <a:rPr lang="en-US" sz="34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The Ohio Manufacturers' Association</a:t>
            </a:r>
          </a:p>
          <a:p>
            <a:pPr algn="ctr">
              <a:lnSpc>
                <a:spcPts val="3499"/>
              </a:lnSpc>
            </a:pPr>
            <a:r>
              <a:rPr lang="en-US" sz="34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bhahn@ohiomfg.com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261015" y="6581148"/>
            <a:ext cx="9765969" cy="479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34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Contact Info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5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 t="-8388" b="-83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733351" y="1028700"/>
            <a:ext cx="4821299" cy="1893588"/>
            <a:chOff x="0" y="0"/>
            <a:chExt cx="1457242" cy="5723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57242" cy="572339"/>
            </a:xfrm>
            <a:custGeom>
              <a:avLst/>
              <a:gdLst/>
              <a:ahLst/>
              <a:cxnLst/>
              <a:rect l="l" t="t" r="r" b="b"/>
              <a:pathLst>
                <a:path w="1457242" h="572339">
                  <a:moveTo>
                    <a:pt x="0" y="0"/>
                  </a:moveTo>
                  <a:lnTo>
                    <a:pt x="1457242" y="0"/>
                  </a:lnTo>
                  <a:lnTo>
                    <a:pt x="1457242" y="572339"/>
                  </a:lnTo>
                  <a:lnTo>
                    <a:pt x="0" y="5723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457242" cy="6104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0" y="4171567"/>
            <a:ext cx="18288000" cy="713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5200" b="1" spc="-218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OUR MISSION</a:t>
            </a:r>
          </a:p>
        </p:txBody>
      </p:sp>
      <p:sp>
        <p:nvSpPr>
          <p:cNvPr id="7" name="AutoShape 7"/>
          <p:cNvSpPr/>
          <p:nvPr/>
        </p:nvSpPr>
        <p:spPr>
          <a:xfrm>
            <a:off x="5787598" y="4509072"/>
            <a:ext cx="945753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11554649" y="4470972"/>
            <a:ext cx="945753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6835949" y="1125546"/>
            <a:ext cx="4627884" cy="1691253"/>
          </a:xfrm>
          <a:custGeom>
            <a:avLst/>
            <a:gdLst/>
            <a:ahLst/>
            <a:cxnLst/>
            <a:rect l="l" t="t" r="r" b="b"/>
            <a:pathLst>
              <a:path w="4627884" h="1691253">
                <a:moveTo>
                  <a:pt x="0" y="0"/>
                </a:moveTo>
                <a:lnTo>
                  <a:pt x="4627884" y="0"/>
                </a:lnTo>
                <a:lnTo>
                  <a:pt x="4627884" y="1691253"/>
                </a:lnTo>
                <a:lnTo>
                  <a:pt x="0" y="16912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0" y="5433791"/>
            <a:ext cx="18288000" cy="1238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99"/>
              </a:lnSpc>
            </a:pPr>
            <a:r>
              <a:rPr lang="en-US" sz="9399" spc="-394">
                <a:solidFill>
                  <a:srgbClr val="FFFFFF"/>
                </a:solidFill>
                <a:latin typeface="Arial MT Black"/>
                <a:ea typeface="Arial MT Black"/>
                <a:cs typeface="Arial MT Black"/>
                <a:sym typeface="Arial MT Black"/>
              </a:rPr>
              <a:t>PROTECT &amp; GROW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7120342"/>
            <a:ext cx="18288000" cy="920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6600" spc="-277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OHIO MANUFACTURING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15840384" y="-118902"/>
            <a:ext cx="1060016" cy="1235189"/>
          </a:xfrm>
          <a:custGeom>
            <a:avLst/>
            <a:gdLst/>
            <a:ahLst/>
            <a:cxnLst/>
            <a:rect l="l" t="t" r="r" b="b"/>
            <a:pathLst>
              <a:path w="1060016" h="1235189">
                <a:moveTo>
                  <a:pt x="0" y="0"/>
                </a:moveTo>
                <a:lnTo>
                  <a:pt x="1060016" y="0"/>
                </a:lnTo>
                <a:lnTo>
                  <a:pt x="1060016" y="1235188"/>
                </a:lnTo>
                <a:lnTo>
                  <a:pt x="0" y="12351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007947" y="8847519"/>
            <a:ext cx="2819702" cy="1028810"/>
          </a:xfrm>
          <a:custGeom>
            <a:avLst/>
            <a:gdLst/>
            <a:ahLst/>
            <a:cxnLst/>
            <a:rect l="l" t="t" r="r" b="b"/>
            <a:pathLst>
              <a:path w="2819702" h="1028810">
                <a:moveTo>
                  <a:pt x="0" y="0"/>
                </a:moveTo>
                <a:lnTo>
                  <a:pt x="2819702" y="0"/>
                </a:lnTo>
                <a:lnTo>
                  <a:pt x="2819702" y="1028810"/>
                </a:lnTo>
                <a:lnTo>
                  <a:pt x="0" y="10288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0800000" flipH="1" flipV="1">
            <a:off x="619943" y="9947438"/>
            <a:ext cx="14008160" cy="4474287"/>
          </a:xfrm>
          <a:custGeom>
            <a:avLst/>
            <a:gdLst/>
            <a:ahLst/>
            <a:cxnLst/>
            <a:rect l="l" t="t" r="r" b="b"/>
            <a:pathLst>
              <a:path w="14008160" h="4474287">
                <a:moveTo>
                  <a:pt x="14008160" y="4474287"/>
                </a:moveTo>
                <a:lnTo>
                  <a:pt x="0" y="4474287"/>
                </a:lnTo>
                <a:lnTo>
                  <a:pt x="0" y="0"/>
                </a:lnTo>
                <a:lnTo>
                  <a:pt x="14008160" y="0"/>
                </a:lnTo>
                <a:lnTo>
                  <a:pt x="14008160" y="4474287"/>
                </a:lnTo>
                <a:close/>
              </a:path>
            </a:pathLst>
          </a:custGeom>
          <a:blipFill>
            <a:blip r:embed="rId5">
              <a:alphaModFix amt="2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213326" y="1028700"/>
            <a:ext cx="7991281" cy="881047"/>
            <a:chOff x="0" y="0"/>
            <a:chExt cx="2104699" cy="23204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04699" cy="232045"/>
            </a:xfrm>
            <a:custGeom>
              <a:avLst/>
              <a:gdLst/>
              <a:ahLst/>
              <a:cxnLst/>
              <a:rect l="l" t="t" r="r" b="b"/>
              <a:pathLst>
                <a:path w="2104699" h="232045">
                  <a:moveTo>
                    <a:pt x="0" y="0"/>
                  </a:moveTo>
                  <a:lnTo>
                    <a:pt x="2104699" y="0"/>
                  </a:lnTo>
                  <a:lnTo>
                    <a:pt x="2104699" y="232045"/>
                  </a:lnTo>
                  <a:lnTo>
                    <a:pt x="0" y="232045"/>
                  </a:lnTo>
                  <a:close/>
                </a:path>
              </a:pathLst>
            </a:custGeom>
            <a:solidFill>
              <a:srgbClr val="DE79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104699" cy="270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337431" y="1028700"/>
            <a:ext cx="881047" cy="88104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7B1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542181" y="2744869"/>
            <a:ext cx="10984835" cy="5800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 b="1">
                <a:solidFill>
                  <a:srgbClr val="0D0D0D"/>
                </a:solidFill>
                <a:latin typeface="Arial Bold"/>
                <a:ea typeface="Arial Bold"/>
                <a:cs typeface="Arial Bold"/>
                <a:sym typeface="Arial Bold"/>
              </a:rPr>
              <a:t>$23.4 million in September of 2022</a:t>
            </a: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 b="1">
                <a:solidFill>
                  <a:srgbClr val="0D0D0D"/>
                </a:solidFill>
                <a:latin typeface="Arial Bold"/>
                <a:ea typeface="Arial Bold"/>
                <a:cs typeface="Arial Bold"/>
                <a:sym typeface="Arial Bold"/>
              </a:rPr>
              <a:t>Goal of 6000 people trained, 3600 placed in good jobs, 50% untapped talent;</a:t>
            </a: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 b="1">
                <a:solidFill>
                  <a:srgbClr val="0D0D0D"/>
                </a:solidFill>
                <a:latin typeface="Arial Bold"/>
                <a:ea typeface="Arial Bold"/>
                <a:cs typeface="Arial Bold"/>
                <a:sym typeface="Arial Bold"/>
              </a:rPr>
              <a:t>Focus on recruitment innovation:</a:t>
            </a:r>
          </a:p>
          <a:p>
            <a:pPr marL="1295390" lvl="2" indent="-431797" algn="l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Incorporates lead generation, nurturing, and conversion;</a:t>
            </a: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 b="1">
                <a:solidFill>
                  <a:srgbClr val="0D0D0D"/>
                </a:solidFill>
                <a:latin typeface="Arial Bold"/>
                <a:ea typeface="Arial Bold"/>
                <a:cs typeface="Arial Bold"/>
                <a:sym typeface="Arial Bold"/>
              </a:rPr>
              <a:t>WorkAdvance:</a:t>
            </a:r>
          </a:p>
          <a:p>
            <a:pPr marL="1295390" lvl="2" indent="-431797" algn="l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ISPs are key implementation partners</a:t>
            </a: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 b="1">
                <a:solidFill>
                  <a:srgbClr val="0D0D0D"/>
                </a:solidFill>
                <a:latin typeface="Arial Bold"/>
                <a:ea typeface="Arial Bold"/>
                <a:cs typeface="Arial Bold"/>
                <a:sym typeface="Arial Bold"/>
              </a:rPr>
              <a:t>Upskilling and Technology Innovation; and</a:t>
            </a: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 b="1">
                <a:solidFill>
                  <a:srgbClr val="0D0D0D"/>
                </a:solidFill>
                <a:latin typeface="Arial Bold"/>
                <a:ea typeface="Arial Bold"/>
                <a:cs typeface="Arial Bold"/>
                <a:sym typeface="Arial Bold"/>
              </a:rPr>
              <a:t>80 Implementation Partners:</a:t>
            </a:r>
          </a:p>
          <a:p>
            <a:pPr marL="1295390" lvl="2" indent="-431797" algn="l">
              <a:lnSpc>
                <a:spcPts val="4199"/>
              </a:lnSpc>
              <a:spcBef>
                <a:spcPct val="0"/>
              </a:spcBef>
              <a:buFont typeface="Arial"/>
              <a:buChar char="⚬"/>
            </a:pPr>
            <a:r>
              <a:rPr lang="en-US" sz="2999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Extensive collaboration among state agencies, 16 ISPs, and local implementation partners.</a:t>
            </a:r>
          </a:p>
        </p:txBody>
      </p:sp>
      <p:sp>
        <p:nvSpPr>
          <p:cNvPr id="13" name="Freeform 13"/>
          <p:cNvSpPr/>
          <p:nvPr/>
        </p:nvSpPr>
        <p:spPr>
          <a:xfrm>
            <a:off x="1199009" y="2202754"/>
            <a:ext cx="5343172" cy="7238445"/>
          </a:xfrm>
          <a:custGeom>
            <a:avLst/>
            <a:gdLst/>
            <a:ahLst/>
            <a:cxnLst/>
            <a:rect l="l" t="t" r="r" b="b"/>
            <a:pathLst>
              <a:path w="5343172" h="7238445">
                <a:moveTo>
                  <a:pt x="0" y="0"/>
                </a:moveTo>
                <a:lnTo>
                  <a:pt x="5343172" y="0"/>
                </a:lnTo>
                <a:lnTo>
                  <a:pt x="5343172" y="7238445"/>
                </a:lnTo>
                <a:lnTo>
                  <a:pt x="0" y="723844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0" y="1088858"/>
            <a:ext cx="6234042" cy="665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319"/>
              </a:lnSpc>
            </a:pPr>
            <a:r>
              <a:rPr lang="en-US" sz="3799" b="1" spc="56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GJC OPPORTUNITY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61586" y="7071653"/>
            <a:ext cx="10538431" cy="2116151"/>
          </a:xfrm>
          <a:custGeom>
            <a:avLst/>
            <a:gdLst/>
            <a:ahLst/>
            <a:cxnLst/>
            <a:rect l="l" t="t" r="r" b="b"/>
            <a:pathLst>
              <a:path w="10538431" h="2116151">
                <a:moveTo>
                  <a:pt x="0" y="0"/>
                </a:moveTo>
                <a:lnTo>
                  <a:pt x="10538430" y="0"/>
                </a:lnTo>
                <a:lnTo>
                  <a:pt x="10538430" y="2116151"/>
                </a:lnTo>
                <a:lnTo>
                  <a:pt x="0" y="21161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-168738" y="-196861"/>
            <a:ext cx="18722157" cy="739052"/>
          </a:xfrm>
          <a:prstGeom prst="rect">
            <a:avLst/>
          </a:prstGeom>
          <a:solidFill>
            <a:srgbClr val="1F1B1C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168738" y="101668"/>
            <a:ext cx="15460647" cy="881047"/>
            <a:chOff x="0" y="0"/>
            <a:chExt cx="4071940" cy="2320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71940" cy="232045"/>
            </a:xfrm>
            <a:custGeom>
              <a:avLst/>
              <a:gdLst/>
              <a:ahLst/>
              <a:cxnLst/>
              <a:rect l="l" t="t" r="r" b="b"/>
              <a:pathLst>
                <a:path w="4071940" h="232045">
                  <a:moveTo>
                    <a:pt x="0" y="0"/>
                  </a:moveTo>
                  <a:lnTo>
                    <a:pt x="4071940" y="0"/>
                  </a:lnTo>
                  <a:lnTo>
                    <a:pt x="4071940" y="232045"/>
                  </a:lnTo>
                  <a:lnTo>
                    <a:pt x="0" y="232045"/>
                  </a:lnTo>
                  <a:close/>
                </a:path>
              </a:pathLst>
            </a:custGeom>
            <a:solidFill>
              <a:srgbClr val="DE79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071940" cy="270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851386" y="101668"/>
            <a:ext cx="881047" cy="88104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79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91150" y="9187804"/>
            <a:ext cx="2130309" cy="777275"/>
          </a:xfrm>
          <a:custGeom>
            <a:avLst/>
            <a:gdLst/>
            <a:ahLst/>
            <a:cxnLst/>
            <a:rect l="l" t="t" r="r" b="b"/>
            <a:pathLst>
              <a:path w="2130309" h="777275">
                <a:moveTo>
                  <a:pt x="0" y="0"/>
                </a:moveTo>
                <a:lnTo>
                  <a:pt x="2130309" y="0"/>
                </a:lnTo>
                <a:lnTo>
                  <a:pt x="2130309" y="777275"/>
                </a:lnTo>
                <a:lnTo>
                  <a:pt x="0" y="7772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0800000" flipV="1">
            <a:off x="-3309965" y="9898532"/>
            <a:ext cx="14008160" cy="4474287"/>
          </a:xfrm>
          <a:custGeom>
            <a:avLst/>
            <a:gdLst/>
            <a:ahLst/>
            <a:cxnLst/>
            <a:rect l="l" t="t" r="r" b="b"/>
            <a:pathLst>
              <a:path w="14008160" h="4474287">
                <a:moveTo>
                  <a:pt x="0" y="4474287"/>
                </a:moveTo>
                <a:lnTo>
                  <a:pt x="14008160" y="4474287"/>
                </a:lnTo>
                <a:lnTo>
                  <a:pt x="14008160" y="0"/>
                </a:lnTo>
                <a:lnTo>
                  <a:pt x="0" y="0"/>
                </a:lnTo>
                <a:lnTo>
                  <a:pt x="0" y="4474287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417486" y="1094894"/>
            <a:ext cx="8046343" cy="8691458"/>
          </a:xfrm>
          <a:custGeom>
            <a:avLst/>
            <a:gdLst/>
            <a:ahLst/>
            <a:cxnLst/>
            <a:rect l="l" t="t" r="r" b="b"/>
            <a:pathLst>
              <a:path w="8046343" h="8691458">
                <a:moveTo>
                  <a:pt x="0" y="0"/>
                </a:moveTo>
                <a:lnTo>
                  <a:pt x="8046342" y="0"/>
                </a:lnTo>
                <a:lnTo>
                  <a:pt x="8046342" y="8691458"/>
                </a:lnTo>
                <a:lnTo>
                  <a:pt x="0" y="86914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8489876" y="2347991"/>
            <a:ext cx="8486345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4" lvl="1" indent="-323847" algn="l">
              <a:lnSpc>
                <a:spcPts val="35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 OMA-Endorsed ISPs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42026" y="186904"/>
            <a:ext cx="14049883" cy="722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 b="1" spc="56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THE OMA-ENDORSED ISP NETWORK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489876" y="3194220"/>
            <a:ext cx="8769424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4" lvl="1" indent="-323847" algn="l">
              <a:lnSpc>
                <a:spcPts val="35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79 / 88 counties covered in the network…and growing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489876" y="4488123"/>
            <a:ext cx="8769424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4" lvl="1" indent="-323847" algn="l">
              <a:lnSpc>
                <a:spcPts val="35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1,200 manufacturers involved in local ISPs across Ohio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15840384" y="-118902"/>
            <a:ext cx="1060016" cy="1235189"/>
          </a:xfrm>
          <a:custGeom>
            <a:avLst/>
            <a:gdLst/>
            <a:ahLst/>
            <a:cxnLst/>
            <a:rect l="l" t="t" r="r" b="b"/>
            <a:pathLst>
              <a:path w="1060016" h="1235189">
                <a:moveTo>
                  <a:pt x="0" y="0"/>
                </a:moveTo>
                <a:lnTo>
                  <a:pt x="1060016" y="0"/>
                </a:lnTo>
                <a:lnTo>
                  <a:pt x="1060016" y="1235188"/>
                </a:lnTo>
                <a:lnTo>
                  <a:pt x="0" y="12351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353218" y="214257"/>
            <a:ext cx="2819702" cy="1028810"/>
          </a:xfrm>
          <a:custGeom>
            <a:avLst/>
            <a:gdLst/>
            <a:ahLst/>
            <a:cxnLst/>
            <a:rect l="l" t="t" r="r" b="b"/>
            <a:pathLst>
              <a:path w="2819702" h="1028810">
                <a:moveTo>
                  <a:pt x="0" y="0"/>
                </a:moveTo>
                <a:lnTo>
                  <a:pt x="2819702" y="0"/>
                </a:lnTo>
                <a:lnTo>
                  <a:pt x="2819702" y="1028811"/>
                </a:lnTo>
                <a:lnTo>
                  <a:pt x="0" y="10288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0800000" flipH="1" flipV="1">
            <a:off x="619943" y="9947438"/>
            <a:ext cx="14008160" cy="4474287"/>
          </a:xfrm>
          <a:custGeom>
            <a:avLst/>
            <a:gdLst/>
            <a:ahLst/>
            <a:cxnLst/>
            <a:rect l="l" t="t" r="r" b="b"/>
            <a:pathLst>
              <a:path w="14008160" h="4474287">
                <a:moveTo>
                  <a:pt x="14008160" y="4474287"/>
                </a:moveTo>
                <a:lnTo>
                  <a:pt x="0" y="4474287"/>
                </a:lnTo>
                <a:lnTo>
                  <a:pt x="0" y="0"/>
                </a:lnTo>
                <a:lnTo>
                  <a:pt x="14008160" y="0"/>
                </a:lnTo>
                <a:lnTo>
                  <a:pt x="14008160" y="4474287"/>
                </a:lnTo>
                <a:close/>
              </a:path>
            </a:pathLst>
          </a:custGeom>
          <a:blipFill>
            <a:blip r:embed="rId5">
              <a:alphaModFix amt="2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213326" y="1028700"/>
            <a:ext cx="10165443" cy="881047"/>
            <a:chOff x="0" y="0"/>
            <a:chExt cx="2677318" cy="23204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77318" cy="232045"/>
            </a:xfrm>
            <a:custGeom>
              <a:avLst/>
              <a:gdLst/>
              <a:ahLst/>
              <a:cxnLst/>
              <a:rect l="l" t="t" r="r" b="b"/>
              <a:pathLst>
                <a:path w="2677318" h="232045">
                  <a:moveTo>
                    <a:pt x="0" y="0"/>
                  </a:moveTo>
                  <a:lnTo>
                    <a:pt x="2677318" y="0"/>
                  </a:lnTo>
                  <a:lnTo>
                    <a:pt x="2677318" y="232045"/>
                  </a:lnTo>
                  <a:lnTo>
                    <a:pt x="0" y="232045"/>
                  </a:lnTo>
                  <a:close/>
                </a:path>
              </a:pathLst>
            </a:custGeom>
            <a:solidFill>
              <a:srgbClr val="DE79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677318" cy="270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511593" y="1028700"/>
            <a:ext cx="881047" cy="88104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7B1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517419" y="2768635"/>
            <a:ext cx="7004080" cy="6268652"/>
          </a:xfrm>
          <a:custGeom>
            <a:avLst/>
            <a:gdLst/>
            <a:ahLst/>
            <a:cxnLst/>
            <a:rect l="l" t="t" r="r" b="b"/>
            <a:pathLst>
              <a:path w="7004080" h="6268652">
                <a:moveTo>
                  <a:pt x="0" y="0"/>
                </a:moveTo>
                <a:lnTo>
                  <a:pt x="7004080" y="0"/>
                </a:lnTo>
                <a:lnTo>
                  <a:pt x="7004080" y="6268652"/>
                </a:lnTo>
                <a:lnTo>
                  <a:pt x="0" y="62686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8477959" y="2726424"/>
            <a:ext cx="8951125" cy="3271539"/>
            <a:chOff x="0" y="0"/>
            <a:chExt cx="2357498" cy="8616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357498" cy="861640"/>
            </a:xfrm>
            <a:custGeom>
              <a:avLst/>
              <a:gdLst/>
              <a:ahLst/>
              <a:cxnLst/>
              <a:rect l="l" t="t" r="r" b="b"/>
              <a:pathLst>
                <a:path w="2357498" h="861640">
                  <a:moveTo>
                    <a:pt x="0" y="0"/>
                  </a:moveTo>
                  <a:lnTo>
                    <a:pt x="2357498" y="0"/>
                  </a:lnTo>
                  <a:lnTo>
                    <a:pt x="2357498" y="861640"/>
                  </a:lnTo>
                  <a:lnTo>
                    <a:pt x="0" y="861640"/>
                  </a:lnTo>
                  <a:close/>
                </a:path>
              </a:pathLst>
            </a:custGeom>
            <a:solidFill>
              <a:srgbClr val="1F1B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357498" cy="8997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477959" y="6336931"/>
            <a:ext cx="8951125" cy="3271539"/>
            <a:chOff x="0" y="0"/>
            <a:chExt cx="2357498" cy="86164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357498" cy="861640"/>
            </a:xfrm>
            <a:custGeom>
              <a:avLst/>
              <a:gdLst/>
              <a:ahLst/>
              <a:cxnLst/>
              <a:rect l="l" t="t" r="r" b="b"/>
              <a:pathLst>
                <a:path w="2357498" h="861640">
                  <a:moveTo>
                    <a:pt x="0" y="0"/>
                  </a:moveTo>
                  <a:lnTo>
                    <a:pt x="2357498" y="0"/>
                  </a:lnTo>
                  <a:lnTo>
                    <a:pt x="2357498" y="861640"/>
                  </a:lnTo>
                  <a:lnTo>
                    <a:pt x="0" y="861640"/>
                  </a:lnTo>
                  <a:close/>
                </a:path>
              </a:pathLst>
            </a:custGeom>
            <a:solidFill>
              <a:srgbClr val="1F1B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357498" cy="8997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228504" y="1088858"/>
            <a:ext cx="8191431" cy="665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 b="1" spc="56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WORKADVANCE ADVANTAGES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888114" y="3107433"/>
            <a:ext cx="8540970" cy="250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 b="1" spc="-159" dirty="0">
                <a:solidFill>
                  <a:srgbClr val="C3CF21"/>
                </a:solidFill>
                <a:latin typeface="Arial Bold"/>
                <a:ea typeface="Arial Bold"/>
                <a:cs typeface="Arial Bold"/>
                <a:sym typeface="Arial Bold"/>
              </a:rPr>
              <a:t>For Employers:</a:t>
            </a:r>
          </a:p>
          <a:p>
            <a:pPr marL="539748" lvl="1" indent="-269874" algn="l">
              <a:lnSpc>
                <a:spcPts val="2749"/>
              </a:lnSpc>
              <a:buFont typeface="Arial"/>
              <a:buChar char="•"/>
            </a:pPr>
            <a:r>
              <a:rPr lang="en-US" sz="2499" spc="-104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Statewide manufacturing recruitment structure;</a:t>
            </a:r>
          </a:p>
          <a:p>
            <a:pPr marL="539748" lvl="1" indent="-269874" algn="l">
              <a:lnSpc>
                <a:spcPts val="2749"/>
              </a:lnSpc>
              <a:buFont typeface="Arial"/>
              <a:buChar char="•"/>
            </a:pPr>
            <a:r>
              <a:rPr lang="en-US" sz="2499" spc="-104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Innovative recruitment strategies </a:t>
            </a:r>
          </a:p>
          <a:p>
            <a:pPr marL="539748" lvl="1" indent="-269874" algn="l">
              <a:lnSpc>
                <a:spcPts val="2749"/>
              </a:lnSpc>
              <a:buFont typeface="Arial"/>
              <a:buChar char="•"/>
            </a:pPr>
            <a:r>
              <a:rPr lang="en-US" sz="2499" spc="-104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Increased pool of qualified applicants = untapped talent;</a:t>
            </a:r>
          </a:p>
          <a:p>
            <a:pPr marL="539748" lvl="1" indent="-269874" algn="l">
              <a:lnSpc>
                <a:spcPts val="2749"/>
              </a:lnSpc>
              <a:buFont typeface="Arial"/>
              <a:buChar char="•"/>
            </a:pPr>
            <a:r>
              <a:rPr lang="en-US" sz="2499" spc="-104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Applicants prepared with </a:t>
            </a:r>
            <a:r>
              <a:rPr lang="en-US" sz="2499" spc="-10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manufacturing fundamentals</a:t>
            </a:r>
            <a:r>
              <a:rPr lang="en-US" sz="2499" spc="-104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 and</a:t>
            </a:r>
          </a:p>
          <a:p>
            <a:pPr marL="539748" lvl="1" indent="-269874" algn="l">
              <a:lnSpc>
                <a:spcPts val="2749"/>
              </a:lnSpc>
              <a:buFont typeface="Arial"/>
              <a:buChar char="•"/>
            </a:pPr>
            <a:r>
              <a:rPr lang="en-US" sz="2499" spc="-104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Grant-funded career coaching to support workers.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859565" y="6717940"/>
            <a:ext cx="7951458" cy="2158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 b="1" spc="-159">
                <a:solidFill>
                  <a:srgbClr val="C3CF21"/>
                </a:solidFill>
                <a:latin typeface="Arial Bold"/>
                <a:ea typeface="Arial Bold"/>
                <a:cs typeface="Arial Bold"/>
                <a:sym typeface="Arial Bold"/>
              </a:rPr>
              <a:t>For Jobseekers:</a:t>
            </a:r>
          </a:p>
          <a:p>
            <a:pPr marL="539748" lvl="1" indent="-269874" algn="l">
              <a:lnSpc>
                <a:spcPts val="2749"/>
              </a:lnSpc>
              <a:buFont typeface="Arial"/>
              <a:buChar char="•"/>
            </a:pPr>
            <a:r>
              <a:rPr lang="en-US" sz="2499" spc="-10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Higher wages and benefits;</a:t>
            </a:r>
          </a:p>
          <a:p>
            <a:pPr marL="539748" lvl="1" indent="-269874" algn="l">
              <a:lnSpc>
                <a:spcPts val="2749"/>
              </a:lnSpc>
              <a:buFont typeface="Arial"/>
              <a:buChar char="•"/>
            </a:pPr>
            <a:r>
              <a:rPr lang="en-US" sz="2499" spc="-10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Stackable credentials for upward mobility;</a:t>
            </a:r>
          </a:p>
          <a:p>
            <a:pPr marL="539748" lvl="1" indent="-269874" algn="l">
              <a:lnSpc>
                <a:spcPts val="2749"/>
              </a:lnSpc>
              <a:buFont typeface="Arial"/>
              <a:buChar char="•"/>
            </a:pPr>
            <a:r>
              <a:rPr lang="en-US" sz="2499" spc="-10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Predictable hours, job stability; and</a:t>
            </a:r>
          </a:p>
          <a:p>
            <a:pPr marL="539748" lvl="1" indent="-269874" algn="l">
              <a:lnSpc>
                <a:spcPts val="2749"/>
              </a:lnSpc>
              <a:buFont typeface="Arial"/>
              <a:buChar char="•"/>
            </a:pPr>
            <a:r>
              <a:rPr lang="en-US" sz="2499" spc="-10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Career coaching and support.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7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2774882" y="-306174"/>
            <a:ext cx="10686704" cy="10918398"/>
            <a:chOff x="0" y="0"/>
            <a:chExt cx="878585" cy="8976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8585" cy="897633"/>
            </a:xfrm>
            <a:custGeom>
              <a:avLst/>
              <a:gdLst/>
              <a:ahLst/>
              <a:cxnLst/>
              <a:rect l="l" t="t" r="r" b="b"/>
              <a:pathLst>
                <a:path w="878585" h="897633">
                  <a:moveTo>
                    <a:pt x="878585" y="448817"/>
                  </a:moveTo>
                  <a:lnTo>
                    <a:pt x="675385" y="897633"/>
                  </a:lnTo>
                  <a:lnTo>
                    <a:pt x="203200" y="897633"/>
                  </a:lnTo>
                  <a:lnTo>
                    <a:pt x="0" y="448817"/>
                  </a:lnTo>
                  <a:lnTo>
                    <a:pt x="203200" y="0"/>
                  </a:lnTo>
                  <a:lnTo>
                    <a:pt x="675385" y="0"/>
                  </a:lnTo>
                  <a:lnTo>
                    <a:pt x="878585" y="4488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649985" cy="9357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rot="3606691">
            <a:off x="3709495" y="2373306"/>
            <a:ext cx="6297185" cy="0"/>
          </a:xfrm>
          <a:prstGeom prst="line">
            <a:avLst/>
          </a:prstGeom>
          <a:ln w="1619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 rot="7201140">
            <a:off x="3703373" y="7754403"/>
            <a:ext cx="6297185" cy="0"/>
          </a:xfrm>
          <a:prstGeom prst="line">
            <a:avLst/>
          </a:prstGeom>
          <a:ln w="1619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1718414" y="0"/>
            <a:ext cx="4393457" cy="839228"/>
            <a:chOff x="0" y="0"/>
            <a:chExt cx="1157124" cy="22103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1600" y="-38100"/>
              <a:ext cx="953924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718414" y="9447772"/>
            <a:ext cx="4393457" cy="839228"/>
            <a:chOff x="0" y="0"/>
            <a:chExt cx="1157124" cy="22103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01600" y="-38100"/>
              <a:ext cx="953924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235591" y="-189472"/>
            <a:ext cx="2664422" cy="1218172"/>
            <a:chOff x="0" y="0"/>
            <a:chExt cx="483446" cy="22103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8B0F0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01600" y="-38100"/>
              <a:ext cx="280246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5235591" y="9258300"/>
            <a:ext cx="2664422" cy="1218172"/>
            <a:chOff x="0" y="0"/>
            <a:chExt cx="483446" cy="22103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8B0F0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01600" y="-38100"/>
              <a:ext cx="280246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6846001" y="-189472"/>
            <a:ext cx="2664422" cy="1218172"/>
            <a:chOff x="0" y="0"/>
            <a:chExt cx="483446" cy="22103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01600" y="-38100"/>
              <a:ext cx="280246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6846001" y="9258300"/>
            <a:ext cx="2664422" cy="1218172"/>
            <a:chOff x="0" y="0"/>
            <a:chExt cx="483446" cy="22103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01600" y="-38100"/>
              <a:ext cx="280246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708441" y="8384988"/>
            <a:ext cx="3512263" cy="1281501"/>
          </a:xfrm>
          <a:custGeom>
            <a:avLst/>
            <a:gdLst/>
            <a:ahLst/>
            <a:cxnLst/>
            <a:rect l="l" t="t" r="r" b="b"/>
            <a:pathLst>
              <a:path w="3512263" h="1281501">
                <a:moveTo>
                  <a:pt x="0" y="0"/>
                </a:moveTo>
                <a:lnTo>
                  <a:pt x="3512263" y="0"/>
                </a:lnTo>
                <a:lnTo>
                  <a:pt x="3512263" y="1281502"/>
                </a:lnTo>
                <a:lnTo>
                  <a:pt x="0" y="12815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>
            <a:off x="0" y="4245103"/>
            <a:ext cx="6670469" cy="855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340"/>
              </a:lnSpc>
            </a:pPr>
            <a:r>
              <a:rPr lang="en-US" sz="6000" b="1" spc="-252">
                <a:solidFill>
                  <a:srgbClr val="1F1B1C"/>
                </a:solidFill>
                <a:latin typeface="Arial Bold"/>
                <a:ea typeface="Arial Bold"/>
                <a:cs typeface="Arial Bold"/>
                <a:sym typeface="Arial Bold"/>
              </a:rPr>
              <a:t>Chelsea Mills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144000" y="4576891"/>
            <a:ext cx="7702001" cy="2108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00"/>
              </a:lnSpc>
            </a:pPr>
            <a:r>
              <a:rPr lang="en-US" sz="8000" b="1" spc="-192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WorkAdvance Deep Dive</a:t>
            </a:r>
          </a:p>
        </p:txBody>
      </p:sp>
      <p:sp>
        <p:nvSpPr>
          <p:cNvPr id="28" name="Freeform 28"/>
          <p:cNvSpPr/>
          <p:nvPr/>
        </p:nvSpPr>
        <p:spPr>
          <a:xfrm rot="-10800000" flipH="1">
            <a:off x="-5058706" y="9906785"/>
            <a:ext cx="19815045" cy="6329039"/>
          </a:xfrm>
          <a:custGeom>
            <a:avLst/>
            <a:gdLst/>
            <a:ahLst/>
            <a:cxnLst/>
            <a:rect l="l" t="t" r="r" b="b"/>
            <a:pathLst>
              <a:path w="19815045" h="6329039">
                <a:moveTo>
                  <a:pt x="19815045" y="0"/>
                </a:moveTo>
                <a:lnTo>
                  <a:pt x="0" y="0"/>
                </a:lnTo>
                <a:lnTo>
                  <a:pt x="0" y="6329040"/>
                </a:lnTo>
                <a:lnTo>
                  <a:pt x="19815045" y="6329040"/>
                </a:lnTo>
                <a:lnTo>
                  <a:pt x="19815045" y="0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TextBox 29"/>
          <p:cNvSpPr txBox="1"/>
          <p:nvPr/>
        </p:nvSpPr>
        <p:spPr>
          <a:xfrm>
            <a:off x="1407947" y="5462399"/>
            <a:ext cx="5262522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999" spc="164" dirty="0">
                <a:solidFill>
                  <a:srgbClr val="1F1B1C"/>
                </a:solidFill>
                <a:latin typeface="Arial"/>
                <a:ea typeface="Arial"/>
                <a:cs typeface="Arial"/>
                <a:sym typeface="Arial"/>
              </a:rPr>
              <a:t>Principal </a:t>
            </a:r>
          </a:p>
          <a:p>
            <a:pPr algn="r">
              <a:lnSpc>
                <a:spcPts val="3359"/>
              </a:lnSpc>
            </a:pPr>
            <a:r>
              <a:rPr lang="en-US" sz="2999" spc="164" dirty="0">
                <a:solidFill>
                  <a:srgbClr val="1F1B1C"/>
                </a:solidFill>
                <a:latin typeface="Arial"/>
                <a:ea typeface="Arial"/>
                <a:cs typeface="Arial"/>
                <a:sym typeface="Arial"/>
              </a:rPr>
              <a:t>The Chelsea Mills Group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A5DD858-C2FA-4A7D-8F57-AEFB6DF123F7}"/>
              </a:ext>
            </a:extLst>
          </p:cNvPr>
          <p:cNvSpPr/>
          <p:nvPr/>
        </p:nvSpPr>
        <p:spPr>
          <a:xfrm>
            <a:off x="1" y="1028700"/>
            <a:ext cx="13478423" cy="1084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ea typeface="Roboto" panose="02000000000000000000" pitchFamily="2" charset="0"/>
              </a:rPr>
              <a:t>About Me</a:t>
            </a:r>
            <a:endParaRPr lang="en-US" sz="8000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E2FDFC3C-5F4D-F8CD-5C95-D4C1FA4CF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0082" y="1028700"/>
            <a:ext cx="3919032" cy="16048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D1A04F-5521-C7FA-555C-488895301117}"/>
              </a:ext>
            </a:extLst>
          </p:cNvPr>
          <p:cNvSpPr txBox="1"/>
          <p:nvPr/>
        </p:nvSpPr>
        <p:spPr>
          <a:xfrm>
            <a:off x="838374" y="2505581"/>
            <a:ext cx="12103335" cy="6447919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marL="342891" indent="-34289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C84A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Over 20 years in organizational leadership with a large-scale workforce development organization in NE Ohio. Placed 400-600 new workers into careers annually. Focus on career advancement through longer-term career coaching</a:t>
            </a:r>
          </a:p>
          <a:p>
            <a:pPr marL="342891" indent="-34289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C84A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Five years as a workforce development consultant: </a:t>
            </a:r>
          </a:p>
          <a:p>
            <a:pPr marL="1200150" lvl="1" indent="-5143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rgbClr val="0C84A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Led career coaching learning community in Ohio</a:t>
            </a:r>
          </a:p>
          <a:p>
            <a:pPr marL="1200150" lvl="1" indent="-5143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rgbClr val="0C84A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Oversaw new and incumbent worker programming for a WORC grant in Ohio and western PA </a:t>
            </a:r>
          </a:p>
          <a:p>
            <a:pPr marL="1200150" lvl="1" indent="-5143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rgbClr val="0C84A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Provide workforce development support for industry-specific, career pathways initiatives</a:t>
            </a:r>
          </a:p>
          <a:p>
            <a:pPr marL="1200150" lvl="1" indent="-5143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rgbClr val="0C84A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Subject matter expert on WorkAdvance for an EDA Good Jobs Challenge grant</a:t>
            </a:r>
          </a:p>
        </p:txBody>
      </p:sp>
      <p:pic>
        <p:nvPicPr>
          <p:cNvPr id="3" name="Picture 2" descr="A person with long hair smiling&#10;&#10;Description automatically generated">
            <a:extLst>
              <a:ext uri="{FF2B5EF4-FFF2-40B4-BE49-F238E27FC236}">
                <a16:creationId xmlns:a16="http://schemas.microsoft.com/office/drawing/2014/main" id="{770E1879-B2EE-4F0E-5D5C-A832B815C0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1223" y="2835280"/>
            <a:ext cx="3719928" cy="371992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41F102B-E7BD-47F7-9264-B9FEAA00D6C2}"/>
              </a:ext>
            </a:extLst>
          </p:cNvPr>
          <p:cNvSpPr/>
          <p:nvPr/>
        </p:nvSpPr>
        <p:spPr>
          <a:xfrm>
            <a:off x="13530842" y="574083"/>
            <a:ext cx="4180690" cy="9138834"/>
          </a:xfrm>
          <a:prstGeom prst="rect">
            <a:avLst/>
          </a:prstGeom>
          <a:noFill/>
          <a:ln w="31750">
            <a:solidFill>
              <a:srgbClr val="0C8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850" dirty="0">
                <a:solidFill>
                  <a:srgbClr val="5A1A3E"/>
                </a:solidFill>
                <a:latin typeface="Montserrat" pitchFamily="2" charset="77"/>
              </a:rPr>
              <a:t>Offers workforce development services to organizations committed to building a more equitable economy.</a:t>
            </a:r>
            <a:endParaRPr lang="en-US" sz="2850" dirty="0">
              <a:solidFill>
                <a:srgbClr val="5A1A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59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E806C7-FBC1-4D1C-BC28-360A0431B76A}"/>
              </a:ext>
            </a:extLst>
          </p:cNvPr>
          <p:cNvSpPr/>
          <p:nvPr/>
        </p:nvSpPr>
        <p:spPr>
          <a:xfrm>
            <a:off x="0" y="5934272"/>
            <a:ext cx="18288000" cy="435273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3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0E05725-A15D-487A-A90F-8297E8127EA2}"/>
              </a:ext>
            </a:extLst>
          </p:cNvPr>
          <p:cNvSpPr txBox="1">
            <a:spLocks/>
          </p:cNvSpPr>
          <p:nvPr/>
        </p:nvSpPr>
        <p:spPr>
          <a:xfrm>
            <a:off x="5062426" y="8438693"/>
            <a:ext cx="8163152" cy="871763"/>
          </a:xfrm>
          <a:prstGeom prst="rect">
            <a:avLst/>
          </a:prstGeom>
        </p:spPr>
        <p:txBody>
          <a:bodyPr lIns="137160" tIns="68582" rIns="137160" bIns="68582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1371600"/>
            <a:r>
              <a:rPr lang="en-US" sz="6000">
                <a:solidFill>
                  <a:srgbClr val="FFFFFF"/>
                </a:solidFill>
                <a:latin typeface="Montserrat Medium" panose="00000600000000000000" pitchFamily="50" charset="0"/>
                <a:ea typeface="Roboto" pitchFamily="2" charset="0"/>
              </a:rPr>
              <a:t>MODEL INTEGRITY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EFEE0D5-3A82-432C-BABD-0382D0C81841}"/>
              </a:ext>
            </a:extLst>
          </p:cNvPr>
          <p:cNvSpPr/>
          <p:nvPr/>
        </p:nvSpPr>
        <p:spPr>
          <a:xfrm>
            <a:off x="12934697" y="4115347"/>
            <a:ext cx="3376184" cy="3376184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>
            <a:outerShdw blurRad="1143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3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2C5D4CB-D0EC-4F4A-A11A-C24748269D2F}"/>
              </a:ext>
            </a:extLst>
          </p:cNvPr>
          <p:cNvSpPr/>
          <p:nvPr/>
        </p:nvSpPr>
        <p:spPr>
          <a:xfrm>
            <a:off x="9273737" y="4115347"/>
            <a:ext cx="3376184" cy="3376184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>
            <a:outerShdw blurRad="1143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3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0A3F1F0-FB30-47A4-A287-E9B7A4A07800}"/>
              </a:ext>
            </a:extLst>
          </p:cNvPr>
          <p:cNvSpPr/>
          <p:nvPr/>
        </p:nvSpPr>
        <p:spPr>
          <a:xfrm>
            <a:off x="5612773" y="4115347"/>
            <a:ext cx="3376184" cy="3376184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>
            <a:outerShdw blurRad="1143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3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B3A86D1-343B-4DDB-B71D-499BE942D562}"/>
              </a:ext>
            </a:extLst>
          </p:cNvPr>
          <p:cNvSpPr/>
          <p:nvPr/>
        </p:nvSpPr>
        <p:spPr>
          <a:xfrm>
            <a:off x="1951811" y="4115347"/>
            <a:ext cx="3376184" cy="3376184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>
            <a:outerShdw blurRad="1143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3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82D31940-FEEB-49FB-9D86-9295C78FAF93}"/>
              </a:ext>
            </a:extLst>
          </p:cNvPr>
          <p:cNvSpPr>
            <a:spLocks noEditPoints="1"/>
          </p:cNvSpPr>
          <p:nvPr/>
        </p:nvSpPr>
        <p:spPr bwMode="auto">
          <a:xfrm>
            <a:off x="3201832" y="4347788"/>
            <a:ext cx="876155" cy="883398"/>
          </a:xfrm>
          <a:custGeom>
            <a:avLst/>
            <a:gdLst>
              <a:gd name="T0" fmla="*/ 173 w 180"/>
              <a:gd name="T1" fmla="*/ 150 h 180"/>
              <a:gd name="T2" fmla="*/ 132 w 180"/>
              <a:gd name="T3" fmla="*/ 109 h 180"/>
              <a:gd name="T4" fmla="*/ 109 w 180"/>
              <a:gd name="T5" fmla="*/ 132 h 180"/>
              <a:gd name="T6" fmla="*/ 150 w 180"/>
              <a:gd name="T7" fmla="*/ 173 h 180"/>
              <a:gd name="T8" fmla="*/ 173 w 180"/>
              <a:gd name="T9" fmla="*/ 173 h 180"/>
              <a:gd name="T10" fmla="*/ 173 w 180"/>
              <a:gd name="T11" fmla="*/ 150 h 180"/>
              <a:gd name="T12" fmla="*/ 134 w 180"/>
              <a:gd name="T13" fmla="*/ 67 h 180"/>
              <a:gd name="T14" fmla="*/ 67 w 180"/>
              <a:gd name="T15" fmla="*/ 0 h 180"/>
              <a:gd name="T16" fmla="*/ 0 w 180"/>
              <a:gd name="T17" fmla="*/ 67 h 180"/>
              <a:gd name="T18" fmla="*/ 67 w 180"/>
              <a:gd name="T19" fmla="*/ 134 h 180"/>
              <a:gd name="T20" fmla="*/ 134 w 180"/>
              <a:gd name="T21" fmla="*/ 67 h 180"/>
              <a:gd name="T22" fmla="*/ 67 w 180"/>
              <a:gd name="T23" fmla="*/ 117 h 180"/>
              <a:gd name="T24" fmla="*/ 17 w 180"/>
              <a:gd name="T25" fmla="*/ 67 h 180"/>
              <a:gd name="T26" fmla="*/ 67 w 180"/>
              <a:gd name="T27" fmla="*/ 17 h 180"/>
              <a:gd name="T28" fmla="*/ 117 w 180"/>
              <a:gd name="T29" fmla="*/ 67 h 180"/>
              <a:gd name="T30" fmla="*/ 67 w 180"/>
              <a:gd name="T31" fmla="*/ 117 h 180"/>
              <a:gd name="T32" fmla="*/ 28 w 180"/>
              <a:gd name="T33" fmla="*/ 67 h 180"/>
              <a:gd name="T34" fmla="*/ 39 w 180"/>
              <a:gd name="T35" fmla="*/ 67 h 180"/>
              <a:gd name="T36" fmla="*/ 67 w 180"/>
              <a:gd name="T37" fmla="*/ 39 h 180"/>
              <a:gd name="T38" fmla="*/ 67 w 180"/>
              <a:gd name="T39" fmla="*/ 28 h 180"/>
              <a:gd name="T40" fmla="*/ 28 w 180"/>
              <a:gd name="T41" fmla="*/ 67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0" h="180">
                <a:moveTo>
                  <a:pt x="173" y="150"/>
                </a:moveTo>
                <a:cubicBezTo>
                  <a:pt x="132" y="109"/>
                  <a:pt x="132" y="109"/>
                  <a:pt x="132" y="109"/>
                </a:cubicBezTo>
                <a:cubicBezTo>
                  <a:pt x="126" y="118"/>
                  <a:pt x="118" y="126"/>
                  <a:pt x="109" y="132"/>
                </a:cubicBezTo>
                <a:cubicBezTo>
                  <a:pt x="150" y="173"/>
                  <a:pt x="150" y="173"/>
                  <a:pt x="150" y="173"/>
                </a:cubicBezTo>
                <a:cubicBezTo>
                  <a:pt x="156" y="180"/>
                  <a:pt x="167" y="180"/>
                  <a:pt x="173" y="173"/>
                </a:cubicBezTo>
                <a:cubicBezTo>
                  <a:pt x="180" y="167"/>
                  <a:pt x="180" y="156"/>
                  <a:pt x="173" y="150"/>
                </a:cubicBezTo>
                <a:close/>
                <a:moveTo>
                  <a:pt x="134" y="67"/>
                </a:moveTo>
                <a:cubicBezTo>
                  <a:pt x="134" y="30"/>
                  <a:pt x="104" y="0"/>
                  <a:pt x="67" y="0"/>
                </a:cubicBezTo>
                <a:cubicBezTo>
                  <a:pt x="30" y="0"/>
                  <a:pt x="0" y="30"/>
                  <a:pt x="0" y="67"/>
                </a:cubicBezTo>
                <a:cubicBezTo>
                  <a:pt x="0" y="104"/>
                  <a:pt x="30" y="134"/>
                  <a:pt x="67" y="134"/>
                </a:cubicBezTo>
                <a:cubicBezTo>
                  <a:pt x="104" y="134"/>
                  <a:pt x="134" y="104"/>
                  <a:pt x="134" y="67"/>
                </a:cubicBezTo>
                <a:close/>
                <a:moveTo>
                  <a:pt x="67" y="117"/>
                </a:moveTo>
                <a:cubicBezTo>
                  <a:pt x="39" y="117"/>
                  <a:pt x="17" y="95"/>
                  <a:pt x="17" y="67"/>
                </a:cubicBezTo>
                <a:cubicBezTo>
                  <a:pt x="17" y="39"/>
                  <a:pt x="39" y="17"/>
                  <a:pt x="67" y="17"/>
                </a:cubicBezTo>
                <a:cubicBezTo>
                  <a:pt x="95" y="17"/>
                  <a:pt x="117" y="39"/>
                  <a:pt x="117" y="67"/>
                </a:cubicBezTo>
                <a:cubicBezTo>
                  <a:pt x="117" y="95"/>
                  <a:pt x="95" y="117"/>
                  <a:pt x="67" y="117"/>
                </a:cubicBezTo>
                <a:close/>
                <a:moveTo>
                  <a:pt x="28" y="67"/>
                </a:moveTo>
                <a:cubicBezTo>
                  <a:pt x="39" y="67"/>
                  <a:pt x="39" y="67"/>
                  <a:pt x="39" y="67"/>
                </a:cubicBezTo>
                <a:cubicBezTo>
                  <a:pt x="39" y="51"/>
                  <a:pt x="51" y="39"/>
                  <a:pt x="67" y="39"/>
                </a:cubicBezTo>
                <a:cubicBezTo>
                  <a:pt x="67" y="28"/>
                  <a:pt x="67" y="28"/>
                  <a:pt x="67" y="28"/>
                </a:cubicBezTo>
                <a:cubicBezTo>
                  <a:pt x="45" y="28"/>
                  <a:pt x="28" y="45"/>
                  <a:pt x="28" y="6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3600">
              <a:solidFill>
                <a:srgbClr val="5E5E5E"/>
              </a:solidFill>
              <a:latin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B0FC11-2CBC-481F-8750-5E7FEB772825}"/>
              </a:ext>
            </a:extLst>
          </p:cNvPr>
          <p:cNvSpPr/>
          <p:nvPr/>
        </p:nvSpPr>
        <p:spPr>
          <a:xfrm>
            <a:off x="2086673" y="5559797"/>
            <a:ext cx="3097961" cy="892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US" sz="2599">
                <a:solidFill>
                  <a:srgbClr val="5E5E5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Sector specific programming</a:t>
            </a:r>
            <a:endParaRPr lang="en-US" sz="2599">
              <a:solidFill>
                <a:srgbClr val="5E5E5E"/>
              </a:solidFill>
              <a:latin typeface="Arial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D1B64509-5CFC-4CF8-B247-A860096DEF84}"/>
              </a:ext>
            </a:extLst>
          </p:cNvPr>
          <p:cNvSpPr>
            <a:spLocks noEditPoints="1"/>
          </p:cNvSpPr>
          <p:nvPr/>
        </p:nvSpPr>
        <p:spPr bwMode="auto">
          <a:xfrm>
            <a:off x="6834773" y="4456547"/>
            <a:ext cx="915377" cy="850520"/>
          </a:xfrm>
          <a:custGeom>
            <a:avLst/>
            <a:gdLst>
              <a:gd name="T0" fmla="*/ 136 w 184"/>
              <a:gd name="T1" fmla="*/ 109 h 169"/>
              <a:gd name="T2" fmla="*/ 147 w 184"/>
              <a:gd name="T3" fmla="*/ 80 h 169"/>
              <a:gd name="T4" fmla="*/ 151 w 184"/>
              <a:gd name="T5" fmla="*/ 47 h 169"/>
              <a:gd name="T6" fmla="*/ 113 w 184"/>
              <a:gd name="T7" fmla="*/ 0 h 169"/>
              <a:gd name="T8" fmla="*/ 59 w 184"/>
              <a:gd name="T9" fmla="*/ 21 h 169"/>
              <a:gd name="T10" fmla="*/ 21 w 184"/>
              <a:gd name="T11" fmla="*/ 71 h 169"/>
              <a:gd name="T12" fmla="*/ 36 w 184"/>
              <a:gd name="T13" fmla="*/ 109 h 169"/>
              <a:gd name="T14" fmla="*/ 13 w 184"/>
              <a:gd name="T15" fmla="*/ 133 h 169"/>
              <a:gd name="T16" fmla="*/ 184 w 184"/>
              <a:gd name="T17" fmla="*/ 169 h 169"/>
              <a:gd name="T18" fmla="*/ 46 w 184"/>
              <a:gd name="T19" fmla="*/ 116 h 169"/>
              <a:gd name="T20" fmla="*/ 34 w 184"/>
              <a:gd name="T21" fmla="*/ 87 h 169"/>
              <a:gd name="T22" fmla="*/ 31 w 184"/>
              <a:gd name="T23" fmla="*/ 81 h 169"/>
              <a:gd name="T24" fmla="*/ 34 w 184"/>
              <a:gd name="T25" fmla="*/ 67 h 169"/>
              <a:gd name="T26" fmla="*/ 75 w 184"/>
              <a:gd name="T27" fmla="*/ 35 h 169"/>
              <a:gd name="T28" fmla="*/ 72 w 184"/>
              <a:gd name="T29" fmla="*/ 68 h 169"/>
              <a:gd name="T30" fmla="*/ 73 w 184"/>
              <a:gd name="T31" fmla="*/ 73 h 169"/>
              <a:gd name="T32" fmla="*/ 77 w 184"/>
              <a:gd name="T33" fmla="*/ 78 h 169"/>
              <a:gd name="T34" fmla="*/ 78 w 184"/>
              <a:gd name="T35" fmla="*/ 82 h 169"/>
              <a:gd name="T36" fmla="*/ 81 w 184"/>
              <a:gd name="T37" fmla="*/ 84 h 169"/>
              <a:gd name="T38" fmla="*/ 81 w 184"/>
              <a:gd name="T39" fmla="*/ 84 h 169"/>
              <a:gd name="T40" fmla="*/ 80 w 184"/>
              <a:gd name="T41" fmla="*/ 88 h 169"/>
              <a:gd name="T42" fmla="*/ 83 w 184"/>
              <a:gd name="T43" fmla="*/ 94 h 169"/>
              <a:gd name="T44" fmla="*/ 85 w 184"/>
              <a:gd name="T45" fmla="*/ 97 h 169"/>
              <a:gd name="T46" fmla="*/ 84 w 184"/>
              <a:gd name="T47" fmla="*/ 114 h 169"/>
              <a:gd name="T48" fmla="*/ 73 w 184"/>
              <a:gd name="T49" fmla="*/ 120 h 169"/>
              <a:gd name="T50" fmla="*/ 42 w 184"/>
              <a:gd name="T51" fmla="*/ 159 h 169"/>
              <a:gd name="T52" fmla="*/ 18 w 184"/>
              <a:gd name="T53" fmla="*/ 142 h 169"/>
              <a:gd name="T54" fmla="*/ 85 w 184"/>
              <a:gd name="T55" fmla="*/ 30 h 169"/>
              <a:gd name="T56" fmla="*/ 113 w 184"/>
              <a:gd name="T57" fmla="*/ 10 h 169"/>
              <a:gd name="T58" fmla="*/ 141 w 184"/>
              <a:gd name="T59" fmla="*/ 52 h 169"/>
              <a:gd name="T60" fmla="*/ 144 w 184"/>
              <a:gd name="T61" fmla="*/ 68 h 169"/>
              <a:gd name="T62" fmla="*/ 138 w 184"/>
              <a:gd name="T63" fmla="*/ 75 h 169"/>
              <a:gd name="T64" fmla="*/ 126 w 184"/>
              <a:gd name="T65" fmla="*/ 96 h 169"/>
              <a:gd name="T66" fmla="*/ 163 w 184"/>
              <a:gd name="T67" fmla="*/ 138 h 169"/>
              <a:gd name="T68" fmla="*/ 52 w 184"/>
              <a:gd name="T69" fmla="*/ 159 h 169"/>
              <a:gd name="T70" fmla="*/ 89 w 184"/>
              <a:gd name="T71" fmla="*/ 123 h 169"/>
              <a:gd name="T72" fmla="*/ 95 w 184"/>
              <a:gd name="T73" fmla="*/ 93 h 169"/>
              <a:gd name="T74" fmla="*/ 92 w 184"/>
              <a:gd name="T75" fmla="*/ 90 h 169"/>
              <a:gd name="T76" fmla="*/ 90 w 184"/>
              <a:gd name="T77" fmla="*/ 86 h 169"/>
              <a:gd name="T78" fmla="*/ 88 w 184"/>
              <a:gd name="T79" fmla="*/ 80 h 169"/>
              <a:gd name="T80" fmla="*/ 86 w 184"/>
              <a:gd name="T81" fmla="*/ 74 h 169"/>
              <a:gd name="T82" fmla="*/ 82 w 184"/>
              <a:gd name="T83" fmla="*/ 68 h 169"/>
              <a:gd name="T84" fmla="*/ 85 w 184"/>
              <a:gd name="T85" fmla="*/ 52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4" h="169">
                <a:moveTo>
                  <a:pt x="168" y="129"/>
                </a:moveTo>
                <a:cubicBezTo>
                  <a:pt x="139" y="115"/>
                  <a:pt x="139" y="115"/>
                  <a:pt x="139" y="115"/>
                </a:cubicBezTo>
                <a:cubicBezTo>
                  <a:pt x="137" y="114"/>
                  <a:pt x="136" y="112"/>
                  <a:pt x="136" y="109"/>
                </a:cubicBezTo>
                <a:cubicBezTo>
                  <a:pt x="136" y="100"/>
                  <a:pt x="136" y="100"/>
                  <a:pt x="136" y="100"/>
                </a:cubicBezTo>
                <a:cubicBezTo>
                  <a:pt x="137" y="99"/>
                  <a:pt x="137" y="98"/>
                  <a:pt x="138" y="97"/>
                </a:cubicBezTo>
                <a:cubicBezTo>
                  <a:pt x="141" y="92"/>
                  <a:pt x="144" y="86"/>
                  <a:pt x="147" y="80"/>
                </a:cubicBezTo>
                <a:cubicBezTo>
                  <a:pt x="151" y="78"/>
                  <a:pt x="154" y="73"/>
                  <a:pt x="154" y="68"/>
                </a:cubicBezTo>
                <a:cubicBezTo>
                  <a:pt x="154" y="56"/>
                  <a:pt x="154" y="56"/>
                  <a:pt x="154" y="56"/>
                </a:cubicBezTo>
                <a:cubicBezTo>
                  <a:pt x="154" y="53"/>
                  <a:pt x="153" y="50"/>
                  <a:pt x="151" y="47"/>
                </a:cubicBezTo>
                <a:cubicBezTo>
                  <a:pt x="151" y="32"/>
                  <a:pt x="151" y="32"/>
                  <a:pt x="151" y="32"/>
                </a:cubicBezTo>
                <a:cubicBezTo>
                  <a:pt x="151" y="30"/>
                  <a:pt x="152" y="20"/>
                  <a:pt x="144" y="11"/>
                </a:cubicBezTo>
                <a:cubicBezTo>
                  <a:pt x="138" y="4"/>
                  <a:pt x="127" y="0"/>
                  <a:pt x="113" y="0"/>
                </a:cubicBezTo>
                <a:cubicBezTo>
                  <a:pt x="99" y="0"/>
                  <a:pt x="88" y="4"/>
                  <a:pt x="82" y="11"/>
                </a:cubicBezTo>
                <a:cubicBezTo>
                  <a:pt x="78" y="16"/>
                  <a:pt x="76" y="20"/>
                  <a:pt x="76" y="24"/>
                </a:cubicBezTo>
                <a:cubicBezTo>
                  <a:pt x="71" y="22"/>
                  <a:pt x="65" y="21"/>
                  <a:pt x="59" y="21"/>
                </a:cubicBezTo>
                <a:cubicBezTo>
                  <a:pt x="26" y="21"/>
                  <a:pt x="24" y="50"/>
                  <a:pt x="24" y="50"/>
                </a:cubicBezTo>
                <a:cubicBezTo>
                  <a:pt x="24" y="63"/>
                  <a:pt x="24" y="63"/>
                  <a:pt x="24" y="63"/>
                </a:cubicBezTo>
                <a:cubicBezTo>
                  <a:pt x="22" y="65"/>
                  <a:pt x="21" y="68"/>
                  <a:pt x="21" y="71"/>
                </a:cubicBezTo>
                <a:cubicBezTo>
                  <a:pt x="21" y="81"/>
                  <a:pt x="21" y="81"/>
                  <a:pt x="21" y="81"/>
                </a:cubicBezTo>
                <a:cubicBezTo>
                  <a:pt x="21" y="85"/>
                  <a:pt x="23" y="88"/>
                  <a:pt x="25" y="91"/>
                </a:cubicBezTo>
                <a:cubicBezTo>
                  <a:pt x="28" y="99"/>
                  <a:pt x="33" y="106"/>
                  <a:pt x="36" y="109"/>
                </a:cubicBezTo>
                <a:cubicBezTo>
                  <a:pt x="36" y="116"/>
                  <a:pt x="36" y="116"/>
                  <a:pt x="36" y="116"/>
                </a:cubicBezTo>
                <a:cubicBezTo>
                  <a:pt x="36" y="118"/>
                  <a:pt x="35" y="120"/>
                  <a:pt x="33" y="121"/>
                </a:cubicBezTo>
                <a:cubicBezTo>
                  <a:pt x="13" y="133"/>
                  <a:pt x="13" y="133"/>
                  <a:pt x="13" y="133"/>
                </a:cubicBezTo>
                <a:cubicBezTo>
                  <a:pt x="5" y="138"/>
                  <a:pt x="0" y="146"/>
                  <a:pt x="0" y="156"/>
                </a:cubicBezTo>
                <a:cubicBezTo>
                  <a:pt x="0" y="169"/>
                  <a:pt x="0" y="169"/>
                  <a:pt x="0" y="169"/>
                </a:cubicBezTo>
                <a:cubicBezTo>
                  <a:pt x="184" y="169"/>
                  <a:pt x="184" y="169"/>
                  <a:pt x="184" y="169"/>
                </a:cubicBezTo>
                <a:cubicBezTo>
                  <a:pt x="184" y="155"/>
                  <a:pt x="184" y="155"/>
                  <a:pt x="184" y="155"/>
                </a:cubicBezTo>
                <a:cubicBezTo>
                  <a:pt x="184" y="144"/>
                  <a:pt x="178" y="134"/>
                  <a:pt x="168" y="129"/>
                </a:cubicBezTo>
                <a:close/>
                <a:moveTo>
                  <a:pt x="46" y="116"/>
                </a:moveTo>
                <a:cubicBezTo>
                  <a:pt x="46" y="105"/>
                  <a:pt x="46" y="105"/>
                  <a:pt x="46" y="105"/>
                </a:cubicBezTo>
                <a:cubicBezTo>
                  <a:pt x="44" y="103"/>
                  <a:pt x="44" y="103"/>
                  <a:pt x="44" y="103"/>
                </a:cubicBezTo>
                <a:cubicBezTo>
                  <a:pt x="44" y="103"/>
                  <a:pt x="37" y="96"/>
                  <a:pt x="34" y="87"/>
                </a:cubicBezTo>
                <a:cubicBezTo>
                  <a:pt x="34" y="85"/>
                  <a:pt x="34" y="85"/>
                  <a:pt x="34" y="85"/>
                </a:cubicBezTo>
                <a:cubicBezTo>
                  <a:pt x="32" y="83"/>
                  <a:pt x="32" y="83"/>
                  <a:pt x="32" y="83"/>
                </a:cubicBezTo>
                <a:cubicBezTo>
                  <a:pt x="31" y="83"/>
                  <a:pt x="31" y="82"/>
                  <a:pt x="31" y="81"/>
                </a:cubicBezTo>
                <a:cubicBezTo>
                  <a:pt x="31" y="71"/>
                  <a:pt x="31" y="71"/>
                  <a:pt x="31" y="71"/>
                </a:cubicBezTo>
                <a:cubicBezTo>
                  <a:pt x="31" y="70"/>
                  <a:pt x="31" y="70"/>
                  <a:pt x="32" y="69"/>
                </a:cubicBezTo>
                <a:cubicBezTo>
                  <a:pt x="34" y="67"/>
                  <a:pt x="34" y="67"/>
                  <a:pt x="34" y="67"/>
                </a:cubicBezTo>
                <a:cubicBezTo>
                  <a:pt x="34" y="50"/>
                  <a:pt x="34" y="50"/>
                  <a:pt x="34" y="50"/>
                </a:cubicBezTo>
                <a:cubicBezTo>
                  <a:pt x="34" y="49"/>
                  <a:pt x="35" y="31"/>
                  <a:pt x="59" y="31"/>
                </a:cubicBezTo>
                <a:cubicBezTo>
                  <a:pt x="65" y="31"/>
                  <a:pt x="71" y="32"/>
                  <a:pt x="75" y="35"/>
                </a:cubicBezTo>
                <a:cubicBezTo>
                  <a:pt x="75" y="47"/>
                  <a:pt x="75" y="47"/>
                  <a:pt x="75" y="47"/>
                </a:cubicBezTo>
                <a:cubicBezTo>
                  <a:pt x="73" y="50"/>
                  <a:pt x="72" y="53"/>
                  <a:pt x="72" y="56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9"/>
                  <a:pt x="72" y="70"/>
                  <a:pt x="72" y="71"/>
                </a:cubicBezTo>
                <a:cubicBezTo>
                  <a:pt x="72" y="71"/>
                  <a:pt x="73" y="72"/>
                  <a:pt x="73" y="72"/>
                </a:cubicBezTo>
                <a:cubicBezTo>
                  <a:pt x="73" y="73"/>
                  <a:pt x="73" y="73"/>
                  <a:pt x="73" y="73"/>
                </a:cubicBezTo>
                <a:cubicBezTo>
                  <a:pt x="73" y="73"/>
                  <a:pt x="73" y="73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74" y="76"/>
                  <a:pt x="75" y="77"/>
                  <a:pt x="77" y="78"/>
                </a:cubicBezTo>
                <a:cubicBezTo>
                  <a:pt x="77" y="81"/>
                  <a:pt x="77" y="81"/>
                  <a:pt x="77" y="81"/>
                </a:cubicBezTo>
                <a:cubicBezTo>
                  <a:pt x="77" y="81"/>
                  <a:pt x="78" y="81"/>
                  <a:pt x="78" y="81"/>
                </a:cubicBezTo>
                <a:cubicBezTo>
                  <a:pt x="78" y="82"/>
                  <a:pt x="78" y="82"/>
                  <a:pt x="78" y="82"/>
                </a:cubicBezTo>
                <a:cubicBezTo>
                  <a:pt x="78" y="83"/>
                  <a:pt x="78" y="83"/>
                  <a:pt x="79" y="84"/>
                </a:cubicBezTo>
                <a:cubicBezTo>
                  <a:pt x="79" y="85"/>
                  <a:pt x="79" y="85"/>
                  <a:pt x="79" y="85"/>
                </a:cubicBezTo>
                <a:cubicBezTo>
                  <a:pt x="81" y="84"/>
                  <a:pt x="81" y="84"/>
                  <a:pt x="81" y="84"/>
                </a:cubicBezTo>
                <a:cubicBezTo>
                  <a:pt x="81" y="84"/>
                  <a:pt x="81" y="84"/>
                  <a:pt x="81" y="84"/>
                </a:cubicBezTo>
                <a:cubicBezTo>
                  <a:pt x="81" y="84"/>
                  <a:pt x="81" y="84"/>
                  <a:pt x="81" y="84"/>
                </a:cubicBezTo>
                <a:cubicBezTo>
                  <a:pt x="81" y="84"/>
                  <a:pt x="81" y="84"/>
                  <a:pt x="81" y="84"/>
                </a:cubicBezTo>
                <a:cubicBezTo>
                  <a:pt x="79" y="85"/>
                  <a:pt x="79" y="85"/>
                  <a:pt x="79" y="85"/>
                </a:cubicBezTo>
                <a:cubicBezTo>
                  <a:pt x="79" y="86"/>
                  <a:pt x="79" y="86"/>
                  <a:pt x="80" y="87"/>
                </a:cubicBezTo>
                <a:cubicBezTo>
                  <a:pt x="80" y="88"/>
                  <a:pt x="80" y="88"/>
                  <a:pt x="80" y="88"/>
                </a:cubicBezTo>
                <a:cubicBezTo>
                  <a:pt x="81" y="89"/>
                  <a:pt x="81" y="89"/>
                  <a:pt x="81" y="90"/>
                </a:cubicBezTo>
                <a:cubicBezTo>
                  <a:pt x="82" y="91"/>
                  <a:pt x="82" y="91"/>
                  <a:pt x="82" y="91"/>
                </a:cubicBezTo>
                <a:cubicBezTo>
                  <a:pt x="82" y="92"/>
                  <a:pt x="83" y="93"/>
                  <a:pt x="83" y="94"/>
                </a:cubicBezTo>
                <a:cubicBezTo>
                  <a:pt x="83" y="94"/>
                  <a:pt x="83" y="94"/>
                  <a:pt x="83" y="94"/>
                </a:cubicBezTo>
                <a:cubicBezTo>
                  <a:pt x="84" y="95"/>
                  <a:pt x="84" y="96"/>
                  <a:pt x="85" y="96"/>
                </a:cubicBezTo>
                <a:cubicBezTo>
                  <a:pt x="85" y="97"/>
                  <a:pt x="85" y="97"/>
                  <a:pt x="85" y="97"/>
                </a:cubicBezTo>
                <a:cubicBezTo>
                  <a:pt x="86" y="98"/>
                  <a:pt x="86" y="99"/>
                  <a:pt x="87" y="99"/>
                </a:cubicBezTo>
                <a:cubicBezTo>
                  <a:pt x="87" y="109"/>
                  <a:pt x="87" y="109"/>
                  <a:pt x="87" y="109"/>
                </a:cubicBezTo>
                <a:cubicBezTo>
                  <a:pt x="87" y="111"/>
                  <a:pt x="86" y="113"/>
                  <a:pt x="84" y="114"/>
                </a:cubicBezTo>
                <a:cubicBezTo>
                  <a:pt x="76" y="118"/>
                  <a:pt x="76" y="118"/>
                  <a:pt x="76" y="118"/>
                </a:cubicBezTo>
                <a:cubicBezTo>
                  <a:pt x="74" y="118"/>
                  <a:pt x="74" y="118"/>
                  <a:pt x="74" y="118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57" y="129"/>
                  <a:pt x="57" y="129"/>
                  <a:pt x="57" y="129"/>
                </a:cubicBezTo>
                <a:cubicBezTo>
                  <a:pt x="48" y="134"/>
                  <a:pt x="42" y="144"/>
                  <a:pt x="42" y="154"/>
                </a:cubicBezTo>
                <a:cubicBezTo>
                  <a:pt x="42" y="159"/>
                  <a:pt x="42" y="159"/>
                  <a:pt x="42" y="159"/>
                </a:cubicBezTo>
                <a:cubicBezTo>
                  <a:pt x="10" y="159"/>
                  <a:pt x="10" y="159"/>
                  <a:pt x="10" y="159"/>
                </a:cubicBezTo>
                <a:cubicBezTo>
                  <a:pt x="10" y="156"/>
                  <a:pt x="10" y="156"/>
                  <a:pt x="10" y="156"/>
                </a:cubicBezTo>
                <a:cubicBezTo>
                  <a:pt x="10" y="150"/>
                  <a:pt x="13" y="144"/>
                  <a:pt x="18" y="142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43" y="127"/>
                  <a:pt x="46" y="122"/>
                  <a:pt x="46" y="116"/>
                </a:cubicBezTo>
                <a:close/>
                <a:moveTo>
                  <a:pt x="85" y="30"/>
                </a:moveTo>
                <a:cubicBezTo>
                  <a:pt x="85" y="30"/>
                  <a:pt x="85" y="30"/>
                  <a:pt x="85" y="30"/>
                </a:cubicBezTo>
                <a:cubicBezTo>
                  <a:pt x="85" y="27"/>
                  <a:pt x="85" y="22"/>
                  <a:pt x="89" y="18"/>
                </a:cubicBezTo>
                <a:cubicBezTo>
                  <a:pt x="94" y="13"/>
                  <a:pt x="102" y="10"/>
                  <a:pt x="113" y="10"/>
                </a:cubicBezTo>
                <a:cubicBezTo>
                  <a:pt x="124" y="10"/>
                  <a:pt x="132" y="13"/>
                  <a:pt x="137" y="18"/>
                </a:cubicBezTo>
                <a:cubicBezTo>
                  <a:pt x="142" y="23"/>
                  <a:pt x="141" y="31"/>
                  <a:pt x="141" y="32"/>
                </a:cubicBezTo>
                <a:cubicBezTo>
                  <a:pt x="141" y="52"/>
                  <a:pt x="141" y="52"/>
                  <a:pt x="141" y="52"/>
                </a:cubicBezTo>
                <a:cubicBezTo>
                  <a:pt x="143" y="53"/>
                  <a:pt x="143" y="53"/>
                  <a:pt x="143" y="53"/>
                </a:cubicBezTo>
                <a:cubicBezTo>
                  <a:pt x="144" y="54"/>
                  <a:pt x="144" y="55"/>
                  <a:pt x="144" y="56"/>
                </a:cubicBezTo>
                <a:cubicBezTo>
                  <a:pt x="144" y="68"/>
                  <a:pt x="144" y="68"/>
                  <a:pt x="144" y="68"/>
                </a:cubicBezTo>
                <a:cubicBezTo>
                  <a:pt x="144" y="70"/>
                  <a:pt x="143" y="71"/>
                  <a:pt x="141" y="72"/>
                </a:cubicBezTo>
                <a:cubicBezTo>
                  <a:pt x="139" y="73"/>
                  <a:pt x="139" y="73"/>
                  <a:pt x="139" y="73"/>
                </a:cubicBezTo>
                <a:cubicBezTo>
                  <a:pt x="138" y="75"/>
                  <a:pt x="138" y="75"/>
                  <a:pt x="138" y="75"/>
                </a:cubicBezTo>
                <a:cubicBezTo>
                  <a:pt x="136" y="81"/>
                  <a:pt x="133" y="87"/>
                  <a:pt x="130" y="92"/>
                </a:cubicBezTo>
                <a:cubicBezTo>
                  <a:pt x="129" y="93"/>
                  <a:pt x="128" y="94"/>
                  <a:pt x="127" y="95"/>
                </a:cubicBezTo>
                <a:cubicBezTo>
                  <a:pt x="126" y="96"/>
                  <a:pt x="126" y="96"/>
                  <a:pt x="126" y="96"/>
                </a:cubicBezTo>
                <a:cubicBezTo>
                  <a:pt x="126" y="109"/>
                  <a:pt x="126" y="109"/>
                  <a:pt x="126" y="109"/>
                </a:cubicBezTo>
                <a:cubicBezTo>
                  <a:pt x="126" y="115"/>
                  <a:pt x="129" y="121"/>
                  <a:pt x="135" y="123"/>
                </a:cubicBezTo>
                <a:cubicBezTo>
                  <a:pt x="163" y="138"/>
                  <a:pt x="163" y="138"/>
                  <a:pt x="163" y="138"/>
                </a:cubicBezTo>
                <a:cubicBezTo>
                  <a:pt x="170" y="141"/>
                  <a:pt x="174" y="148"/>
                  <a:pt x="174" y="155"/>
                </a:cubicBezTo>
                <a:cubicBezTo>
                  <a:pt x="174" y="159"/>
                  <a:pt x="174" y="159"/>
                  <a:pt x="174" y="159"/>
                </a:cubicBezTo>
                <a:cubicBezTo>
                  <a:pt x="52" y="159"/>
                  <a:pt x="52" y="159"/>
                  <a:pt x="52" y="159"/>
                </a:cubicBezTo>
                <a:cubicBezTo>
                  <a:pt x="52" y="154"/>
                  <a:pt x="52" y="154"/>
                  <a:pt x="52" y="154"/>
                </a:cubicBezTo>
                <a:cubicBezTo>
                  <a:pt x="52" y="147"/>
                  <a:pt x="56" y="141"/>
                  <a:pt x="62" y="138"/>
                </a:cubicBezTo>
                <a:cubicBezTo>
                  <a:pt x="89" y="123"/>
                  <a:pt x="89" y="123"/>
                  <a:pt x="89" y="123"/>
                </a:cubicBezTo>
                <a:cubicBezTo>
                  <a:pt x="94" y="120"/>
                  <a:pt x="97" y="115"/>
                  <a:pt x="97" y="109"/>
                </a:cubicBezTo>
                <a:cubicBezTo>
                  <a:pt x="97" y="96"/>
                  <a:pt x="97" y="96"/>
                  <a:pt x="97" y="96"/>
                </a:cubicBezTo>
                <a:cubicBezTo>
                  <a:pt x="95" y="93"/>
                  <a:pt x="95" y="93"/>
                  <a:pt x="95" y="93"/>
                </a:cubicBezTo>
                <a:cubicBezTo>
                  <a:pt x="94" y="93"/>
                  <a:pt x="94" y="92"/>
                  <a:pt x="93" y="91"/>
                </a:cubicBezTo>
                <a:cubicBezTo>
                  <a:pt x="93" y="91"/>
                  <a:pt x="93" y="91"/>
                  <a:pt x="93" y="91"/>
                </a:cubicBezTo>
                <a:cubicBezTo>
                  <a:pt x="93" y="91"/>
                  <a:pt x="93" y="90"/>
                  <a:pt x="92" y="90"/>
                </a:cubicBezTo>
                <a:cubicBezTo>
                  <a:pt x="92" y="90"/>
                  <a:pt x="92" y="90"/>
                  <a:pt x="92" y="90"/>
                </a:cubicBezTo>
                <a:cubicBezTo>
                  <a:pt x="92" y="88"/>
                  <a:pt x="91" y="87"/>
                  <a:pt x="90" y="86"/>
                </a:cubicBezTo>
                <a:cubicBezTo>
                  <a:pt x="90" y="86"/>
                  <a:pt x="90" y="86"/>
                  <a:pt x="90" y="86"/>
                </a:cubicBezTo>
                <a:cubicBezTo>
                  <a:pt x="90" y="85"/>
                  <a:pt x="89" y="84"/>
                  <a:pt x="89" y="84"/>
                </a:cubicBezTo>
                <a:cubicBezTo>
                  <a:pt x="88" y="82"/>
                  <a:pt x="88" y="82"/>
                  <a:pt x="88" y="82"/>
                </a:cubicBezTo>
                <a:cubicBezTo>
                  <a:pt x="88" y="81"/>
                  <a:pt x="88" y="81"/>
                  <a:pt x="88" y="80"/>
                </a:cubicBezTo>
                <a:cubicBezTo>
                  <a:pt x="88" y="80"/>
                  <a:pt x="87" y="79"/>
                  <a:pt x="87" y="78"/>
                </a:cubicBezTo>
                <a:cubicBezTo>
                  <a:pt x="87" y="77"/>
                  <a:pt x="87" y="77"/>
                  <a:pt x="87" y="77"/>
                </a:cubicBezTo>
                <a:cubicBezTo>
                  <a:pt x="87" y="76"/>
                  <a:pt x="86" y="75"/>
                  <a:pt x="86" y="74"/>
                </a:cubicBezTo>
                <a:cubicBezTo>
                  <a:pt x="86" y="72"/>
                  <a:pt x="86" y="72"/>
                  <a:pt x="86" y="72"/>
                </a:cubicBezTo>
                <a:cubicBezTo>
                  <a:pt x="84" y="71"/>
                  <a:pt x="84" y="71"/>
                  <a:pt x="84" y="71"/>
                </a:cubicBezTo>
                <a:cubicBezTo>
                  <a:pt x="83" y="71"/>
                  <a:pt x="82" y="69"/>
                  <a:pt x="82" y="68"/>
                </a:cubicBezTo>
                <a:cubicBezTo>
                  <a:pt x="82" y="56"/>
                  <a:pt x="82" y="56"/>
                  <a:pt x="82" y="56"/>
                </a:cubicBezTo>
                <a:cubicBezTo>
                  <a:pt x="82" y="55"/>
                  <a:pt x="82" y="54"/>
                  <a:pt x="83" y="53"/>
                </a:cubicBezTo>
                <a:cubicBezTo>
                  <a:pt x="85" y="52"/>
                  <a:pt x="85" y="52"/>
                  <a:pt x="85" y="52"/>
                </a:cubicBezTo>
                <a:cubicBezTo>
                  <a:pt x="85" y="31"/>
                  <a:pt x="85" y="31"/>
                  <a:pt x="85" y="31"/>
                </a:cubicBezTo>
                <a:lnTo>
                  <a:pt x="85" y="3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3600">
              <a:solidFill>
                <a:srgbClr val="5E5E5E"/>
              </a:solidFill>
              <a:latin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DBD1858-8D88-4BAB-A592-5643137FBF16}"/>
              </a:ext>
            </a:extLst>
          </p:cNvPr>
          <p:cNvSpPr/>
          <p:nvPr/>
        </p:nvSpPr>
        <p:spPr>
          <a:xfrm>
            <a:off x="5692070" y="5582207"/>
            <a:ext cx="3175470" cy="892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US" sz="2599">
                <a:solidFill>
                  <a:srgbClr val="5E5E5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Long-term career coaching</a:t>
            </a:r>
            <a:endParaRPr lang="en-US" sz="2599">
              <a:solidFill>
                <a:srgbClr val="5E5E5E"/>
              </a:solidFill>
              <a:latin typeface="Arial"/>
            </a:endParaRPr>
          </a:p>
        </p:txBody>
      </p:sp>
      <p:sp>
        <p:nvSpPr>
          <p:cNvPr id="29" name="Freeform 15">
            <a:extLst>
              <a:ext uri="{FF2B5EF4-FFF2-40B4-BE49-F238E27FC236}">
                <a16:creationId xmlns:a16="http://schemas.microsoft.com/office/drawing/2014/main" id="{62A27455-79DD-4DAB-8405-C093741F1920}"/>
              </a:ext>
            </a:extLst>
          </p:cNvPr>
          <p:cNvSpPr>
            <a:spLocks noEditPoints="1"/>
          </p:cNvSpPr>
          <p:nvPr/>
        </p:nvSpPr>
        <p:spPr bwMode="auto">
          <a:xfrm>
            <a:off x="10520909" y="4428275"/>
            <a:ext cx="879911" cy="878792"/>
          </a:xfrm>
          <a:custGeom>
            <a:avLst/>
            <a:gdLst>
              <a:gd name="T0" fmla="*/ 164 w 164"/>
              <a:gd name="T1" fmla="*/ 42 h 143"/>
              <a:gd name="T2" fmla="*/ 83 w 164"/>
              <a:gd name="T3" fmla="*/ 0 h 143"/>
              <a:gd name="T4" fmla="*/ 0 w 164"/>
              <a:gd name="T5" fmla="*/ 42 h 143"/>
              <a:gd name="T6" fmla="*/ 83 w 164"/>
              <a:gd name="T7" fmla="*/ 81 h 143"/>
              <a:gd name="T8" fmla="*/ 164 w 164"/>
              <a:gd name="T9" fmla="*/ 42 h 143"/>
              <a:gd name="T10" fmla="*/ 83 w 164"/>
              <a:gd name="T11" fmla="*/ 14 h 143"/>
              <a:gd name="T12" fmla="*/ 136 w 164"/>
              <a:gd name="T13" fmla="*/ 42 h 143"/>
              <a:gd name="T14" fmla="*/ 83 w 164"/>
              <a:gd name="T15" fmla="*/ 67 h 143"/>
              <a:gd name="T16" fmla="*/ 28 w 164"/>
              <a:gd name="T17" fmla="*/ 42 h 143"/>
              <a:gd name="T18" fmla="*/ 83 w 164"/>
              <a:gd name="T19" fmla="*/ 14 h 143"/>
              <a:gd name="T20" fmla="*/ 148 w 164"/>
              <a:gd name="T21" fmla="*/ 63 h 143"/>
              <a:gd name="T22" fmla="*/ 164 w 164"/>
              <a:gd name="T23" fmla="*/ 72 h 143"/>
              <a:gd name="T24" fmla="*/ 83 w 164"/>
              <a:gd name="T25" fmla="*/ 111 h 143"/>
              <a:gd name="T26" fmla="*/ 0 w 164"/>
              <a:gd name="T27" fmla="*/ 72 h 143"/>
              <a:gd name="T28" fmla="*/ 16 w 164"/>
              <a:gd name="T29" fmla="*/ 63 h 143"/>
              <a:gd name="T30" fmla="*/ 83 w 164"/>
              <a:gd name="T31" fmla="*/ 95 h 143"/>
              <a:gd name="T32" fmla="*/ 148 w 164"/>
              <a:gd name="T33" fmla="*/ 63 h 143"/>
              <a:gd name="T34" fmla="*/ 148 w 164"/>
              <a:gd name="T35" fmla="*/ 93 h 143"/>
              <a:gd name="T36" fmla="*/ 164 w 164"/>
              <a:gd name="T37" fmla="*/ 102 h 143"/>
              <a:gd name="T38" fmla="*/ 83 w 164"/>
              <a:gd name="T39" fmla="*/ 143 h 143"/>
              <a:gd name="T40" fmla="*/ 0 w 164"/>
              <a:gd name="T41" fmla="*/ 102 h 143"/>
              <a:gd name="T42" fmla="*/ 16 w 164"/>
              <a:gd name="T43" fmla="*/ 93 h 143"/>
              <a:gd name="T44" fmla="*/ 83 w 164"/>
              <a:gd name="T45" fmla="*/ 127 h 143"/>
              <a:gd name="T46" fmla="*/ 148 w 164"/>
              <a:gd name="T47" fmla="*/ 93 h 143"/>
              <a:gd name="T48" fmla="*/ 148 w 164"/>
              <a:gd name="T49" fmla="*/ 93 h 143"/>
              <a:gd name="T50" fmla="*/ 148 w 164"/>
              <a:gd name="T51" fmla="*/ 93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4" h="143">
                <a:moveTo>
                  <a:pt x="164" y="42"/>
                </a:moveTo>
                <a:lnTo>
                  <a:pt x="83" y="0"/>
                </a:lnTo>
                <a:lnTo>
                  <a:pt x="0" y="42"/>
                </a:lnTo>
                <a:lnTo>
                  <a:pt x="83" y="81"/>
                </a:lnTo>
                <a:lnTo>
                  <a:pt x="164" y="42"/>
                </a:lnTo>
                <a:close/>
                <a:moveTo>
                  <a:pt x="83" y="14"/>
                </a:moveTo>
                <a:lnTo>
                  <a:pt x="136" y="42"/>
                </a:lnTo>
                <a:lnTo>
                  <a:pt x="83" y="67"/>
                </a:lnTo>
                <a:lnTo>
                  <a:pt x="28" y="42"/>
                </a:lnTo>
                <a:lnTo>
                  <a:pt x="83" y="14"/>
                </a:lnTo>
                <a:close/>
                <a:moveTo>
                  <a:pt x="148" y="63"/>
                </a:moveTo>
                <a:lnTo>
                  <a:pt x="164" y="72"/>
                </a:lnTo>
                <a:lnTo>
                  <a:pt x="83" y="111"/>
                </a:lnTo>
                <a:lnTo>
                  <a:pt x="0" y="72"/>
                </a:lnTo>
                <a:lnTo>
                  <a:pt x="16" y="63"/>
                </a:lnTo>
                <a:lnTo>
                  <a:pt x="83" y="95"/>
                </a:lnTo>
                <a:lnTo>
                  <a:pt x="148" y="63"/>
                </a:lnTo>
                <a:close/>
                <a:moveTo>
                  <a:pt x="148" y="93"/>
                </a:moveTo>
                <a:lnTo>
                  <a:pt x="164" y="102"/>
                </a:lnTo>
                <a:lnTo>
                  <a:pt x="83" y="143"/>
                </a:lnTo>
                <a:lnTo>
                  <a:pt x="0" y="102"/>
                </a:lnTo>
                <a:lnTo>
                  <a:pt x="16" y="93"/>
                </a:lnTo>
                <a:lnTo>
                  <a:pt x="83" y="127"/>
                </a:lnTo>
                <a:lnTo>
                  <a:pt x="148" y="93"/>
                </a:lnTo>
                <a:close/>
                <a:moveTo>
                  <a:pt x="148" y="93"/>
                </a:moveTo>
                <a:lnTo>
                  <a:pt x="148" y="9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3600">
              <a:solidFill>
                <a:srgbClr val="5E5E5E"/>
              </a:solidFill>
              <a:latin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BD88045-C3B3-4FB2-929E-4606E7983987}"/>
              </a:ext>
            </a:extLst>
          </p:cNvPr>
          <p:cNvSpPr/>
          <p:nvPr/>
        </p:nvSpPr>
        <p:spPr>
          <a:xfrm>
            <a:off x="9283720" y="5598708"/>
            <a:ext cx="3366203" cy="1292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US" sz="2599">
                <a:solidFill>
                  <a:srgbClr val="5E5E5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Job readiness and technical skills training</a:t>
            </a:r>
            <a:endParaRPr lang="en-US" sz="2599">
              <a:solidFill>
                <a:srgbClr val="5E5E5E"/>
              </a:solidFill>
              <a:latin typeface="Arial"/>
            </a:endParaRPr>
          </a:p>
        </p:txBody>
      </p:sp>
      <p:sp>
        <p:nvSpPr>
          <p:cNvPr id="31" name="Freeform 14">
            <a:extLst>
              <a:ext uri="{FF2B5EF4-FFF2-40B4-BE49-F238E27FC236}">
                <a16:creationId xmlns:a16="http://schemas.microsoft.com/office/drawing/2014/main" id="{6D007363-F7F3-4635-A132-775E17DCED48}"/>
              </a:ext>
            </a:extLst>
          </p:cNvPr>
          <p:cNvSpPr>
            <a:spLocks noEditPoints="1"/>
          </p:cNvSpPr>
          <p:nvPr/>
        </p:nvSpPr>
        <p:spPr bwMode="auto">
          <a:xfrm>
            <a:off x="14098090" y="4453781"/>
            <a:ext cx="962774" cy="765671"/>
          </a:xfrm>
          <a:custGeom>
            <a:avLst/>
            <a:gdLst>
              <a:gd name="T0" fmla="*/ 53 w 55"/>
              <a:gd name="T1" fmla="*/ 0 h 44"/>
              <a:gd name="T2" fmla="*/ 1 w 55"/>
              <a:gd name="T3" fmla="*/ 19 h 44"/>
              <a:gd name="T4" fmla="*/ 1 w 55"/>
              <a:gd name="T5" fmla="*/ 20 h 44"/>
              <a:gd name="T6" fmla="*/ 12 w 55"/>
              <a:gd name="T7" fmla="*/ 25 h 44"/>
              <a:gd name="T8" fmla="*/ 19 w 55"/>
              <a:gd name="T9" fmla="*/ 27 h 44"/>
              <a:gd name="T10" fmla="*/ 51 w 55"/>
              <a:gd name="T11" fmla="*/ 3 h 44"/>
              <a:gd name="T12" fmla="*/ 52 w 55"/>
              <a:gd name="T13" fmla="*/ 4 h 44"/>
              <a:gd name="T14" fmla="*/ 29 w 55"/>
              <a:gd name="T15" fmla="*/ 29 h 44"/>
              <a:gd name="T16" fmla="*/ 29 w 55"/>
              <a:gd name="T17" fmla="*/ 29 h 44"/>
              <a:gd name="T18" fmla="*/ 27 w 55"/>
              <a:gd name="T19" fmla="*/ 31 h 44"/>
              <a:gd name="T20" fmla="*/ 29 w 55"/>
              <a:gd name="T21" fmla="*/ 32 h 44"/>
              <a:gd name="T22" fmla="*/ 29 w 55"/>
              <a:gd name="T23" fmla="*/ 32 h 44"/>
              <a:gd name="T24" fmla="*/ 44 w 55"/>
              <a:gd name="T25" fmla="*/ 40 h 44"/>
              <a:gd name="T26" fmla="*/ 46 w 55"/>
              <a:gd name="T27" fmla="*/ 39 h 44"/>
              <a:gd name="T28" fmla="*/ 55 w 55"/>
              <a:gd name="T29" fmla="*/ 2 h 44"/>
              <a:gd name="T30" fmla="*/ 53 w 55"/>
              <a:gd name="T31" fmla="*/ 0 h 44"/>
              <a:gd name="T32" fmla="*/ 19 w 55"/>
              <a:gd name="T33" fmla="*/ 43 h 44"/>
              <a:gd name="T34" fmla="*/ 20 w 55"/>
              <a:gd name="T35" fmla="*/ 44 h 44"/>
              <a:gd name="T36" fmla="*/ 28 w 55"/>
              <a:gd name="T37" fmla="*/ 36 h 44"/>
              <a:gd name="T38" fmla="*/ 19 w 55"/>
              <a:gd name="T39" fmla="*/ 31 h 44"/>
              <a:gd name="T40" fmla="*/ 19 w 55"/>
              <a:gd name="T41" fmla="*/ 43 h 44"/>
              <a:gd name="T42" fmla="*/ 19 w 55"/>
              <a:gd name="T43" fmla="*/ 43 h 44"/>
              <a:gd name="T44" fmla="*/ 19 w 55"/>
              <a:gd name="T45" fmla="*/ 4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5" h="44">
                <a:moveTo>
                  <a:pt x="53" y="0"/>
                </a:moveTo>
                <a:cubicBezTo>
                  <a:pt x="52" y="1"/>
                  <a:pt x="2" y="18"/>
                  <a:pt x="1" y="19"/>
                </a:cubicBezTo>
                <a:cubicBezTo>
                  <a:pt x="0" y="19"/>
                  <a:pt x="0" y="20"/>
                  <a:pt x="1" y="20"/>
                </a:cubicBezTo>
                <a:cubicBezTo>
                  <a:pt x="2" y="21"/>
                  <a:pt x="12" y="25"/>
                  <a:pt x="12" y="25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7"/>
                  <a:pt x="51" y="4"/>
                  <a:pt x="51" y="3"/>
                </a:cubicBezTo>
                <a:cubicBezTo>
                  <a:pt x="52" y="3"/>
                  <a:pt x="52" y="4"/>
                  <a:pt x="52" y="4"/>
                </a:cubicBezTo>
                <a:cubicBezTo>
                  <a:pt x="52" y="4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7" y="31"/>
                  <a:pt x="27" y="31"/>
                  <a:pt x="27" y="31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2"/>
                  <a:pt x="43" y="39"/>
                  <a:pt x="44" y="40"/>
                </a:cubicBezTo>
                <a:cubicBezTo>
                  <a:pt x="45" y="40"/>
                  <a:pt x="46" y="40"/>
                  <a:pt x="46" y="39"/>
                </a:cubicBezTo>
                <a:cubicBezTo>
                  <a:pt x="46" y="37"/>
                  <a:pt x="54" y="2"/>
                  <a:pt x="55" y="2"/>
                </a:cubicBezTo>
                <a:cubicBezTo>
                  <a:pt x="55" y="1"/>
                  <a:pt x="54" y="0"/>
                  <a:pt x="53" y="0"/>
                </a:cubicBezTo>
                <a:close/>
                <a:moveTo>
                  <a:pt x="19" y="43"/>
                </a:moveTo>
                <a:cubicBezTo>
                  <a:pt x="19" y="44"/>
                  <a:pt x="19" y="44"/>
                  <a:pt x="20" y="44"/>
                </a:cubicBezTo>
                <a:cubicBezTo>
                  <a:pt x="20" y="43"/>
                  <a:pt x="28" y="36"/>
                  <a:pt x="28" y="36"/>
                </a:cubicBezTo>
                <a:cubicBezTo>
                  <a:pt x="19" y="31"/>
                  <a:pt x="19" y="31"/>
                  <a:pt x="19" y="31"/>
                </a:cubicBezTo>
                <a:lnTo>
                  <a:pt x="19" y="43"/>
                </a:lnTo>
                <a:close/>
                <a:moveTo>
                  <a:pt x="19" y="43"/>
                </a:moveTo>
                <a:cubicBezTo>
                  <a:pt x="19" y="43"/>
                  <a:pt x="19" y="43"/>
                  <a:pt x="19" y="43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3600">
              <a:solidFill>
                <a:srgbClr val="5E5E5E"/>
              </a:solidFill>
              <a:latin typeface="Arial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07AF96F-AA92-4348-8A75-9B2B7DAB2081}"/>
              </a:ext>
            </a:extLst>
          </p:cNvPr>
          <p:cNvSpPr/>
          <p:nvPr/>
        </p:nvSpPr>
        <p:spPr>
          <a:xfrm>
            <a:off x="12934697" y="5587181"/>
            <a:ext cx="3376184" cy="892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US" sz="2599">
                <a:solidFill>
                  <a:srgbClr val="5E5E5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Wrap-around supports </a:t>
            </a:r>
            <a:endParaRPr lang="en-US" sz="2599">
              <a:solidFill>
                <a:srgbClr val="5E5E5E"/>
              </a:solidFill>
              <a:latin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B85A738-82D5-84C0-6938-2CE77BE3825F}"/>
              </a:ext>
            </a:extLst>
          </p:cNvPr>
          <p:cNvSpPr txBox="1">
            <a:spLocks/>
          </p:cNvSpPr>
          <p:nvPr/>
        </p:nvSpPr>
        <p:spPr>
          <a:xfrm>
            <a:off x="1951813" y="1338200"/>
            <a:ext cx="4531694" cy="1603931"/>
          </a:xfrm>
          <a:prstGeom prst="rect">
            <a:avLst/>
          </a:prstGeom>
        </p:spPr>
        <p:txBody>
          <a:bodyPr lIns="137160" tIns="68582" rIns="137160" bIns="68582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defTabSz="1371600"/>
            <a:r>
              <a:rPr lang="en-US" sz="6000">
                <a:solidFill>
                  <a:srgbClr val="005392"/>
                </a:solidFill>
                <a:latin typeface="Montserrat Medium" panose="00000600000000000000" pitchFamily="50" charset="0"/>
                <a:ea typeface="Roboto" pitchFamily="2" charset="0"/>
              </a:rPr>
              <a:t>WORK</a:t>
            </a:r>
          </a:p>
          <a:p>
            <a:pPr algn="r" defTabSz="1371600"/>
            <a:r>
              <a:rPr lang="en-US" sz="6000">
                <a:solidFill>
                  <a:srgbClr val="005392"/>
                </a:solidFill>
                <a:latin typeface="Montserrat Medium" panose="00000600000000000000" pitchFamily="50" charset="0"/>
                <a:ea typeface="Roboto" pitchFamily="2" charset="0"/>
              </a:rPr>
              <a:t>ADVANCE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E0D6CA-9036-D3B8-62F1-F06EF45483E2}"/>
              </a:ext>
            </a:extLst>
          </p:cNvPr>
          <p:cNvSpPr txBox="1"/>
          <p:nvPr/>
        </p:nvSpPr>
        <p:spPr>
          <a:xfrm>
            <a:off x="7114712" y="1120713"/>
            <a:ext cx="9788267" cy="2354495"/>
          </a:xfrm>
          <a:prstGeom prst="rect">
            <a:avLst/>
          </a:prstGeom>
          <a:noFill/>
        </p:spPr>
        <p:txBody>
          <a:bodyPr wrap="square" lIns="137160" tIns="68582" rIns="137160" bIns="68582" rtlCol="0">
            <a:spAutoFit/>
          </a:bodyPr>
          <a:lstStyle/>
          <a:p>
            <a:pPr defTabSz="1371600"/>
            <a:r>
              <a:rPr lang="en-US" sz="3600" dirty="0">
                <a:solidFill>
                  <a:srgbClr val="5E5E5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WorkAdvance is a customizable career pathway model that connects workers to high demand sectors that offer quality jobs with opportunities for advancement.</a:t>
            </a:r>
          </a:p>
        </p:txBody>
      </p:sp>
    </p:spTree>
    <p:extLst>
      <p:ext uri="{BB962C8B-B14F-4D97-AF65-F5344CB8AC3E}">
        <p14:creationId xmlns:p14="http://schemas.microsoft.com/office/powerpoint/2010/main" val="3727401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Brand - TCMG">
      <a:dk1>
        <a:srgbClr val="5E5E5E"/>
      </a:dk1>
      <a:lt1>
        <a:srgbClr val="FFFFFF"/>
      </a:lt1>
      <a:dk2>
        <a:srgbClr val="7D8287"/>
      </a:dk2>
      <a:lt2>
        <a:srgbClr val="EBEEF0"/>
      </a:lt2>
      <a:accent1>
        <a:srgbClr val="EF7924"/>
      </a:accent1>
      <a:accent2>
        <a:srgbClr val="005391"/>
      </a:accent2>
      <a:accent3>
        <a:srgbClr val="0C83A3"/>
      </a:accent3>
      <a:accent4>
        <a:srgbClr val="5A193D"/>
      </a:accent4>
      <a:accent5>
        <a:srgbClr val="005392"/>
      </a:accent5>
      <a:accent6>
        <a:srgbClr val="5A193D"/>
      </a:accent6>
      <a:hlink>
        <a:srgbClr val="0C83A3"/>
      </a:hlink>
      <a:folHlink>
        <a:srgbClr val="005391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1168</Words>
  <Application>Microsoft Macintosh PowerPoint</Application>
  <PresentationFormat>Custom</PresentationFormat>
  <Paragraphs>205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Montserrat Light</vt:lpstr>
      <vt:lpstr>Montserrat</vt:lpstr>
      <vt:lpstr>Arial Bold</vt:lpstr>
      <vt:lpstr>Montserrat Medium</vt:lpstr>
      <vt:lpstr>Calibri</vt:lpstr>
      <vt:lpstr>Open Sans Light</vt:lpstr>
      <vt:lpstr>Arimo Bold</vt:lpstr>
      <vt:lpstr>Roboto</vt:lpstr>
      <vt:lpstr>Aptos</vt:lpstr>
      <vt:lpstr>Courier New</vt:lpstr>
      <vt:lpstr>Arial</vt:lpstr>
      <vt:lpstr>Arimo</vt:lpstr>
      <vt:lpstr>Arial MT Black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OTN Presentation_WorkAdvance 1.21.25</dc:title>
  <dc:creator>Beth Hahn</dc:creator>
  <cp:lastModifiedBy>Chelsea Mills</cp:lastModifiedBy>
  <cp:revision>3</cp:revision>
  <dcterms:created xsi:type="dcterms:W3CDTF">2006-08-16T00:00:00Z</dcterms:created>
  <dcterms:modified xsi:type="dcterms:W3CDTF">2025-01-17T17:06:51Z</dcterms:modified>
  <dc:identifier>DAGcMkLfhq4</dc:identifier>
</cp:coreProperties>
</file>